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charts/chart20.xml" ContentType="application/vnd.openxmlformats-officedocument.drawingml.chart+xml"/>
  <Override PartName="/ppt/charts/style9.xml" ContentType="application/vnd.ms-office.chartstyle+xml"/>
  <Override PartName="/ppt/charts/colors9.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2"/>
  </p:notesMasterIdLst>
  <p:sldIdLst>
    <p:sldId id="256" r:id="rId2"/>
    <p:sldId id="266" r:id="rId3"/>
    <p:sldId id="268" r:id="rId4"/>
    <p:sldId id="334" r:id="rId5"/>
    <p:sldId id="335" r:id="rId6"/>
    <p:sldId id="337" r:id="rId7"/>
    <p:sldId id="267" r:id="rId8"/>
    <p:sldId id="371" r:id="rId9"/>
    <p:sldId id="374" r:id="rId10"/>
    <p:sldId id="372" r:id="rId11"/>
    <p:sldId id="269" r:id="rId12"/>
    <p:sldId id="270" r:id="rId13"/>
    <p:sldId id="358" r:id="rId14"/>
    <p:sldId id="278" r:id="rId15"/>
    <p:sldId id="342" r:id="rId16"/>
    <p:sldId id="283" r:id="rId17"/>
    <p:sldId id="284" r:id="rId18"/>
    <p:sldId id="314" r:id="rId19"/>
    <p:sldId id="315" r:id="rId20"/>
    <p:sldId id="316" r:id="rId21"/>
    <p:sldId id="359" r:id="rId22"/>
    <p:sldId id="317" r:id="rId23"/>
    <p:sldId id="360" r:id="rId24"/>
    <p:sldId id="318" r:id="rId25"/>
    <p:sldId id="319" r:id="rId26"/>
    <p:sldId id="320" r:id="rId27"/>
    <p:sldId id="338" r:id="rId28"/>
    <p:sldId id="361" r:id="rId29"/>
    <p:sldId id="321" r:id="rId30"/>
    <p:sldId id="322" r:id="rId31"/>
    <p:sldId id="323" r:id="rId32"/>
    <p:sldId id="324" r:id="rId33"/>
    <p:sldId id="326" r:id="rId34"/>
    <p:sldId id="362" r:id="rId35"/>
    <p:sldId id="325" r:id="rId36"/>
    <p:sldId id="363" r:id="rId37"/>
    <p:sldId id="327" r:id="rId38"/>
    <p:sldId id="364" r:id="rId39"/>
    <p:sldId id="328" r:id="rId40"/>
    <p:sldId id="365" r:id="rId41"/>
    <p:sldId id="329" r:id="rId42"/>
    <p:sldId id="343" r:id="rId43"/>
    <p:sldId id="330" r:id="rId44"/>
    <p:sldId id="344" r:id="rId45"/>
    <p:sldId id="331" r:id="rId46"/>
    <p:sldId id="332" r:id="rId47"/>
    <p:sldId id="333" r:id="rId48"/>
    <p:sldId id="349" r:id="rId49"/>
    <p:sldId id="366" r:id="rId50"/>
    <p:sldId id="367" r:id="rId51"/>
    <p:sldId id="368" r:id="rId52"/>
    <p:sldId id="370" r:id="rId53"/>
    <p:sldId id="373" r:id="rId54"/>
    <p:sldId id="350" r:id="rId55"/>
    <p:sldId id="354" r:id="rId56"/>
    <p:sldId id="355" r:id="rId57"/>
    <p:sldId id="339" r:id="rId58"/>
    <p:sldId id="336" r:id="rId59"/>
    <p:sldId id="340" r:id="rId60"/>
    <p:sldId id="341" r:id="rId61"/>
  </p:sldIdLst>
  <p:sldSz cx="9144000" cy="6858000" type="screen4x3"/>
  <p:notesSz cx="7053263" cy="93091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B83C"/>
    <a:srgbClr val="B3D3BF"/>
    <a:srgbClr val="7576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723" autoAdjust="0"/>
    <p:restoredTop sz="94660"/>
  </p:normalViewPr>
  <p:slideViewPr>
    <p:cSldViewPr snapToGrid="0" snapToObjects="1">
      <p:cViewPr varScale="1">
        <p:scale>
          <a:sx n="71" d="100"/>
          <a:sy n="71" d="100"/>
        </p:scale>
        <p:origin x="7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4.xml"/><Relationship Id="rId1" Type="http://schemas.microsoft.com/office/2011/relationships/chartStyle" Target="style4.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5.xml"/><Relationship Id="rId1" Type="http://schemas.microsoft.com/office/2011/relationships/chartStyle" Target="style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9.xml"/><Relationship Id="rId1" Type="http://schemas.microsoft.com/office/2011/relationships/chartStyle" Target="style9.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68338332255252"/>
          <c:y val="0"/>
          <c:w val="0.57725253465455961"/>
          <c:h val="0.96656249999999722"/>
        </c:manualLayout>
      </c:layout>
      <c:barChart>
        <c:barDir val="bar"/>
        <c:grouping val="clustered"/>
        <c:varyColors val="0"/>
        <c:ser>
          <c:idx val="0"/>
          <c:order val="0"/>
          <c:tx>
            <c:strRef>
              <c:f>Sheet1!$B$1</c:f>
              <c:strCache>
                <c:ptCount val="1"/>
                <c:pt idx="0">
                  <c:v>Series 1</c:v>
                </c:pt>
              </c:strCache>
            </c:strRef>
          </c:tx>
          <c:spPr>
            <a:solidFill>
              <a:srgbClr val="A7B83C"/>
            </a:solidFill>
            <a:ln w="25363">
              <a:noFill/>
            </a:ln>
          </c:spPr>
          <c:invertIfNegative val="0"/>
          <c:dLbls>
            <c:spPr>
              <a:noFill/>
              <a:ln w="25363">
                <a:noFill/>
              </a:ln>
            </c:spPr>
            <c:txPr>
              <a:bodyPr rot="0" spcFirstLastPara="1" vertOverflow="ellipsis" vert="horz" wrap="square" lIns="38100" tIns="19050" rIns="38100" bIns="19050" anchor="ctr" anchorCtr="1">
                <a:spAutoFit/>
              </a:bodyPr>
              <a:lstStyle/>
              <a:p>
                <a:pPr>
                  <a:defRPr sz="1398"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Leeds &amp; Grenville County</c:v>
                </c:pt>
                <c:pt idx="1">
                  <c:v>Grey County</c:v>
                </c:pt>
                <c:pt idx="2">
                  <c:v>Bruce County</c:v>
                </c:pt>
                <c:pt idx="3">
                  <c:v>Prince Edward County</c:v>
                </c:pt>
              </c:strCache>
            </c:strRef>
          </c:cat>
          <c:val>
            <c:numRef>
              <c:f>Sheet1!$B$2:$B$5</c:f>
              <c:numCache>
                <c:formatCode>0%</c:formatCode>
                <c:ptCount val="4"/>
                <c:pt idx="0">
                  <c:v>0.34000000000000058</c:v>
                </c:pt>
                <c:pt idx="1">
                  <c:v>0.54</c:v>
                </c:pt>
                <c:pt idx="2">
                  <c:v>0.69000000000000139</c:v>
                </c:pt>
                <c:pt idx="3">
                  <c:v>0.70000000000000062</c:v>
                </c:pt>
              </c:numCache>
            </c:numRef>
          </c:val>
        </c:ser>
        <c:dLbls>
          <c:showLegendKey val="0"/>
          <c:showVal val="0"/>
          <c:showCatName val="0"/>
          <c:showSerName val="0"/>
          <c:showPercent val="0"/>
          <c:showBubbleSize val="0"/>
        </c:dLbls>
        <c:gapWidth val="74"/>
        <c:axId val="59335280"/>
        <c:axId val="59335840"/>
      </c:barChart>
      <c:catAx>
        <c:axId val="59335280"/>
        <c:scaling>
          <c:orientation val="minMax"/>
        </c:scaling>
        <c:delete val="0"/>
        <c:axPos val="l"/>
        <c:numFmt formatCode="General" sourceLinked="1"/>
        <c:majorTickMark val="out"/>
        <c:minorTickMark val="none"/>
        <c:tickLblPos val="nextTo"/>
        <c:spPr>
          <a:ln>
            <a:noFill/>
          </a:ln>
        </c:spPr>
        <c:txPr>
          <a:bodyPr/>
          <a:lstStyle/>
          <a:p>
            <a:pPr>
              <a:defRPr sz="1198"/>
            </a:pPr>
            <a:endParaRPr lang="en-US"/>
          </a:p>
        </c:txPr>
        <c:crossAx val="59335840"/>
        <c:crosses val="autoZero"/>
        <c:auto val="1"/>
        <c:lblAlgn val="ctr"/>
        <c:lblOffset val="100"/>
        <c:noMultiLvlLbl val="0"/>
      </c:catAx>
      <c:valAx>
        <c:axId val="59335840"/>
        <c:scaling>
          <c:orientation val="minMax"/>
          <c:min val="0"/>
        </c:scaling>
        <c:delete val="1"/>
        <c:axPos val="b"/>
        <c:numFmt formatCode="0%" sourceLinked="1"/>
        <c:majorTickMark val="out"/>
        <c:minorTickMark val="none"/>
        <c:tickLblPos val="none"/>
        <c:crossAx val="59335280"/>
        <c:crosses val="autoZero"/>
        <c:crossBetween val="between"/>
      </c:valAx>
      <c:spPr>
        <a:noFill/>
        <a:ln w="25363">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1-6</c:v>
                </c:pt>
              </c:strCache>
            </c:strRef>
          </c:tx>
          <c:spPr>
            <a:solidFill>
              <a:schemeClr val="accent1"/>
            </a:solidFill>
            <a:ln>
              <a:noFill/>
            </a:ln>
            <a:effectLst/>
          </c:spPr>
          <c:invertIfNegative val="0"/>
          <c:dLbls>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4"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Had not visited in past 5 years</c:v>
                </c:pt>
                <c:pt idx="1">
                  <c:v>Past 5 year visitors</c:v>
                </c:pt>
                <c:pt idx="2">
                  <c:v>Total</c:v>
                </c:pt>
              </c:strCache>
            </c:strRef>
          </c:cat>
          <c:val>
            <c:numRef>
              <c:f>Sheet1!$B$2:$B$4</c:f>
              <c:numCache>
                <c:formatCode>0%</c:formatCode>
                <c:ptCount val="3"/>
                <c:pt idx="0">
                  <c:v>0.64000000000000112</c:v>
                </c:pt>
                <c:pt idx="1">
                  <c:v>0.14000000000000001</c:v>
                </c:pt>
                <c:pt idx="2">
                  <c:v>0.30000000000000032</c:v>
                </c:pt>
              </c:numCache>
            </c:numRef>
          </c:val>
        </c:ser>
        <c:ser>
          <c:idx val="1"/>
          <c:order val="1"/>
          <c:tx>
            <c:strRef>
              <c:f>Sheet1!$C$1</c:f>
              <c:strCache>
                <c:ptCount val="1"/>
                <c:pt idx="0">
                  <c:v>7, 8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4"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Had not visited in past 5 years</c:v>
                </c:pt>
                <c:pt idx="1">
                  <c:v>Past 5 year visitors</c:v>
                </c:pt>
                <c:pt idx="2">
                  <c:v>Total</c:v>
                </c:pt>
              </c:strCache>
            </c:strRef>
          </c:cat>
          <c:val>
            <c:numRef>
              <c:f>Sheet1!$C$2:$C$4</c:f>
              <c:numCache>
                <c:formatCode>0%</c:formatCode>
                <c:ptCount val="3"/>
                <c:pt idx="0">
                  <c:v>0.23</c:v>
                </c:pt>
                <c:pt idx="1">
                  <c:v>0.32000000000000056</c:v>
                </c:pt>
                <c:pt idx="2">
                  <c:v>0.29000000000000031</c:v>
                </c:pt>
              </c:numCache>
            </c:numRef>
          </c:val>
        </c:ser>
        <c:ser>
          <c:idx val="2"/>
          <c:order val="2"/>
          <c:tx>
            <c:strRef>
              <c:f>Sheet1!$D$1</c:f>
              <c:strCache>
                <c:ptCount val="1"/>
                <c:pt idx="0">
                  <c:v>9, 10</c:v>
                </c:pt>
              </c:strCache>
            </c:strRef>
          </c:tx>
          <c:spPr>
            <a:solidFill>
              <a:schemeClr val="accent3"/>
            </a:solidFill>
            <a:ln>
              <a:noFill/>
            </a:ln>
            <a:effectLst/>
          </c:spPr>
          <c:invertIfNegative val="0"/>
          <c:dLbls>
            <c:dLbl>
              <c:idx val="3"/>
              <c:tx>
                <c:rich>
                  <a:bodyPr/>
                  <a:lstStyle/>
                  <a:p>
                    <a:r>
                      <a:rPr lang="en-US" smtClean="0"/>
                      <a:t>75%</a:t>
                    </a:r>
                    <a:endParaRPr lang="en-US" dirty="0"/>
                  </a:p>
                </c:rich>
              </c:tx>
              <c:showLegendKey val="0"/>
              <c:showVal val="0"/>
              <c:showCatName val="0"/>
              <c:showSerName val="0"/>
              <c:showPercent val="0"/>
              <c:showBubbleSize val="0"/>
              <c:extLst>
                <c:ext xmlns:c15="http://schemas.microsoft.com/office/drawing/2012/chart" uri="{CE6537A1-D6FC-4f65-9D91-7224C49458BB}"/>
              </c:extLst>
            </c:dLbl>
            <c:dLbl>
              <c:idx val="4"/>
              <c:tx>
                <c:rich>
                  <a:bodyPr/>
                  <a:lstStyle/>
                  <a:p>
                    <a:r>
                      <a:rPr lang="en-US" dirty="0" smtClean="0"/>
                      <a:t>85%</a:t>
                    </a:r>
                    <a:endParaRPr lang="en-US" dirty="0"/>
                  </a:p>
                </c:rich>
              </c:tx>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4"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Had not visited in past 5 years</c:v>
                </c:pt>
                <c:pt idx="1">
                  <c:v>Past 5 year visitors</c:v>
                </c:pt>
                <c:pt idx="2">
                  <c:v>Total</c:v>
                </c:pt>
              </c:strCache>
            </c:strRef>
          </c:cat>
          <c:val>
            <c:numRef>
              <c:f>Sheet1!$D$2:$D$4</c:f>
              <c:numCache>
                <c:formatCode>0%</c:formatCode>
                <c:ptCount val="3"/>
                <c:pt idx="0">
                  <c:v>0.13</c:v>
                </c:pt>
                <c:pt idx="1">
                  <c:v>0.55000000000000004</c:v>
                </c:pt>
                <c:pt idx="2">
                  <c:v>0.42000000000000032</c:v>
                </c:pt>
              </c:numCache>
            </c:numRef>
          </c:val>
        </c:ser>
        <c:dLbls>
          <c:showLegendKey val="0"/>
          <c:showVal val="0"/>
          <c:showCatName val="0"/>
          <c:showSerName val="0"/>
          <c:showPercent val="0"/>
          <c:showBubbleSize val="0"/>
        </c:dLbls>
        <c:gapWidth val="150"/>
        <c:overlap val="100"/>
        <c:axId val="233786880"/>
        <c:axId val="233787440"/>
      </c:barChart>
      <c:catAx>
        <c:axId val="233786880"/>
        <c:scaling>
          <c:orientation val="minMax"/>
        </c:scaling>
        <c:delete val="0"/>
        <c:axPos val="l"/>
        <c:numFmt formatCode="General" sourceLinked="1"/>
        <c:majorTickMark val="none"/>
        <c:minorTickMark val="none"/>
        <c:tickLblPos val="nextTo"/>
        <c:spPr>
          <a:noFill/>
          <a:ln w="9501" cap="flat" cmpd="sng" algn="ctr">
            <a:noFill/>
            <a:round/>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en-US"/>
          </a:p>
        </c:txPr>
        <c:crossAx val="233787440"/>
        <c:crosses val="autoZero"/>
        <c:auto val="1"/>
        <c:lblAlgn val="ctr"/>
        <c:lblOffset val="100"/>
        <c:noMultiLvlLbl val="0"/>
      </c:catAx>
      <c:valAx>
        <c:axId val="233787440"/>
        <c:scaling>
          <c:orientation val="minMax"/>
        </c:scaling>
        <c:delete val="1"/>
        <c:axPos val="b"/>
        <c:numFmt formatCode="0%" sourceLinked="1"/>
        <c:majorTickMark val="out"/>
        <c:minorTickMark val="none"/>
        <c:tickLblPos val="none"/>
        <c:crossAx val="233786880"/>
        <c:crosses val="autoZero"/>
        <c:crossBetween val="between"/>
      </c:valAx>
      <c:spPr>
        <a:noFill/>
        <a:ln w="25336">
          <a:noFill/>
        </a:ln>
      </c:spPr>
    </c:plotArea>
    <c:legend>
      <c:legendPos val="b"/>
      <c:layout>
        <c:manualLayout>
          <c:xMode val="edge"/>
          <c:yMode val="edge"/>
          <c:x val="0.39170456267069648"/>
          <c:y val="0.84926121939675581"/>
          <c:w val="0.44992428988498229"/>
          <c:h val="6.0113715293784953E-2"/>
        </c:manualLayout>
      </c:layout>
      <c:overlay val="0"/>
      <c:spPr>
        <a:noFill/>
        <a:ln>
          <a:noFill/>
        </a:ln>
        <a:effectLst/>
      </c:spPr>
      <c:txPr>
        <a:bodyPr rot="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21325459317513"/>
          <c:y val="3.005523968031729E-2"/>
          <c:w val="0.70787007874015762"/>
          <c:h val="0.91465301580772218"/>
        </c:manualLayout>
      </c:layout>
      <c:barChart>
        <c:barDir val="bar"/>
        <c:grouping val="stacked"/>
        <c:varyColors val="0"/>
        <c:ser>
          <c:idx val="0"/>
          <c:order val="0"/>
          <c:tx>
            <c:strRef>
              <c:f>Sheet1!$B$1</c:f>
              <c:strCache>
                <c:ptCount val="1"/>
                <c:pt idx="0">
                  <c:v>1-6</c:v>
                </c:pt>
              </c:strCache>
            </c:strRef>
          </c:tx>
          <c:spPr>
            <a:solidFill>
              <a:schemeClr val="accent1"/>
            </a:solidFill>
            <a:ln>
              <a:noFill/>
            </a:ln>
            <a:effectLst/>
          </c:spPr>
          <c:invertIfNegative val="0"/>
          <c:dLbls>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Work:life balance</c:v>
                </c:pt>
                <c:pt idx="1">
                  <c:v>Accessibility</c:v>
                </c:pt>
                <c:pt idx="2">
                  <c:v>Affordable</c:v>
                </c:pt>
                <c:pt idx="3">
                  <c:v>Health care</c:v>
                </c:pt>
                <c:pt idx="4">
                  <c:v>Healthy</c:v>
                </c:pt>
                <c:pt idx="5">
                  <c:v>Safe</c:v>
                </c:pt>
              </c:strCache>
            </c:strRef>
          </c:cat>
          <c:val>
            <c:numRef>
              <c:f>Sheet1!$B$2:$B$7</c:f>
              <c:numCache>
                <c:formatCode>0%</c:formatCode>
                <c:ptCount val="6"/>
                <c:pt idx="0">
                  <c:v>0.15000000000000016</c:v>
                </c:pt>
                <c:pt idx="1">
                  <c:v>0.12000000000000002</c:v>
                </c:pt>
                <c:pt idx="2">
                  <c:v>0.11</c:v>
                </c:pt>
                <c:pt idx="3">
                  <c:v>6.0000000000000032E-2</c:v>
                </c:pt>
                <c:pt idx="4">
                  <c:v>0.05</c:v>
                </c:pt>
                <c:pt idx="5">
                  <c:v>6.0000000000000032E-2</c:v>
                </c:pt>
              </c:numCache>
            </c:numRef>
          </c:val>
        </c:ser>
        <c:ser>
          <c:idx val="1"/>
          <c:order val="1"/>
          <c:tx>
            <c:strRef>
              <c:f>Sheet1!$C$1</c:f>
              <c:strCache>
                <c:ptCount val="1"/>
                <c:pt idx="0">
                  <c:v>7, 8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Work:life balance</c:v>
                </c:pt>
                <c:pt idx="1">
                  <c:v>Accessibility</c:v>
                </c:pt>
                <c:pt idx="2">
                  <c:v>Affordable</c:v>
                </c:pt>
                <c:pt idx="3">
                  <c:v>Health care</c:v>
                </c:pt>
                <c:pt idx="4">
                  <c:v>Healthy</c:v>
                </c:pt>
                <c:pt idx="5">
                  <c:v>Safe</c:v>
                </c:pt>
              </c:strCache>
            </c:strRef>
          </c:cat>
          <c:val>
            <c:numRef>
              <c:f>Sheet1!$C$2:$C$7</c:f>
              <c:numCache>
                <c:formatCode>0%</c:formatCode>
                <c:ptCount val="6"/>
                <c:pt idx="0">
                  <c:v>0.33000000000000046</c:v>
                </c:pt>
                <c:pt idx="1">
                  <c:v>0.35000000000000031</c:v>
                </c:pt>
                <c:pt idx="2">
                  <c:v>0.30000000000000032</c:v>
                </c:pt>
                <c:pt idx="3">
                  <c:v>0.23</c:v>
                </c:pt>
                <c:pt idx="4">
                  <c:v>0.24000000000000016</c:v>
                </c:pt>
                <c:pt idx="5">
                  <c:v>0.15000000000000016</c:v>
                </c:pt>
              </c:numCache>
            </c:numRef>
          </c:val>
        </c:ser>
        <c:ser>
          <c:idx val="2"/>
          <c:order val="2"/>
          <c:tx>
            <c:strRef>
              <c:f>Sheet1!$D$1</c:f>
              <c:strCache>
                <c:ptCount val="1"/>
                <c:pt idx="0">
                  <c:v>9, 10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Work:life balance</c:v>
                </c:pt>
                <c:pt idx="1">
                  <c:v>Accessibility</c:v>
                </c:pt>
                <c:pt idx="2">
                  <c:v>Affordable</c:v>
                </c:pt>
                <c:pt idx="3">
                  <c:v>Health care</c:v>
                </c:pt>
                <c:pt idx="4">
                  <c:v>Healthy</c:v>
                </c:pt>
                <c:pt idx="5">
                  <c:v>Safe</c:v>
                </c:pt>
              </c:strCache>
            </c:strRef>
          </c:cat>
          <c:val>
            <c:numRef>
              <c:f>Sheet1!$D$2:$D$7</c:f>
              <c:numCache>
                <c:formatCode>0%</c:formatCode>
                <c:ptCount val="6"/>
                <c:pt idx="0">
                  <c:v>0.52</c:v>
                </c:pt>
                <c:pt idx="1">
                  <c:v>0.53</c:v>
                </c:pt>
                <c:pt idx="2">
                  <c:v>0.60000000000000064</c:v>
                </c:pt>
                <c:pt idx="3">
                  <c:v>0.71000000000000063</c:v>
                </c:pt>
                <c:pt idx="4">
                  <c:v>0.71000000000000063</c:v>
                </c:pt>
                <c:pt idx="5">
                  <c:v>0.79</c:v>
                </c:pt>
              </c:numCache>
            </c:numRef>
          </c:val>
        </c:ser>
        <c:dLbls>
          <c:showLegendKey val="0"/>
          <c:showVal val="0"/>
          <c:showCatName val="0"/>
          <c:showSerName val="0"/>
          <c:showPercent val="0"/>
          <c:showBubbleSize val="0"/>
        </c:dLbls>
        <c:gapWidth val="150"/>
        <c:overlap val="100"/>
        <c:axId val="233790800"/>
        <c:axId val="233791360"/>
      </c:barChart>
      <c:catAx>
        <c:axId val="23379080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33791360"/>
        <c:crosses val="autoZero"/>
        <c:auto val="1"/>
        <c:lblAlgn val="ctr"/>
        <c:lblOffset val="100"/>
        <c:noMultiLvlLbl val="0"/>
      </c:catAx>
      <c:valAx>
        <c:axId val="233791360"/>
        <c:scaling>
          <c:orientation val="minMax"/>
        </c:scaling>
        <c:delete val="1"/>
        <c:axPos val="b"/>
        <c:numFmt formatCode="0%" sourceLinked="1"/>
        <c:majorTickMark val="none"/>
        <c:minorTickMark val="none"/>
        <c:tickLblPos val="none"/>
        <c:crossAx val="233790800"/>
        <c:crosses val="autoZero"/>
        <c:crossBetween val="between"/>
      </c:valAx>
      <c:spPr>
        <a:noFill/>
        <a:ln>
          <a:noFill/>
        </a:ln>
        <a:effectLst/>
      </c:spPr>
    </c:plotArea>
    <c:legend>
      <c:legendPos val="b"/>
      <c:layout>
        <c:manualLayout>
          <c:xMode val="edge"/>
          <c:yMode val="edge"/>
          <c:x val="0.38753789370078795"/>
          <c:y val="0.94744055000443195"/>
          <c:w val="0.34367421259842518"/>
          <c:h val="5.255944999556808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70259186351707"/>
          <c:y val="3.005523968031729E-2"/>
          <c:w val="0.72038074146981623"/>
          <c:h val="0.92284989935690065"/>
        </c:manualLayout>
      </c:layout>
      <c:barChart>
        <c:barDir val="bar"/>
        <c:grouping val="stacked"/>
        <c:varyColors val="0"/>
        <c:ser>
          <c:idx val="0"/>
          <c:order val="0"/>
          <c:tx>
            <c:strRef>
              <c:f>Sheet1!$B$1</c:f>
              <c:strCache>
                <c:ptCount val="1"/>
                <c:pt idx="0">
                  <c:v>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Hunting / fishing</c:v>
                </c:pt>
                <c:pt idx="1">
                  <c:v>Museums / galleries</c:v>
                </c:pt>
                <c:pt idx="2">
                  <c:v>Outdoor sports</c:v>
                </c:pt>
                <c:pt idx="3">
                  <c:v>Beaches</c:v>
                </c:pt>
                <c:pt idx="4">
                  <c:v>Dining / theatre</c:v>
                </c:pt>
                <c:pt idx="5">
                  <c:v>Local / rural</c:v>
                </c:pt>
                <c:pt idx="6">
                  <c:v>Shopping</c:v>
                </c:pt>
                <c:pt idx="7">
                  <c:v>Like minded people</c:v>
                </c:pt>
                <c:pt idx="8">
                  <c:v>Scenery</c:v>
                </c:pt>
                <c:pt idx="9">
                  <c:v>Green living</c:v>
                </c:pt>
                <c:pt idx="10">
                  <c:v>Lots to see &amp; do</c:v>
                </c:pt>
                <c:pt idx="11">
                  <c:v>Nature</c:v>
                </c:pt>
                <c:pt idx="12">
                  <c:v>Community feel</c:v>
                </c:pt>
                <c:pt idx="13">
                  <c:v>Education</c:v>
                </c:pt>
                <c:pt idx="14">
                  <c:v>Family oriented</c:v>
                </c:pt>
              </c:strCache>
            </c:strRef>
          </c:cat>
          <c:val>
            <c:numRef>
              <c:f>Sheet1!$B$2:$B$16</c:f>
              <c:numCache>
                <c:formatCode>0%</c:formatCode>
                <c:ptCount val="15"/>
                <c:pt idx="0">
                  <c:v>0.62000000000000066</c:v>
                </c:pt>
                <c:pt idx="1">
                  <c:v>0.51</c:v>
                </c:pt>
                <c:pt idx="2">
                  <c:v>0.5</c:v>
                </c:pt>
                <c:pt idx="3">
                  <c:v>0.5</c:v>
                </c:pt>
                <c:pt idx="4">
                  <c:v>0.43000000000000033</c:v>
                </c:pt>
                <c:pt idx="5">
                  <c:v>0.37000000000000033</c:v>
                </c:pt>
                <c:pt idx="6">
                  <c:v>0.37000000000000033</c:v>
                </c:pt>
                <c:pt idx="7">
                  <c:v>0.26</c:v>
                </c:pt>
                <c:pt idx="8">
                  <c:v>0.24000000000000016</c:v>
                </c:pt>
                <c:pt idx="9">
                  <c:v>0.23</c:v>
                </c:pt>
                <c:pt idx="10">
                  <c:v>0.22</c:v>
                </c:pt>
                <c:pt idx="11">
                  <c:v>0.23</c:v>
                </c:pt>
                <c:pt idx="12">
                  <c:v>0.21000000000000016</c:v>
                </c:pt>
                <c:pt idx="13">
                  <c:v>0.23</c:v>
                </c:pt>
                <c:pt idx="14">
                  <c:v>0.21000000000000016</c:v>
                </c:pt>
              </c:numCache>
            </c:numRef>
          </c:val>
        </c:ser>
        <c:ser>
          <c:idx val="1"/>
          <c:order val="1"/>
          <c:tx>
            <c:strRef>
              <c:f>Sheet1!$C$1</c:f>
              <c:strCache>
                <c:ptCount val="1"/>
                <c:pt idx="0">
                  <c:v>7, 8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Hunting / fishing</c:v>
                </c:pt>
                <c:pt idx="1">
                  <c:v>Museums / galleries</c:v>
                </c:pt>
                <c:pt idx="2">
                  <c:v>Outdoor sports</c:v>
                </c:pt>
                <c:pt idx="3">
                  <c:v>Beaches</c:v>
                </c:pt>
                <c:pt idx="4">
                  <c:v>Dining / theatre</c:v>
                </c:pt>
                <c:pt idx="5">
                  <c:v>Local / rural</c:v>
                </c:pt>
                <c:pt idx="6">
                  <c:v>Shopping</c:v>
                </c:pt>
                <c:pt idx="7">
                  <c:v>Like minded people</c:v>
                </c:pt>
                <c:pt idx="8">
                  <c:v>Scenery</c:v>
                </c:pt>
                <c:pt idx="9">
                  <c:v>Green living</c:v>
                </c:pt>
                <c:pt idx="10">
                  <c:v>Lots to see &amp; do</c:v>
                </c:pt>
                <c:pt idx="11">
                  <c:v>Nature</c:v>
                </c:pt>
                <c:pt idx="12">
                  <c:v>Community feel</c:v>
                </c:pt>
                <c:pt idx="13">
                  <c:v>Education</c:v>
                </c:pt>
                <c:pt idx="14">
                  <c:v>Family oriented</c:v>
                </c:pt>
              </c:strCache>
            </c:strRef>
          </c:cat>
          <c:val>
            <c:numRef>
              <c:f>Sheet1!$C$2:$C$16</c:f>
              <c:numCache>
                <c:formatCode>0%</c:formatCode>
                <c:ptCount val="15"/>
                <c:pt idx="0">
                  <c:v>0.21000000000000016</c:v>
                </c:pt>
                <c:pt idx="1">
                  <c:v>0.37000000000000033</c:v>
                </c:pt>
                <c:pt idx="2">
                  <c:v>0.33000000000000046</c:v>
                </c:pt>
                <c:pt idx="3">
                  <c:v>0.31000000000000033</c:v>
                </c:pt>
                <c:pt idx="4">
                  <c:v>0.3900000000000004</c:v>
                </c:pt>
                <c:pt idx="5">
                  <c:v>0.37000000000000033</c:v>
                </c:pt>
                <c:pt idx="6">
                  <c:v>0.36000000000000032</c:v>
                </c:pt>
                <c:pt idx="7">
                  <c:v>0.43000000000000033</c:v>
                </c:pt>
                <c:pt idx="8">
                  <c:v>0.44</c:v>
                </c:pt>
                <c:pt idx="9">
                  <c:v>0.42000000000000032</c:v>
                </c:pt>
                <c:pt idx="10">
                  <c:v>0.45</c:v>
                </c:pt>
                <c:pt idx="11">
                  <c:v>0.41000000000000031</c:v>
                </c:pt>
                <c:pt idx="12">
                  <c:v>0.3900000000000004</c:v>
                </c:pt>
                <c:pt idx="13">
                  <c:v>0.25</c:v>
                </c:pt>
                <c:pt idx="14">
                  <c:v>0.31000000000000033</c:v>
                </c:pt>
              </c:numCache>
            </c:numRef>
          </c:val>
        </c:ser>
        <c:ser>
          <c:idx val="2"/>
          <c:order val="2"/>
          <c:tx>
            <c:strRef>
              <c:f>Sheet1!$D$1</c:f>
              <c:strCache>
                <c:ptCount val="1"/>
                <c:pt idx="0">
                  <c:v>9, 10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Hunting / fishing</c:v>
                </c:pt>
                <c:pt idx="1">
                  <c:v>Museums / galleries</c:v>
                </c:pt>
                <c:pt idx="2">
                  <c:v>Outdoor sports</c:v>
                </c:pt>
                <c:pt idx="3">
                  <c:v>Beaches</c:v>
                </c:pt>
                <c:pt idx="4">
                  <c:v>Dining / theatre</c:v>
                </c:pt>
                <c:pt idx="5">
                  <c:v>Local / rural</c:v>
                </c:pt>
                <c:pt idx="6">
                  <c:v>Shopping</c:v>
                </c:pt>
                <c:pt idx="7">
                  <c:v>Like minded people</c:v>
                </c:pt>
                <c:pt idx="8">
                  <c:v>Scenery</c:v>
                </c:pt>
                <c:pt idx="9">
                  <c:v>Green living</c:v>
                </c:pt>
                <c:pt idx="10">
                  <c:v>Lots to see &amp; do</c:v>
                </c:pt>
                <c:pt idx="11">
                  <c:v>Nature</c:v>
                </c:pt>
                <c:pt idx="12">
                  <c:v>Community feel</c:v>
                </c:pt>
                <c:pt idx="13">
                  <c:v>Education</c:v>
                </c:pt>
                <c:pt idx="14">
                  <c:v>Family oriented</c:v>
                </c:pt>
              </c:strCache>
            </c:strRef>
          </c:cat>
          <c:val>
            <c:numRef>
              <c:f>Sheet1!$D$2:$D$16</c:f>
              <c:numCache>
                <c:formatCode>0%</c:formatCode>
                <c:ptCount val="15"/>
                <c:pt idx="0">
                  <c:v>0.17</c:v>
                </c:pt>
                <c:pt idx="1">
                  <c:v>0.13</c:v>
                </c:pt>
                <c:pt idx="2">
                  <c:v>0.16</c:v>
                </c:pt>
                <c:pt idx="3">
                  <c:v>0.19</c:v>
                </c:pt>
                <c:pt idx="4">
                  <c:v>0.19</c:v>
                </c:pt>
                <c:pt idx="5">
                  <c:v>0.26</c:v>
                </c:pt>
                <c:pt idx="6">
                  <c:v>0.27</c:v>
                </c:pt>
                <c:pt idx="7">
                  <c:v>0.31000000000000033</c:v>
                </c:pt>
                <c:pt idx="8">
                  <c:v>0.3200000000000004</c:v>
                </c:pt>
                <c:pt idx="9">
                  <c:v>0.35000000000000031</c:v>
                </c:pt>
                <c:pt idx="10">
                  <c:v>0.33000000000000046</c:v>
                </c:pt>
                <c:pt idx="11">
                  <c:v>0.36000000000000032</c:v>
                </c:pt>
                <c:pt idx="12">
                  <c:v>0.41000000000000031</c:v>
                </c:pt>
                <c:pt idx="13">
                  <c:v>0.51</c:v>
                </c:pt>
                <c:pt idx="14">
                  <c:v>0.48000000000000032</c:v>
                </c:pt>
              </c:numCache>
            </c:numRef>
          </c:val>
        </c:ser>
        <c:dLbls>
          <c:showLegendKey val="0"/>
          <c:showVal val="0"/>
          <c:showCatName val="0"/>
          <c:showSerName val="0"/>
          <c:showPercent val="0"/>
          <c:showBubbleSize val="0"/>
        </c:dLbls>
        <c:gapWidth val="150"/>
        <c:overlap val="100"/>
        <c:axId val="234647424"/>
        <c:axId val="234647984"/>
      </c:barChart>
      <c:catAx>
        <c:axId val="23464742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34647984"/>
        <c:crosses val="autoZero"/>
        <c:auto val="1"/>
        <c:lblAlgn val="ctr"/>
        <c:lblOffset val="100"/>
        <c:noMultiLvlLbl val="0"/>
      </c:catAx>
      <c:valAx>
        <c:axId val="234647984"/>
        <c:scaling>
          <c:orientation val="minMax"/>
        </c:scaling>
        <c:delete val="1"/>
        <c:axPos val="b"/>
        <c:numFmt formatCode="0%" sourceLinked="1"/>
        <c:majorTickMark val="none"/>
        <c:minorTickMark val="none"/>
        <c:tickLblPos val="none"/>
        <c:crossAx val="234647424"/>
        <c:crosses val="autoZero"/>
        <c:crossBetween val="between"/>
      </c:valAx>
      <c:spPr>
        <a:noFill/>
        <a:ln>
          <a:noFill/>
        </a:ln>
        <a:effectLst/>
      </c:spPr>
    </c:plotArea>
    <c:legend>
      <c:legendPos val="b"/>
      <c:layout>
        <c:manualLayout>
          <c:xMode val="edge"/>
          <c:yMode val="edge"/>
          <c:x val="0.41045456036745542"/>
          <c:y val="0.94744055000443195"/>
          <c:w val="0.31242421259842573"/>
          <c:h val="5.255944999556808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21325459317513"/>
          <c:y val="3.005523968031729E-2"/>
          <c:w val="0.70787007874015762"/>
          <c:h val="0.91465301580772218"/>
        </c:manualLayout>
      </c:layout>
      <c:barChart>
        <c:barDir val="bar"/>
        <c:grouping val="stacked"/>
        <c:varyColors val="0"/>
        <c:ser>
          <c:idx val="0"/>
          <c:order val="0"/>
          <c:tx>
            <c:strRef>
              <c:f>Sheet1!$B$1</c:f>
              <c:strCache>
                <c:ptCount val="1"/>
                <c:pt idx="0">
                  <c:v>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Green living</c:v>
                </c:pt>
                <c:pt idx="1">
                  <c:v>Scenery</c:v>
                </c:pt>
                <c:pt idx="2">
                  <c:v>Beaches</c:v>
                </c:pt>
                <c:pt idx="3">
                  <c:v>Outdoor sports</c:v>
                </c:pt>
                <c:pt idx="4">
                  <c:v>Hunting / fishing</c:v>
                </c:pt>
                <c:pt idx="5">
                  <c:v>Nature</c:v>
                </c:pt>
              </c:strCache>
            </c:strRef>
          </c:cat>
          <c:val>
            <c:numRef>
              <c:f>Sheet1!$B$2:$B$7</c:f>
              <c:numCache>
                <c:formatCode>0%</c:formatCode>
                <c:ptCount val="6"/>
                <c:pt idx="0">
                  <c:v>0.1</c:v>
                </c:pt>
                <c:pt idx="1">
                  <c:v>9.0000000000000024E-2</c:v>
                </c:pt>
                <c:pt idx="2">
                  <c:v>8.0000000000000043E-2</c:v>
                </c:pt>
                <c:pt idx="3">
                  <c:v>8.0000000000000043E-2</c:v>
                </c:pt>
                <c:pt idx="4">
                  <c:v>6.0000000000000032E-2</c:v>
                </c:pt>
                <c:pt idx="5">
                  <c:v>0.05</c:v>
                </c:pt>
              </c:numCache>
            </c:numRef>
          </c:val>
        </c:ser>
        <c:ser>
          <c:idx val="1"/>
          <c:order val="1"/>
          <c:tx>
            <c:strRef>
              <c:f>Sheet1!$C$1</c:f>
              <c:strCache>
                <c:ptCount val="1"/>
                <c:pt idx="0">
                  <c:v>7, 8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Green living</c:v>
                </c:pt>
                <c:pt idx="1">
                  <c:v>Scenery</c:v>
                </c:pt>
                <c:pt idx="2">
                  <c:v>Beaches</c:v>
                </c:pt>
                <c:pt idx="3">
                  <c:v>Outdoor sports</c:v>
                </c:pt>
                <c:pt idx="4">
                  <c:v>Hunting / fishing</c:v>
                </c:pt>
                <c:pt idx="5">
                  <c:v>Nature</c:v>
                </c:pt>
              </c:strCache>
            </c:strRef>
          </c:cat>
          <c:val>
            <c:numRef>
              <c:f>Sheet1!$C$2:$C$7</c:f>
              <c:numCache>
                <c:formatCode>0%</c:formatCode>
                <c:ptCount val="6"/>
                <c:pt idx="0">
                  <c:v>0.51</c:v>
                </c:pt>
                <c:pt idx="1">
                  <c:v>0.38000000000000039</c:v>
                </c:pt>
                <c:pt idx="2">
                  <c:v>0.30000000000000032</c:v>
                </c:pt>
                <c:pt idx="3">
                  <c:v>0.30000000000000032</c:v>
                </c:pt>
                <c:pt idx="4">
                  <c:v>0.25</c:v>
                </c:pt>
                <c:pt idx="5">
                  <c:v>0.29000000000000031</c:v>
                </c:pt>
              </c:numCache>
            </c:numRef>
          </c:val>
        </c:ser>
        <c:ser>
          <c:idx val="2"/>
          <c:order val="2"/>
          <c:tx>
            <c:strRef>
              <c:f>Sheet1!$D$1</c:f>
              <c:strCache>
                <c:ptCount val="1"/>
                <c:pt idx="0">
                  <c:v>9, 10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Green living</c:v>
                </c:pt>
                <c:pt idx="1">
                  <c:v>Scenery</c:v>
                </c:pt>
                <c:pt idx="2">
                  <c:v>Beaches</c:v>
                </c:pt>
                <c:pt idx="3">
                  <c:v>Outdoor sports</c:v>
                </c:pt>
                <c:pt idx="4">
                  <c:v>Hunting / fishing</c:v>
                </c:pt>
                <c:pt idx="5">
                  <c:v>Nature</c:v>
                </c:pt>
              </c:strCache>
            </c:strRef>
          </c:cat>
          <c:val>
            <c:numRef>
              <c:f>Sheet1!$D$2:$D$7</c:f>
              <c:numCache>
                <c:formatCode>0%</c:formatCode>
                <c:ptCount val="6"/>
                <c:pt idx="0">
                  <c:v>0.3900000000000004</c:v>
                </c:pt>
                <c:pt idx="1">
                  <c:v>0.53</c:v>
                </c:pt>
                <c:pt idx="2">
                  <c:v>0.62000000000000066</c:v>
                </c:pt>
                <c:pt idx="3">
                  <c:v>0.63000000000000078</c:v>
                </c:pt>
                <c:pt idx="4">
                  <c:v>0.69000000000000061</c:v>
                </c:pt>
                <c:pt idx="5">
                  <c:v>0.67000000000000093</c:v>
                </c:pt>
              </c:numCache>
            </c:numRef>
          </c:val>
        </c:ser>
        <c:dLbls>
          <c:showLegendKey val="0"/>
          <c:showVal val="0"/>
          <c:showCatName val="0"/>
          <c:showSerName val="0"/>
          <c:showPercent val="0"/>
          <c:showBubbleSize val="0"/>
        </c:dLbls>
        <c:gapWidth val="150"/>
        <c:overlap val="100"/>
        <c:axId val="234651344"/>
        <c:axId val="234651904"/>
      </c:barChart>
      <c:catAx>
        <c:axId val="23465134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34651904"/>
        <c:crosses val="autoZero"/>
        <c:auto val="1"/>
        <c:lblAlgn val="ctr"/>
        <c:lblOffset val="100"/>
        <c:noMultiLvlLbl val="0"/>
      </c:catAx>
      <c:valAx>
        <c:axId val="234651904"/>
        <c:scaling>
          <c:orientation val="minMax"/>
        </c:scaling>
        <c:delete val="1"/>
        <c:axPos val="b"/>
        <c:numFmt formatCode="0%" sourceLinked="1"/>
        <c:majorTickMark val="none"/>
        <c:minorTickMark val="none"/>
        <c:tickLblPos val="none"/>
        <c:crossAx val="234651344"/>
        <c:crosses val="autoZero"/>
        <c:crossBetween val="between"/>
      </c:valAx>
      <c:spPr>
        <a:noFill/>
        <a:ln>
          <a:noFill/>
        </a:ln>
        <a:effectLst/>
      </c:spPr>
    </c:plotArea>
    <c:legend>
      <c:legendPos val="b"/>
      <c:layout>
        <c:manualLayout>
          <c:xMode val="edge"/>
          <c:yMode val="edge"/>
          <c:x val="0.38753789370078795"/>
          <c:y val="0.94744055000443195"/>
          <c:w val="0.34367421259842518"/>
          <c:h val="5.255944999556808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70259186351707"/>
          <c:y val="3.005523968031729E-2"/>
          <c:w val="0.72038074146981623"/>
          <c:h val="0.92284989935690065"/>
        </c:manualLayout>
      </c:layout>
      <c:barChart>
        <c:barDir val="bar"/>
        <c:grouping val="stacked"/>
        <c:varyColors val="0"/>
        <c:ser>
          <c:idx val="0"/>
          <c:order val="0"/>
          <c:tx>
            <c:strRef>
              <c:f>Sheet1!$B$1</c:f>
              <c:strCache>
                <c:ptCount val="1"/>
                <c:pt idx="0">
                  <c:v>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Dining / theatre</c:v>
                </c:pt>
                <c:pt idx="1">
                  <c:v>Museums / galleries</c:v>
                </c:pt>
                <c:pt idx="2">
                  <c:v>Shopping</c:v>
                </c:pt>
                <c:pt idx="3">
                  <c:v>Education</c:v>
                </c:pt>
                <c:pt idx="4">
                  <c:v>Health care</c:v>
                </c:pt>
                <c:pt idx="5">
                  <c:v>Work:life balance</c:v>
                </c:pt>
                <c:pt idx="6">
                  <c:v>Accessibility</c:v>
                </c:pt>
                <c:pt idx="7">
                  <c:v>Affordable</c:v>
                </c:pt>
                <c:pt idx="8">
                  <c:v>Like minded people</c:v>
                </c:pt>
                <c:pt idx="9">
                  <c:v>Community feel</c:v>
                </c:pt>
                <c:pt idx="10">
                  <c:v>Family oriented</c:v>
                </c:pt>
                <c:pt idx="11">
                  <c:v>Safe</c:v>
                </c:pt>
                <c:pt idx="12">
                  <c:v>Local / rural</c:v>
                </c:pt>
                <c:pt idx="13">
                  <c:v>Lots to see &amp; do</c:v>
                </c:pt>
                <c:pt idx="14">
                  <c:v>Healthy</c:v>
                </c:pt>
              </c:strCache>
            </c:strRef>
          </c:cat>
          <c:val>
            <c:numRef>
              <c:f>Sheet1!$B$2:$B$16</c:f>
              <c:numCache>
                <c:formatCode>0%</c:formatCode>
                <c:ptCount val="15"/>
                <c:pt idx="0">
                  <c:v>0.66000000000000092</c:v>
                </c:pt>
                <c:pt idx="1">
                  <c:v>0.62000000000000066</c:v>
                </c:pt>
                <c:pt idx="2">
                  <c:v>0.53</c:v>
                </c:pt>
                <c:pt idx="3">
                  <c:v>0.51</c:v>
                </c:pt>
                <c:pt idx="4">
                  <c:v>0.45</c:v>
                </c:pt>
                <c:pt idx="5">
                  <c:v>0.44</c:v>
                </c:pt>
                <c:pt idx="6">
                  <c:v>0.3900000000000004</c:v>
                </c:pt>
                <c:pt idx="7">
                  <c:v>0.38000000000000039</c:v>
                </c:pt>
                <c:pt idx="8">
                  <c:v>0.31000000000000033</c:v>
                </c:pt>
                <c:pt idx="9">
                  <c:v>0.28000000000000008</c:v>
                </c:pt>
                <c:pt idx="10">
                  <c:v>0.19</c:v>
                </c:pt>
                <c:pt idx="11">
                  <c:v>0.2</c:v>
                </c:pt>
                <c:pt idx="12">
                  <c:v>0.2</c:v>
                </c:pt>
                <c:pt idx="13">
                  <c:v>0.24000000000000016</c:v>
                </c:pt>
                <c:pt idx="14">
                  <c:v>0.15000000000000016</c:v>
                </c:pt>
              </c:numCache>
            </c:numRef>
          </c:val>
        </c:ser>
        <c:ser>
          <c:idx val="1"/>
          <c:order val="1"/>
          <c:tx>
            <c:strRef>
              <c:f>Sheet1!$C$1</c:f>
              <c:strCache>
                <c:ptCount val="1"/>
                <c:pt idx="0">
                  <c:v>7, 8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Dining / theatre</c:v>
                </c:pt>
                <c:pt idx="1">
                  <c:v>Museums / galleries</c:v>
                </c:pt>
                <c:pt idx="2">
                  <c:v>Shopping</c:v>
                </c:pt>
                <c:pt idx="3">
                  <c:v>Education</c:v>
                </c:pt>
                <c:pt idx="4">
                  <c:v>Health care</c:v>
                </c:pt>
                <c:pt idx="5">
                  <c:v>Work:life balance</c:v>
                </c:pt>
                <c:pt idx="6">
                  <c:v>Accessibility</c:v>
                </c:pt>
                <c:pt idx="7">
                  <c:v>Affordable</c:v>
                </c:pt>
                <c:pt idx="8">
                  <c:v>Like minded people</c:v>
                </c:pt>
                <c:pt idx="9">
                  <c:v>Community feel</c:v>
                </c:pt>
                <c:pt idx="10">
                  <c:v>Family oriented</c:v>
                </c:pt>
                <c:pt idx="11">
                  <c:v>Safe</c:v>
                </c:pt>
                <c:pt idx="12">
                  <c:v>Local / rural</c:v>
                </c:pt>
                <c:pt idx="13">
                  <c:v>Lots to see &amp; do</c:v>
                </c:pt>
                <c:pt idx="14">
                  <c:v>Healthy</c:v>
                </c:pt>
              </c:strCache>
            </c:strRef>
          </c:cat>
          <c:val>
            <c:numRef>
              <c:f>Sheet1!$C$2:$C$16</c:f>
              <c:numCache>
                <c:formatCode>0%</c:formatCode>
                <c:ptCount val="15"/>
                <c:pt idx="0">
                  <c:v>0.28000000000000008</c:v>
                </c:pt>
                <c:pt idx="1">
                  <c:v>0.3200000000000004</c:v>
                </c:pt>
                <c:pt idx="2">
                  <c:v>0.3900000000000004</c:v>
                </c:pt>
                <c:pt idx="3">
                  <c:v>0.4</c:v>
                </c:pt>
                <c:pt idx="4">
                  <c:v>0.42000000000000032</c:v>
                </c:pt>
                <c:pt idx="5">
                  <c:v>0.3900000000000004</c:v>
                </c:pt>
                <c:pt idx="6">
                  <c:v>0.46</c:v>
                </c:pt>
                <c:pt idx="7">
                  <c:v>0.44</c:v>
                </c:pt>
                <c:pt idx="8">
                  <c:v>0.55000000000000004</c:v>
                </c:pt>
                <c:pt idx="9">
                  <c:v>0.52</c:v>
                </c:pt>
                <c:pt idx="10">
                  <c:v>0.55000000000000004</c:v>
                </c:pt>
                <c:pt idx="11">
                  <c:v>0.51</c:v>
                </c:pt>
                <c:pt idx="12">
                  <c:v>0.48000000000000032</c:v>
                </c:pt>
                <c:pt idx="13">
                  <c:v>0.41000000000000031</c:v>
                </c:pt>
                <c:pt idx="14">
                  <c:v>0.53</c:v>
                </c:pt>
              </c:numCache>
            </c:numRef>
          </c:val>
        </c:ser>
        <c:ser>
          <c:idx val="2"/>
          <c:order val="2"/>
          <c:tx>
            <c:strRef>
              <c:f>Sheet1!$D$1</c:f>
              <c:strCache>
                <c:ptCount val="1"/>
                <c:pt idx="0">
                  <c:v>9, 10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Dining / theatre</c:v>
                </c:pt>
                <c:pt idx="1">
                  <c:v>Museums / galleries</c:v>
                </c:pt>
                <c:pt idx="2">
                  <c:v>Shopping</c:v>
                </c:pt>
                <c:pt idx="3">
                  <c:v>Education</c:v>
                </c:pt>
                <c:pt idx="4">
                  <c:v>Health care</c:v>
                </c:pt>
                <c:pt idx="5">
                  <c:v>Work:life balance</c:v>
                </c:pt>
                <c:pt idx="6">
                  <c:v>Accessibility</c:v>
                </c:pt>
                <c:pt idx="7">
                  <c:v>Affordable</c:v>
                </c:pt>
                <c:pt idx="8">
                  <c:v>Like minded people</c:v>
                </c:pt>
                <c:pt idx="9">
                  <c:v>Community feel</c:v>
                </c:pt>
                <c:pt idx="10">
                  <c:v>Family oriented</c:v>
                </c:pt>
                <c:pt idx="11">
                  <c:v>Safe</c:v>
                </c:pt>
                <c:pt idx="12">
                  <c:v>Local / rural</c:v>
                </c:pt>
                <c:pt idx="13">
                  <c:v>Lots to see &amp; do</c:v>
                </c:pt>
                <c:pt idx="14">
                  <c:v>Healthy</c:v>
                </c:pt>
              </c:strCache>
            </c:strRef>
          </c:cat>
          <c:val>
            <c:numRef>
              <c:f>Sheet1!$D$2:$D$16</c:f>
              <c:numCache>
                <c:formatCode>0%</c:formatCode>
                <c:ptCount val="15"/>
                <c:pt idx="0">
                  <c:v>6.0000000000000032E-2</c:v>
                </c:pt>
                <c:pt idx="1">
                  <c:v>6.0000000000000032E-2</c:v>
                </c:pt>
                <c:pt idx="2">
                  <c:v>8.0000000000000043E-2</c:v>
                </c:pt>
                <c:pt idx="3">
                  <c:v>0.1</c:v>
                </c:pt>
                <c:pt idx="4">
                  <c:v>0.14000000000000001</c:v>
                </c:pt>
                <c:pt idx="5">
                  <c:v>0.17</c:v>
                </c:pt>
                <c:pt idx="6">
                  <c:v>0.15000000000000016</c:v>
                </c:pt>
                <c:pt idx="7">
                  <c:v>0.18000000000000016</c:v>
                </c:pt>
                <c:pt idx="8">
                  <c:v>0.15000000000000016</c:v>
                </c:pt>
                <c:pt idx="9">
                  <c:v>0.21000000000000016</c:v>
                </c:pt>
                <c:pt idx="10">
                  <c:v>0.27</c:v>
                </c:pt>
                <c:pt idx="11">
                  <c:v>0.29000000000000031</c:v>
                </c:pt>
                <c:pt idx="12">
                  <c:v>0.31000000000000033</c:v>
                </c:pt>
                <c:pt idx="13">
                  <c:v>0.35000000000000031</c:v>
                </c:pt>
                <c:pt idx="14">
                  <c:v>0.3200000000000004</c:v>
                </c:pt>
              </c:numCache>
            </c:numRef>
          </c:val>
        </c:ser>
        <c:dLbls>
          <c:showLegendKey val="0"/>
          <c:showVal val="0"/>
          <c:showCatName val="0"/>
          <c:showSerName val="0"/>
          <c:showPercent val="0"/>
          <c:showBubbleSize val="0"/>
        </c:dLbls>
        <c:gapWidth val="150"/>
        <c:overlap val="100"/>
        <c:axId val="235098528"/>
        <c:axId val="235099088"/>
      </c:barChart>
      <c:catAx>
        <c:axId val="23509852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35099088"/>
        <c:crosses val="autoZero"/>
        <c:auto val="1"/>
        <c:lblAlgn val="ctr"/>
        <c:lblOffset val="100"/>
        <c:noMultiLvlLbl val="0"/>
      </c:catAx>
      <c:valAx>
        <c:axId val="235099088"/>
        <c:scaling>
          <c:orientation val="minMax"/>
        </c:scaling>
        <c:delete val="1"/>
        <c:axPos val="b"/>
        <c:numFmt formatCode="0%" sourceLinked="1"/>
        <c:majorTickMark val="none"/>
        <c:minorTickMark val="none"/>
        <c:tickLblPos val="none"/>
        <c:crossAx val="235098528"/>
        <c:crosses val="autoZero"/>
        <c:crossBetween val="between"/>
      </c:valAx>
      <c:spPr>
        <a:noFill/>
        <a:ln>
          <a:noFill/>
        </a:ln>
        <a:effectLst/>
      </c:spPr>
    </c:plotArea>
    <c:legend>
      <c:legendPos val="b"/>
      <c:layout>
        <c:manualLayout>
          <c:xMode val="edge"/>
          <c:yMode val="edge"/>
          <c:x val="0.41045456036745542"/>
          <c:y val="0.94744055000443195"/>
          <c:w val="0.31242421259842573"/>
          <c:h val="5.255944999556808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28532" cap="rnd">
              <a:noFill/>
              <a:round/>
            </a:ln>
            <a:effectLst/>
          </c:spPr>
          <c:marker>
            <c:symbol val="circle"/>
            <c:size val="4"/>
            <c:spPr>
              <a:solidFill>
                <a:schemeClr val="accent1"/>
              </a:solidFill>
              <a:ln w="9511">
                <a:solidFill>
                  <a:schemeClr val="accent1"/>
                </a:solidFill>
              </a:ln>
              <a:effectLst/>
            </c:spPr>
          </c:marker>
          <c:xVal>
            <c:numRef>
              <c:f>Sheet1!$A$2:$A$22</c:f>
              <c:numCache>
                <c:formatCode>General</c:formatCode>
                <c:ptCount val="21"/>
                <c:pt idx="0">
                  <c:v>6.8</c:v>
                </c:pt>
                <c:pt idx="1">
                  <c:v>7.7</c:v>
                </c:pt>
                <c:pt idx="2">
                  <c:v>8.5</c:v>
                </c:pt>
                <c:pt idx="3">
                  <c:v>6.7</c:v>
                </c:pt>
                <c:pt idx="4">
                  <c:v>7.3</c:v>
                </c:pt>
                <c:pt idx="5">
                  <c:v>7.6</c:v>
                </c:pt>
                <c:pt idx="6">
                  <c:v>7.7</c:v>
                </c:pt>
                <c:pt idx="7">
                  <c:v>7.9</c:v>
                </c:pt>
                <c:pt idx="8">
                  <c:v>8.2000000000000011</c:v>
                </c:pt>
                <c:pt idx="9">
                  <c:v>7.7</c:v>
                </c:pt>
                <c:pt idx="10">
                  <c:v>6.6</c:v>
                </c:pt>
                <c:pt idx="11">
                  <c:v>6.3</c:v>
                </c:pt>
                <c:pt idx="12">
                  <c:v>6.1</c:v>
                </c:pt>
                <c:pt idx="13">
                  <c:v>6.9</c:v>
                </c:pt>
                <c:pt idx="14">
                  <c:v>6.8</c:v>
                </c:pt>
                <c:pt idx="15">
                  <c:v>8.8000000000000007</c:v>
                </c:pt>
                <c:pt idx="16">
                  <c:v>8.7000000000000011</c:v>
                </c:pt>
                <c:pt idx="17">
                  <c:v>8.9</c:v>
                </c:pt>
                <c:pt idx="18">
                  <c:v>8.7000000000000011</c:v>
                </c:pt>
                <c:pt idx="19">
                  <c:v>5.8</c:v>
                </c:pt>
                <c:pt idx="20">
                  <c:v>5.6</c:v>
                </c:pt>
              </c:numCache>
            </c:numRef>
          </c:xVal>
          <c:yVal>
            <c:numRef>
              <c:f>Sheet1!$B$2:$B$22</c:f>
              <c:numCache>
                <c:formatCode>General</c:formatCode>
                <c:ptCount val="21"/>
                <c:pt idx="0">
                  <c:v>8.5</c:v>
                </c:pt>
                <c:pt idx="1">
                  <c:v>9.2000000000000011</c:v>
                </c:pt>
                <c:pt idx="2">
                  <c:v>7.5</c:v>
                </c:pt>
                <c:pt idx="3">
                  <c:v>8.2000000000000011</c:v>
                </c:pt>
                <c:pt idx="4">
                  <c:v>7.8</c:v>
                </c:pt>
                <c:pt idx="5">
                  <c:v>7.9</c:v>
                </c:pt>
                <c:pt idx="6">
                  <c:v>6.9</c:v>
                </c:pt>
                <c:pt idx="7">
                  <c:v>9</c:v>
                </c:pt>
                <c:pt idx="8">
                  <c:v>7.6</c:v>
                </c:pt>
                <c:pt idx="9">
                  <c:v>7.7</c:v>
                </c:pt>
                <c:pt idx="10">
                  <c:v>9</c:v>
                </c:pt>
                <c:pt idx="11">
                  <c:v>7.9</c:v>
                </c:pt>
                <c:pt idx="12">
                  <c:v>7</c:v>
                </c:pt>
                <c:pt idx="13">
                  <c:v>7.4</c:v>
                </c:pt>
                <c:pt idx="14">
                  <c:v>8.4</c:v>
                </c:pt>
                <c:pt idx="15">
                  <c:v>5.5</c:v>
                </c:pt>
                <c:pt idx="16">
                  <c:v>6.2</c:v>
                </c:pt>
                <c:pt idx="17">
                  <c:v>7.7</c:v>
                </c:pt>
                <c:pt idx="18">
                  <c:v>6.2</c:v>
                </c:pt>
                <c:pt idx="19">
                  <c:v>6.2</c:v>
                </c:pt>
                <c:pt idx="20">
                  <c:v>6.5</c:v>
                </c:pt>
              </c:numCache>
            </c:numRef>
          </c:yVal>
          <c:smooth val="0"/>
        </c:ser>
        <c:dLbls>
          <c:showLegendKey val="0"/>
          <c:showVal val="0"/>
          <c:showCatName val="0"/>
          <c:showSerName val="0"/>
          <c:showPercent val="0"/>
          <c:showBubbleSize val="0"/>
        </c:dLbls>
        <c:axId val="235101328"/>
        <c:axId val="235101888"/>
      </c:scatterChart>
      <c:valAx>
        <c:axId val="235101328"/>
        <c:scaling>
          <c:orientation val="minMax"/>
          <c:max val="9.5"/>
          <c:min val="5.5"/>
        </c:scaling>
        <c:delete val="0"/>
        <c:axPos val="b"/>
        <c:title>
          <c:tx>
            <c:rich>
              <a:bodyPr/>
              <a:lstStyle/>
              <a:p>
                <a:pPr>
                  <a:defRPr sz="1328" b="0" i="0" u="none" strike="noStrike" baseline="0">
                    <a:solidFill>
                      <a:srgbClr val="333333"/>
                    </a:solidFill>
                    <a:latin typeface="Arial"/>
                    <a:ea typeface="Arial"/>
                    <a:cs typeface="Arial"/>
                  </a:defRPr>
                </a:pPr>
                <a:r>
                  <a:rPr lang="en-CA" dirty="0" smtClean="0"/>
                  <a:t>Credibility: </a:t>
                </a:r>
                <a:r>
                  <a:rPr lang="en-CA" dirty="0"/>
                  <a:t>Average scores (on 10)</a:t>
                </a:r>
              </a:p>
            </c:rich>
          </c:tx>
          <c:overlay val="0"/>
          <c:spPr>
            <a:noFill/>
            <a:ln>
              <a:noFill/>
            </a:ln>
            <a:effectLst/>
          </c:spPr>
        </c:title>
        <c:numFmt formatCode="General" sourceLinked="1"/>
        <c:majorTickMark val="none"/>
        <c:minorTickMark val="none"/>
        <c:tickLblPos val="nextTo"/>
        <c:spPr>
          <a:noFill/>
          <a:ln w="9511" cap="flat" cmpd="sng" algn="ctr">
            <a:solidFill>
              <a:schemeClr val="tx1">
                <a:lumMod val="25000"/>
                <a:lumOff val="75000"/>
              </a:schemeClr>
            </a:solidFill>
            <a:round/>
          </a:ln>
          <a:effectLst/>
        </c:spPr>
        <c:txPr>
          <a:bodyPr rot="0" vert="horz"/>
          <a:lstStyle/>
          <a:p>
            <a:pPr>
              <a:defRPr sz="1193" b="0" i="0" u="none" strike="noStrike" baseline="0">
                <a:solidFill>
                  <a:srgbClr val="333333"/>
                </a:solidFill>
                <a:latin typeface="Arial"/>
                <a:ea typeface="Arial"/>
                <a:cs typeface="Arial"/>
              </a:defRPr>
            </a:pPr>
            <a:endParaRPr lang="en-US"/>
          </a:p>
        </c:txPr>
        <c:crossAx val="235101888"/>
        <c:crosses val="autoZero"/>
        <c:crossBetween val="midCat"/>
      </c:valAx>
      <c:valAx>
        <c:axId val="235101888"/>
        <c:scaling>
          <c:orientation val="minMax"/>
          <c:max val="9.5"/>
          <c:min val="4.5"/>
        </c:scaling>
        <c:delete val="0"/>
        <c:axPos val="l"/>
        <c:title>
          <c:tx>
            <c:rich>
              <a:bodyPr/>
              <a:lstStyle/>
              <a:p>
                <a:pPr>
                  <a:defRPr sz="1328" b="0" i="0" u="none" strike="noStrike" baseline="0">
                    <a:solidFill>
                      <a:srgbClr val="333333"/>
                    </a:solidFill>
                    <a:latin typeface="Arial"/>
                    <a:ea typeface="Arial"/>
                    <a:cs typeface="Arial"/>
                  </a:defRPr>
                </a:pPr>
                <a:r>
                  <a:rPr lang="en-CA" dirty="0" smtClean="0"/>
                  <a:t>Importance: </a:t>
                </a:r>
                <a:r>
                  <a:rPr lang="en-CA" dirty="0"/>
                  <a:t>Average scores (on 10)</a:t>
                </a:r>
              </a:p>
            </c:rich>
          </c:tx>
          <c:overlay val="0"/>
          <c:spPr>
            <a:noFill/>
            <a:ln>
              <a:noFill/>
            </a:ln>
            <a:effectLst/>
          </c:spPr>
        </c:title>
        <c:numFmt formatCode="General" sourceLinked="1"/>
        <c:majorTickMark val="none"/>
        <c:minorTickMark val="none"/>
        <c:tickLblPos val="nextTo"/>
        <c:spPr>
          <a:noFill/>
          <a:ln w="9511" cap="flat" cmpd="sng" algn="ctr">
            <a:solidFill>
              <a:schemeClr val="tx1">
                <a:lumMod val="25000"/>
                <a:lumOff val="75000"/>
              </a:schemeClr>
            </a:solidFill>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crossAx val="235101328"/>
        <c:crosses val="autoZero"/>
        <c:crossBetween val="midCat"/>
      </c:valAx>
      <c:spPr>
        <a:noFill/>
        <a:ln w="25362">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21325459317513"/>
          <c:y val="3.005523968031729E-2"/>
          <c:w val="0.70787007874015762"/>
          <c:h val="0.91465301580772218"/>
        </c:manualLayout>
      </c:layout>
      <c:barChart>
        <c:barDir val="bar"/>
        <c:grouping val="stacked"/>
        <c:varyColors val="0"/>
        <c:ser>
          <c:idx val="0"/>
          <c:order val="0"/>
          <c:tx>
            <c:strRef>
              <c:f>Sheet1!$B$1</c:f>
              <c:strCache>
                <c:ptCount val="1"/>
                <c:pt idx="0">
                  <c:v>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empty nesters / retirees</c:v>
                </c:pt>
                <c:pt idx="1">
                  <c:v>families with teens &amp; older</c:v>
                </c:pt>
                <c:pt idx="2">
                  <c:v>young families, kids pre-teen</c:v>
                </c:pt>
                <c:pt idx="3">
                  <c:v>young adults, no families</c:v>
                </c:pt>
                <c:pt idx="5">
                  <c:v>good place to retire</c:v>
                </c:pt>
                <c:pt idx="6">
                  <c:v>place you would feel comfortable living</c:v>
                </c:pt>
                <c:pt idx="8">
                  <c:v>good place to have a business</c:v>
                </c:pt>
                <c:pt idx="9">
                  <c:v>good place to work</c:v>
                </c:pt>
                <c:pt idx="11">
                  <c:v>reasonable distance for weekend trip</c:v>
                </c:pt>
                <c:pt idx="12">
                  <c:v>appealing vacation destination</c:v>
                </c:pt>
              </c:strCache>
            </c:strRef>
          </c:cat>
          <c:val>
            <c:numRef>
              <c:f>Sheet1!$B$2:$B$14</c:f>
              <c:numCache>
                <c:formatCode>0%</c:formatCode>
                <c:ptCount val="13"/>
                <c:pt idx="0">
                  <c:v>0.21000000000000021</c:v>
                </c:pt>
                <c:pt idx="1">
                  <c:v>0.48000000000000032</c:v>
                </c:pt>
                <c:pt idx="2">
                  <c:v>0.29000000000000031</c:v>
                </c:pt>
                <c:pt idx="3">
                  <c:v>0.48000000000000032</c:v>
                </c:pt>
                <c:pt idx="5">
                  <c:v>0.27</c:v>
                </c:pt>
                <c:pt idx="6">
                  <c:v>0.29000000000000031</c:v>
                </c:pt>
                <c:pt idx="8">
                  <c:v>0.62000000000000099</c:v>
                </c:pt>
                <c:pt idx="9">
                  <c:v>0.56000000000000005</c:v>
                </c:pt>
                <c:pt idx="11">
                  <c:v>0.30000000000000032</c:v>
                </c:pt>
                <c:pt idx="12">
                  <c:v>0.19</c:v>
                </c:pt>
              </c:numCache>
            </c:numRef>
          </c:val>
        </c:ser>
        <c:ser>
          <c:idx val="1"/>
          <c:order val="1"/>
          <c:tx>
            <c:strRef>
              <c:f>Sheet1!$C$1</c:f>
              <c:strCache>
                <c:ptCount val="1"/>
                <c:pt idx="0">
                  <c:v>7, 8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empty nesters / retirees</c:v>
                </c:pt>
                <c:pt idx="1">
                  <c:v>families with teens &amp; older</c:v>
                </c:pt>
                <c:pt idx="2">
                  <c:v>young families, kids pre-teen</c:v>
                </c:pt>
                <c:pt idx="3">
                  <c:v>young adults, no families</c:v>
                </c:pt>
                <c:pt idx="5">
                  <c:v>good place to retire</c:v>
                </c:pt>
                <c:pt idx="6">
                  <c:v>place you would feel comfortable living</c:v>
                </c:pt>
                <c:pt idx="8">
                  <c:v>good place to have a business</c:v>
                </c:pt>
                <c:pt idx="9">
                  <c:v>good place to work</c:v>
                </c:pt>
                <c:pt idx="11">
                  <c:v>reasonable distance for weekend trip</c:v>
                </c:pt>
                <c:pt idx="12">
                  <c:v>appealing vacation destination</c:v>
                </c:pt>
              </c:strCache>
            </c:strRef>
          </c:cat>
          <c:val>
            <c:numRef>
              <c:f>Sheet1!$C$2:$C$14</c:f>
              <c:numCache>
                <c:formatCode>0%</c:formatCode>
                <c:ptCount val="13"/>
                <c:pt idx="0">
                  <c:v>0.43000000000000038</c:v>
                </c:pt>
                <c:pt idx="1">
                  <c:v>0.42000000000000032</c:v>
                </c:pt>
                <c:pt idx="2">
                  <c:v>0.54</c:v>
                </c:pt>
                <c:pt idx="3">
                  <c:v>0.39000000000000057</c:v>
                </c:pt>
                <c:pt idx="5">
                  <c:v>0.4</c:v>
                </c:pt>
                <c:pt idx="6">
                  <c:v>0.41000000000000031</c:v>
                </c:pt>
                <c:pt idx="8">
                  <c:v>0.33000000000000063</c:v>
                </c:pt>
                <c:pt idx="9">
                  <c:v>0.33000000000000063</c:v>
                </c:pt>
                <c:pt idx="11">
                  <c:v>0.39000000000000057</c:v>
                </c:pt>
                <c:pt idx="12">
                  <c:v>0.41000000000000031</c:v>
                </c:pt>
              </c:numCache>
            </c:numRef>
          </c:val>
        </c:ser>
        <c:ser>
          <c:idx val="2"/>
          <c:order val="2"/>
          <c:tx>
            <c:strRef>
              <c:f>Sheet1!$D$1</c:f>
              <c:strCache>
                <c:ptCount val="1"/>
                <c:pt idx="0">
                  <c:v>9, 10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empty nesters / retirees</c:v>
                </c:pt>
                <c:pt idx="1">
                  <c:v>families with teens &amp; older</c:v>
                </c:pt>
                <c:pt idx="2">
                  <c:v>young families, kids pre-teen</c:v>
                </c:pt>
                <c:pt idx="3">
                  <c:v>young adults, no families</c:v>
                </c:pt>
                <c:pt idx="5">
                  <c:v>good place to retire</c:v>
                </c:pt>
                <c:pt idx="6">
                  <c:v>place you would feel comfortable living</c:v>
                </c:pt>
                <c:pt idx="8">
                  <c:v>good place to have a business</c:v>
                </c:pt>
                <c:pt idx="9">
                  <c:v>good place to work</c:v>
                </c:pt>
                <c:pt idx="11">
                  <c:v>reasonable distance for weekend trip</c:v>
                </c:pt>
                <c:pt idx="12">
                  <c:v>appealing vacation destination</c:v>
                </c:pt>
              </c:strCache>
            </c:strRef>
          </c:cat>
          <c:val>
            <c:numRef>
              <c:f>Sheet1!$D$2:$D$14</c:f>
              <c:numCache>
                <c:formatCode>0%</c:formatCode>
                <c:ptCount val="13"/>
                <c:pt idx="0">
                  <c:v>0.36000000000000032</c:v>
                </c:pt>
                <c:pt idx="1">
                  <c:v>0.1</c:v>
                </c:pt>
                <c:pt idx="2">
                  <c:v>0.18000000000000024</c:v>
                </c:pt>
                <c:pt idx="3">
                  <c:v>0.13</c:v>
                </c:pt>
                <c:pt idx="5">
                  <c:v>0.33000000000000063</c:v>
                </c:pt>
                <c:pt idx="6">
                  <c:v>0.30000000000000032</c:v>
                </c:pt>
                <c:pt idx="8">
                  <c:v>0.05</c:v>
                </c:pt>
                <c:pt idx="9">
                  <c:v>0.11</c:v>
                </c:pt>
                <c:pt idx="11">
                  <c:v>0.3100000000000005</c:v>
                </c:pt>
                <c:pt idx="12">
                  <c:v>0.41000000000000031</c:v>
                </c:pt>
              </c:numCache>
            </c:numRef>
          </c:val>
        </c:ser>
        <c:dLbls>
          <c:showLegendKey val="0"/>
          <c:showVal val="0"/>
          <c:showCatName val="0"/>
          <c:showSerName val="0"/>
          <c:showPercent val="0"/>
          <c:showBubbleSize val="0"/>
        </c:dLbls>
        <c:gapWidth val="150"/>
        <c:overlap val="100"/>
        <c:axId val="235746656"/>
        <c:axId val="235747216"/>
      </c:barChart>
      <c:catAx>
        <c:axId val="23574665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5747216"/>
        <c:crosses val="autoZero"/>
        <c:auto val="1"/>
        <c:lblAlgn val="ctr"/>
        <c:lblOffset val="100"/>
        <c:noMultiLvlLbl val="0"/>
      </c:catAx>
      <c:valAx>
        <c:axId val="235747216"/>
        <c:scaling>
          <c:orientation val="minMax"/>
        </c:scaling>
        <c:delete val="1"/>
        <c:axPos val="b"/>
        <c:numFmt formatCode="0%" sourceLinked="1"/>
        <c:majorTickMark val="none"/>
        <c:minorTickMark val="none"/>
        <c:tickLblPos val="none"/>
        <c:crossAx val="235746656"/>
        <c:crosses val="autoZero"/>
        <c:crossBetween val="between"/>
      </c:valAx>
      <c:spPr>
        <a:noFill/>
        <a:ln>
          <a:noFill/>
        </a:ln>
        <a:effectLst/>
      </c:spPr>
    </c:plotArea>
    <c:legend>
      <c:legendPos val="b"/>
      <c:layout>
        <c:manualLayout>
          <c:xMode val="edge"/>
          <c:yMode val="edge"/>
          <c:x val="0.38753789370078795"/>
          <c:y val="0.94744055000443195"/>
          <c:w val="0.34367421259842518"/>
          <c:h val="5.255944999556808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Good place for a vacation</c:v>
                </c:pt>
                <c:pt idx="1">
                  <c:v>Proximity to larger cities / central</c:v>
                </c:pt>
                <c:pt idx="2">
                  <c:v>Clean</c:v>
                </c:pt>
                <c:pt idx="3">
                  <c:v>Parks / access to parks</c:v>
                </c:pt>
                <c:pt idx="4">
                  <c:v>Small town feel</c:v>
                </c:pt>
                <c:pt idx="5">
                  <c:v>Offers something different / unique</c:v>
                </c:pt>
                <c:pt idx="6">
                  <c:v>Beautiful</c:v>
                </c:pt>
                <c:pt idx="7">
                  <c:v>Rural / country</c:v>
                </c:pt>
                <c:pt idx="8">
                  <c:v>Friendly / strong community</c:v>
                </c:pt>
                <c:pt idx="9">
                  <c:v>Beaches</c:v>
                </c:pt>
                <c:pt idx="10">
                  <c:v>Water / lakes</c:v>
                </c:pt>
                <c:pt idx="11">
                  <c:v>Hiking / trails / biking</c:v>
                </c:pt>
                <c:pt idx="12">
                  <c:v>Outdoor activities / recreation</c:v>
                </c:pt>
                <c:pt idx="13">
                  <c:v>Quiet / peaceful / relaxing / calm</c:v>
                </c:pt>
                <c:pt idx="14">
                  <c:v>Scenery / diverse landscapes</c:v>
                </c:pt>
                <c:pt idx="15">
                  <c:v>Nature / the outdoors</c:v>
                </c:pt>
              </c:strCache>
            </c:strRef>
          </c:cat>
          <c:val>
            <c:numRef>
              <c:f>Sheet1!$B$2:$B$17</c:f>
              <c:numCache>
                <c:formatCode>0%</c:formatCode>
                <c:ptCount val="16"/>
                <c:pt idx="0">
                  <c:v>3.5548126833822871E-2</c:v>
                </c:pt>
                <c:pt idx="1">
                  <c:v>4.3671563137105761E-2</c:v>
                </c:pt>
                <c:pt idx="2">
                  <c:v>4.5157241920536537E-2</c:v>
                </c:pt>
                <c:pt idx="3">
                  <c:v>4.5798427758571431E-2</c:v>
                </c:pt>
                <c:pt idx="4">
                  <c:v>5.5938767277476632E-2</c:v>
                </c:pt>
                <c:pt idx="5">
                  <c:v>6.4084359870519372E-2</c:v>
                </c:pt>
                <c:pt idx="6">
                  <c:v>7.0475502331761725E-2</c:v>
                </c:pt>
                <c:pt idx="7">
                  <c:v>8.1046745677230456E-2</c:v>
                </c:pt>
                <c:pt idx="8">
                  <c:v>8.4250468921592894E-2</c:v>
                </c:pt>
                <c:pt idx="9">
                  <c:v>9.7928573610957553E-2</c:v>
                </c:pt>
                <c:pt idx="10">
                  <c:v>0.10141096621294997</c:v>
                </c:pt>
                <c:pt idx="11">
                  <c:v>0.10253269117131114</c:v>
                </c:pt>
                <c:pt idx="12">
                  <c:v>0.10777922009515063</c:v>
                </c:pt>
                <c:pt idx="13">
                  <c:v>0.13079013078483806</c:v>
                </c:pt>
                <c:pt idx="14">
                  <c:v>0.14417106522124468</c:v>
                </c:pt>
                <c:pt idx="15">
                  <c:v>0.24558559604896354</c:v>
                </c:pt>
              </c:numCache>
            </c:numRef>
          </c:val>
        </c:ser>
        <c:dLbls>
          <c:showLegendKey val="0"/>
          <c:showVal val="0"/>
          <c:showCatName val="0"/>
          <c:showSerName val="0"/>
          <c:showPercent val="0"/>
          <c:showBubbleSize val="0"/>
        </c:dLbls>
        <c:gapWidth val="182"/>
        <c:axId val="235749456"/>
        <c:axId val="235750016"/>
      </c:barChart>
      <c:catAx>
        <c:axId val="235749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5750016"/>
        <c:crosses val="autoZero"/>
        <c:auto val="1"/>
        <c:lblAlgn val="ctr"/>
        <c:lblOffset val="100"/>
        <c:noMultiLvlLbl val="0"/>
      </c:catAx>
      <c:valAx>
        <c:axId val="235750016"/>
        <c:scaling>
          <c:orientation val="minMax"/>
        </c:scaling>
        <c:delete val="0"/>
        <c:axPos val="b"/>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5749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Low population / fewer possible customers</c:v>
                </c:pt>
                <c:pt idx="1">
                  <c:v>Nuclear power plant proximity</c:v>
                </c:pt>
                <c:pt idx="2">
                  <c:v>Winter weather / snow</c:v>
                </c:pt>
                <c:pt idx="3">
                  <c:v>Transportation / driving / commuting issues</c:v>
                </c:pt>
                <c:pt idx="4">
                  <c:v>Lack of industry / lack of job opportunites / slow economy</c:v>
                </c:pt>
                <c:pt idx="5">
                  <c:v>Remote / too rural / cut off / too far from cities</c:v>
                </c:pt>
                <c:pt idx="6">
                  <c:v>Lack of access to health care / hospitals</c:v>
                </c:pt>
                <c:pt idx="7">
                  <c:v>No concerns / unsure</c:v>
                </c:pt>
              </c:strCache>
            </c:strRef>
          </c:cat>
          <c:val>
            <c:numRef>
              <c:f>Sheet1!$B$2:$B$9</c:f>
              <c:numCache>
                <c:formatCode>0%</c:formatCode>
                <c:ptCount val="8"/>
                <c:pt idx="0">
                  <c:v>3.6001746758068325E-2</c:v>
                </c:pt>
                <c:pt idx="1">
                  <c:v>4.142942952549767E-2</c:v>
                </c:pt>
                <c:pt idx="2">
                  <c:v>6.6766847471613613E-2</c:v>
                </c:pt>
                <c:pt idx="3">
                  <c:v>9.3994524951430375E-2</c:v>
                </c:pt>
                <c:pt idx="4">
                  <c:v>0.10468478043514758</c:v>
                </c:pt>
                <c:pt idx="5">
                  <c:v>0.11312029301206</c:v>
                </c:pt>
                <c:pt idx="6">
                  <c:v>0.11627821791641754</c:v>
                </c:pt>
                <c:pt idx="7">
                  <c:v>0.37000000000000033</c:v>
                </c:pt>
              </c:numCache>
            </c:numRef>
          </c:val>
        </c:ser>
        <c:dLbls>
          <c:showLegendKey val="0"/>
          <c:showVal val="0"/>
          <c:showCatName val="0"/>
          <c:showSerName val="0"/>
          <c:showPercent val="0"/>
          <c:showBubbleSize val="0"/>
        </c:dLbls>
        <c:gapWidth val="182"/>
        <c:axId val="235752256"/>
        <c:axId val="235752816"/>
      </c:barChart>
      <c:catAx>
        <c:axId val="235752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alpha val="97000"/>
                  </a:schemeClr>
                </a:solidFill>
                <a:latin typeface="+mn-lt"/>
                <a:ea typeface="+mn-ea"/>
                <a:cs typeface="+mn-cs"/>
              </a:defRPr>
            </a:pPr>
            <a:endParaRPr lang="en-US"/>
          </a:p>
        </c:txPr>
        <c:crossAx val="235752816"/>
        <c:crosses val="autoZero"/>
        <c:auto val="1"/>
        <c:lblAlgn val="ctr"/>
        <c:lblOffset val="100"/>
        <c:noMultiLvlLbl val="0"/>
      </c:catAx>
      <c:valAx>
        <c:axId val="235752816"/>
        <c:scaling>
          <c:orientation val="minMax"/>
        </c:scaling>
        <c:delete val="0"/>
        <c:axPos val="b"/>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5752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70259186351707"/>
          <c:y val="3.005523968031729E-2"/>
          <c:w val="0.72038074146981623"/>
          <c:h val="0.90645613225854482"/>
        </c:manualLayout>
      </c:layout>
      <c:barChart>
        <c:barDir val="bar"/>
        <c:grouping val="stacked"/>
        <c:varyColors val="0"/>
        <c:ser>
          <c:idx val="0"/>
          <c:order val="0"/>
          <c:tx>
            <c:strRef>
              <c:f>Sheet1!$B$1</c:f>
              <c:strCache>
                <c:ptCount val="1"/>
                <c:pt idx="0">
                  <c:v>Unsure</c:v>
                </c:pt>
              </c:strCache>
            </c:strRef>
          </c:tx>
          <c:spPr>
            <a:solidFill>
              <a:schemeClr val="accent1"/>
            </a:solidFill>
            <a:ln>
              <a:noFill/>
            </a:ln>
            <a:effectLst/>
          </c:spPr>
          <c:invertIfNegative val="0"/>
          <c:cat>
            <c:strRef>
              <c:f>Sheet1!$A$2:$A$4</c:f>
              <c:strCache>
                <c:ptCount val="3"/>
                <c:pt idx="0">
                  <c:v>Rural / local</c:v>
                </c:pt>
                <c:pt idx="1">
                  <c:v>Close to nature</c:v>
                </c:pt>
                <c:pt idx="2">
                  <c:v>Simplify life</c:v>
                </c:pt>
              </c:strCache>
            </c:strRef>
          </c:cat>
          <c:val>
            <c:numRef>
              <c:f>Sheet1!$B$2:$B$4</c:f>
              <c:numCache>
                <c:formatCode>General</c:formatCode>
                <c:ptCount val="3"/>
                <c:pt idx="0">
                  <c:v>0</c:v>
                </c:pt>
                <c:pt idx="1">
                  <c:v>0</c:v>
                </c:pt>
                <c:pt idx="2">
                  <c:v>0</c:v>
                </c:pt>
              </c:numCache>
            </c:numRef>
          </c:val>
        </c:ser>
        <c:ser>
          <c:idx val="1"/>
          <c:order val="1"/>
          <c:tx>
            <c:strRef>
              <c:f>Sheet1!$C$1</c:f>
              <c:strCache>
                <c:ptCount val="1"/>
                <c:pt idx="0">
                  <c:v>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Rural / local</c:v>
                </c:pt>
                <c:pt idx="1">
                  <c:v>Close to nature</c:v>
                </c:pt>
                <c:pt idx="2">
                  <c:v>Simplify life</c:v>
                </c:pt>
              </c:strCache>
            </c:strRef>
          </c:cat>
          <c:val>
            <c:numRef>
              <c:f>Sheet1!$C$2:$C$4</c:f>
              <c:numCache>
                <c:formatCode>0%</c:formatCode>
                <c:ptCount val="3"/>
                <c:pt idx="0">
                  <c:v>0.3100000000000005</c:v>
                </c:pt>
                <c:pt idx="1">
                  <c:v>0.27</c:v>
                </c:pt>
                <c:pt idx="2">
                  <c:v>0.14000000000000001</c:v>
                </c:pt>
              </c:numCache>
            </c:numRef>
          </c:val>
        </c:ser>
        <c:ser>
          <c:idx val="2"/>
          <c:order val="2"/>
          <c:tx>
            <c:strRef>
              <c:f>Sheet1!$D$1</c:f>
              <c:strCache>
                <c:ptCount val="1"/>
                <c:pt idx="0">
                  <c:v>7, 8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Rural / local</c:v>
                </c:pt>
                <c:pt idx="1">
                  <c:v>Close to nature</c:v>
                </c:pt>
                <c:pt idx="2">
                  <c:v>Simplify life</c:v>
                </c:pt>
              </c:strCache>
            </c:strRef>
          </c:cat>
          <c:val>
            <c:numRef>
              <c:f>Sheet1!$D$2:$D$4</c:f>
              <c:numCache>
                <c:formatCode>0%</c:formatCode>
                <c:ptCount val="3"/>
                <c:pt idx="0">
                  <c:v>0.37000000000000038</c:v>
                </c:pt>
                <c:pt idx="1">
                  <c:v>0.35000000000000031</c:v>
                </c:pt>
                <c:pt idx="2">
                  <c:v>0.29000000000000031</c:v>
                </c:pt>
              </c:numCache>
            </c:numRef>
          </c:val>
        </c:ser>
        <c:ser>
          <c:idx val="3"/>
          <c:order val="3"/>
          <c:tx>
            <c:strRef>
              <c:f>Sheet1!$E$1</c:f>
              <c:strCache>
                <c:ptCount val="1"/>
                <c:pt idx="0">
                  <c:v>9, 10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Rural / local</c:v>
                </c:pt>
                <c:pt idx="1">
                  <c:v>Close to nature</c:v>
                </c:pt>
                <c:pt idx="2">
                  <c:v>Simplify life</c:v>
                </c:pt>
              </c:strCache>
            </c:strRef>
          </c:cat>
          <c:val>
            <c:numRef>
              <c:f>Sheet1!$E$2:$E$4</c:f>
              <c:numCache>
                <c:formatCode>0%</c:formatCode>
                <c:ptCount val="3"/>
                <c:pt idx="0">
                  <c:v>0.33000000000000063</c:v>
                </c:pt>
                <c:pt idx="1">
                  <c:v>0.38000000000000056</c:v>
                </c:pt>
                <c:pt idx="2">
                  <c:v>0.56999999999999995</c:v>
                </c:pt>
              </c:numCache>
            </c:numRef>
          </c:val>
        </c:ser>
        <c:dLbls>
          <c:showLegendKey val="0"/>
          <c:showVal val="0"/>
          <c:showCatName val="0"/>
          <c:showSerName val="0"/>
          <c:showPercent val="0"/>
          <c:showBubbleSize val="0"/>
        </c:dLbls>
        <c:gapWidth val="150"/>
        <c:overlap val="100"/>
        <c:axId val="237604512"/>
        <c:axId val="237605072"/>
      </c:barChart>
      <c:catAx>
        <c:axId val="2376045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7605072"/>
        <c:crosses val="autoZero"/>
        <c:auto val="1"/>
        <c:lblAlgn val="ctr"/>
        <c:lblOffset val="100"/>
        <c:noMultiLvlLbl val="0"/>
      </c:catAx>
      <c:valAx>
        <c:axId val="237605072"/>
        <c:scaling>
          <c:orientation val="minMax"/>
        </c:scaling>
        <c:delete val="1"/>
        <c:axPos val="b"/>
        <c:numFmt formatCode="General" sourceLinked="1"/>
        <c:majorTickMark val="none"/>
        <c:minorTickMark val="none"/>
        <c:tickLblPos val="none"/>
        <c:crossAx val="237604512"/>
        <c:crosses val="autoZero"/>
        <c:crossBetween val="between"/>
      </c:valAx>
      <c:spPr>
        <a:noFill/>
        <a:ln>
          <a:noFill/>
        </a:ln>
        <a:effectLst/>
      </c:spPr>
    </c:plotArea>
    <c:legend>
      <c:legendPos val="b"/>
      <c:layout>
        <c:manualLayout>
          <c:xMode val="edge"/>
          <c:yMode val="edge"/>
          <c:x val="0.22326992526367967"/>
          <c:y val="0.94744052103175458"/>
          <c:w val="0.75164863383002734"/>
          <c:h val="5.25596042162079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60746899174696"/>
          <c:y val="0"/>
          <c:w val="0.5149407880041682"/>
          <c:h val="0.96656249999999699"/>
        </c:manualLayout>
      </c:layout>
      <c:barChart>
        <c:barDir val="bar"/>
        <c:grouping val="stacked"/>
        <c:varyColors val="0"/>
        <c:ser>
          <c:idx val="0"/>
          <c:order val="0"/>
          <c:tx>
            <c:strRef>
              <c:f>Sheet1!$B$1</c:f>
              <c:strCache>
                <c:ptCount val="1"/>
                <c:pt idx="0">
                  <c:v>Visited</c:v>
                </c:pt>
              </c:strCache>
            </c:strRef>
          </c:tx>
          <c:spPr>
            <a:solidFill>
              <a:srgbClr val="A7B83C"/>
            </a:solidFill>
            <a:ln w="25363">
              <a:noFill/>
            </a:ln>
          </c:spPr>
          <c:invertIfNegative val="0"/>
          <c:dLbls>
            <c:spPr>
              <a:noFill/>
              <a:ln w="25363">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Fathom Five Marine Nat'l Park</c:v>
                </c:pt>
                <c:pt idx="1">
                  <c:v>MacGregor Pt Prov Park</c:v>
                </c:pt>
                <c:pt idx="2">
                  <c:v>Southampton</c:v>
                </c:pt>
                <c:pt idx="3">
                  <c:v>Kincardine</c:v>
                </c:pt>
                <c:pt idx="4">
                  <c:v>Bruce Penn. Nat'l Park</c:v>
                </c:pt>
                <c:pt idx="5">
                  <c:v>Bruce Trail</c:v>
                </c:pt>
                <c:pt idx="6">
                  <c:v>Tobermory</c:v>
                </c:pt>
                <c:pt idx="7">
                  <c:v>Port Elgin</c:v>
                </c:pt>
                <c:pt idx="8">
                  <c:v>Sauble Beach</c:v>
                </c:pt>
              </c:strCache>
            </c:strRef>
          </c:cat>
          <c:val>
            <c:numRef>
              <c:f>Sheet1!$B$2:$B$10</c:f>
              <c:numCache>
                <c:formatCode>0%</c:formatCode>
                <c:ptCount val="9"/>
                <c:pt idx="0">
                  <c:v>8.0000000000000043E-2</c:v>
                </c:pt>
                <c:pt idx="1">
                  <c:v>0.13</c:v>
                </c:pt>
                <c:pt idx="2">
                  <c:v>0.24000000000000007</c:v>
                </c:pt>
                <c:pt idx="3">
                  <c:v>0.33000000000000024</c:v>
                </c:pt>
                <c:pt idx="4">
                  <c:v>0.29000000000000015</c:v>
                </c:pt>
                <c:pt idx="5">
                  <c:v>0.42000000000000015</c:v>
                </c:pt>
                <c:pt idx="6">
                  <c:v>0.38000000000000017</c:v>
                </c:pt>
                <c:pt idx="7">
                  <c:v>0.38000000000000017</c:v>
                </c:pt>
                <c:pt idx="8">
                  <c:v>0.55000000000000004</c:v>
                </c:pt>
              </c:numCache>
            </c:numRef>
          </c:val>
        </c:ser>
        <c:ser>
          <c:idx val="1"/>
          <c:order val="1"/>
          <c:tx>
            <c:strRef>
              <c:f>Sheet1!$C$1</c:f>
              <c:strCache>
                <c:ptCount val="1"/>
                <c:pt idx="0">
                  <c:v>Aware, not visited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Fathom Five Marine Nat'l Park</c:v>
                </c:pt>
                <c:pt idx="1">
                  <c:v>MacGregor Pt Prov Park</c:v>
                </c:pt>
                <c:pt idx="2">
                  <c:v>Southampton</c:v>
                </c:pt>
                <c:pt idx="3">
                  <c:v>Kincardine</c:v>
                </c:pt>
                <c:pt idx="4">
                  <c:v>Bruce Penn. Nat'l Park</c:v>
                </c:pt>
                <c:pt idx="5">
                  <c:v>Bruce Trail</c:v>
                </c:pt>
                <c:pt idx="6">
                  <c:v>Tobermory</c:v>
                </c:pt>
                <c:pt idx="7">
                  <c:v>Port Elgin</c:v>
                </c:pt>
                <c:pt idx="8">
                  <c:v>Sauble Beach</c:v>
                </c:pt>
              </c:strCache>
            </c:strRef>
          </c:cat>
          <c:val>
            <c:numRef>
              <c:f>Sheet1!$C$2:$C$10</c:f>
              <c:numCache>
                <c:formatCode>0%</c:formatCode>
                <c:ptCount val="9"/>
                <c:pt idx="0">
                  <c:v>0.13</c:v>
                </c:pt>
                <c:pt idx="1">
                  <c:v>0.16</c:v>
                </c:pt>
                <c:pt idx="2">
                  <c:v>0.32000000000000017</c:v>
                </c:pt>
                <c:pt idx="3">
                  <c:v>0.31000000000000016</c:v>
                </c:pt>
                <c:pt idx="4">
                  <c:v>0.38000000000000017</c:v>
                </c:pt>
                <c:pt idx="5">
                  <c:v>0.28000000000000008</c:v>
                </c:pt>
                <c:pt idx="6">
                  <c:v>0.33000000000000024</c:v>
                </c:pt>
                <c:pt idx="7">
                  <c:v>0.35000000000000014</c:v>
                </c:pt>
                <c:pt idx="8">
                  <c:v>0.21000000000000008</c:v>
                </c:pt>
              </c:numCache>
            </c:numRef>
          </c:val>
        </c:ser>
        <c:dLbls>
          <c:showLegendKey val="0"/>
          <c:showVal val="0"/>
          <c:showCatName val="0"/>
          <c:showSerName val="0"/>
          <c:showPercent val="0"/>
          <c:showBubbleSize val="0"/>
        </c:dLbls>
        <c:gapWidth val="74"/>
        <c:overlap val="100"/>
        <c:axId val="59338640"/>
        <c:axId val="59339200"/>
      </c:barChart>
      <c:catAx>
        <c:axId val="59338640"/>
        <c:scaling>
          <c:orientation val="minMax"/>
        </c:scaling>
        <c:delete val="0"/>
        <c:axPos val="l"/>
        <c:numFmt formatCode="General" sourceLinked="1"/>
        <c:majorTickMark val="out"/>
        <c:minorTickMark val="none"/>
        <c:tickLblPos val="nextTo"/>
        <c:spPr>
          <a:ln>
            <a:noFill/>
          </a:ln>
        </c:spPr>
        <c:txPr>
          <a:bodyPr/>
          <a:lstStyle/>
          <a:p>
            <a:pPr>
              <a:defRPr sz="1198"/>
            </a:pPr>
            <a:endParaRPr lang="en-US"/>
          </a:p>
        </c:txPr>
        <c:crossAx val="59339200"/>
        <c:crosses val="autoZero"/>
        <c:auto val="1"/>
        <c:lblAlgn val="ctr"/>
        <c:lblOffset val="100"/>
        <c:noMultiLvlLbl val="0"/>
      </c:catAx>
      <c:valAx>
        <c:axId val="59339200"/>
        <c:scaling>
          <c:orientation val="minMax"/>
          <c:max val="1"/>
          <c:min val="0"/>
        </c:scaling>
        <c:delete val="0"/>
        <c:axPos val="b"/>
        <c:numFmt formatCode="0%" sourceLinked="1"/>
        <c:majorTickMark val="out"/>
        <c:minorTickMark val="none"/>
        <c:tickLblPos val="nextTo"/>
        <c:crossAx val="59338640"/>
        <c:crosses val="autoZero"/>
        <c:crossBetween val="between"/>
      </c:valAx>
      <c:spPr>
        <a:noFill/>
        <a:ln w="25363">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70259186351707"/>
          <c:y val="3.005523968031729E-2"/>
          <c:w val="0.72038074146981623"/>
          <c:h val="0.90645613225854482"/>
        </c:manualLayout>
      </c:layout>
      <c:barChart>
        <c:barDir val="bar"/>
        <c:grouping val="stacked"/>
        <c:varyColors val="0"/>
        <c:ser>
          <c:idx val="0"/>
          <c:order val="0"/>
          <c:tx>
            <c:strRef>
              <c:f>Sheet1!$B$1</c:f>
              <c:strCache>
                <c:ptCount val="1"/>
                <c:pt idx="0">
                  <c:v>Unsure</c:v>
                </c:pt>
              </c:strCache>
            </c:strRef>
          </c:tx>
          <c:spPr>
            <a:solidFill>
              <a:schemeClr val="accent1"/>
            </a:solidFill>
            <a:ln>
              <a:noFill/>
            </a:ln>
            <a:effectLst/>
          </c:spPr>
          <c:invertIfNegative val="0"/>
          <c:cat>
            <c:strRef>
              <c:f>Sheet1!$A$2:$A$4</c:f>
              <c:strCache>
                <c:ptCount val="3"/>
                <c:pt idx="0">
                  <c:v>Rural / local</c:v>
                </c:pt>
                <c:pt idx="1">
                  <c:v>Simplify life</c:v>
                </c:pt>
                <c:pt idx="2">
                  <c:v>Close to nature</c:v>
                </c:pt>
              </c:strCache>
            </c:strRef>
          </c:cat>
          <c:val>
            <c:numRef>
              <c:f>Sheet1!$B$2:$B$4</c:f>
              <c:numCache>
                <c:formatCode>0%</c:formatCode>
                <c:ptCount val="3"/>
                <c:pt idx="0">
                  <c:v>4.0000000000000022E-2</c:v>
                </c:pt>
                <c:pt idx="1">
                  <c:v>6.0000000000000032E-2</c:v>
                </c:pt>
                <c:pt idx="2">
                  <c:v>0.05</c:v>
                </c:pt>
              </c:numCache>
            </c:numRef>
          </c:val>
        </c:ser>
        <c:ser>
          <c:idx val="1"/>
          <c:order val="1"/>
          <c:tx>
            <c:strRef>
              <c:f>Sheet1!$C$1</c:f>
              <c:strCache>
                <c:ptCount val="1"/>
                <c:pt idx="0">
                  <c:v>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Rural / local</c:v>
                </c:pt>
                <c:pt idx="1">
                  <c:v>Simplify life</c:v>
                </c:pt>
                <c:pt idx="2">
                  <c:v>Close to nature</c:v>
                </c:pt>
              </c:strCache>
            </c:strRef>
          </c:cat>
          <c:val>
            <c:numRef>
              <c:f>Sheet1!$C$2:$C$4</c:f>
              <c:numCache>
                <c:formatCode>0%</c:formatCode>
                <c:ptCount val="3"/>
                <c:pt idx="0">
                  <c:v>0.14000000000000001</c:v>
                </c:pt>
                <c:pt idx="1">
                  <c:v>0.18000000000000024</c:v>
                </c:pt>
                <c:pt idx="2">
                  <c:v>0.13</c:v>
                </c:pt>
              </c:numCache>
            </c:numRef>
          </c:val>
        </c:ser>
        <c:ser>
          <c:idx val="2"/>
          <c:order val="2"/>
          <c:tx>
            <c:strRef>
              <c:f>Sheet1!$D$1</c:f>
              <c:strCache>
                <c:ptCount val="1"/>
                <c:pt idx="0">
                  <c:v>7, 8</c:v>
                </c:pt>
              </c:strCache>
            </c:strRef>
          </c:tx>
          <c:spPr>
            <a:solidFill>
              <a:schemeClr val="accent3"/>
            </a:solidFill>
            <a:ln>
              <a:noFill/>
            </a:ln>
            <a:effectLst/>
          </c:spPr>
          <c:invertIfNegative val="0"/>
          <c:dLbls>
            <c:dLbl>
              <c:idx val="3"/>
              <c:tx>
                <c:rich>
                  <a:bodyPr/>
                  <a:lstStyle/>
                  <a:p>
                    <a:r>
                      <a:rPr lang="en-US" smtClean="0"/>
                      <a:t>75%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85%</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Rural / local</c:v>
                </c:pt>
                <c:pt idx="1">
                  <c:v>Simplify life</c:v>
                </c:pt>
                <c:pt idx="2">
                  <c:v>Close to nature</c:v>
                </c:pt>
              </c:strCache>
            </c:strRef>
          </c:cat>
          <c:val>
            <c:numRef>
              <c:f>Sheet1!$D$2:$D$4</c:f>
              <c:numCache>
                <c:formatCode>0%</c:formatCode>
                <c:ptCount val="3"/>
                <c:pt idx="0">
                  <c:v>0.42000000000000032</c:v>
                </c:pt>
                <c:pt idx="1">
                  <c:v>0.35000000000000031</c:v>
                </c:pt>
                <c:pt idx="2">
                  <c:v>0.32000000000000056</c:v>
                </c:pt>
              </c:numCache>
            </c:numRef>
          </c:val>
        </c:ser>
        <c:ser>
          <c:idx val="3"/>
          <c:order val="3"/>
          <c:tx>
            <c:strRef>
              <c:f>Sheet1!$E$1</c:f>
              <c:strCache>
                <c:ptCount val="1"/>
                <c:pt idx="0">
                  <c:v>9, 10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Rural / local</c:v>
                </c:pt>
                <c:pt idx="1">
                  <c:v>Simplify life</c:v>
                </c:pt>
                <c:pt idx="2">
                  <c:v>Close to nature</c:v>
                </c:pt>
              </c:strCache>
            </c:strRef>
          </c:cat>
          <c:val>
            <c:numRef>
              <c:f>Sheet1!$E$2:$E$4</c:f>
              <c:numCache>
                <c:formatCode>0%</c:formatCode>
                <c:ptCount val="3"/>
                <c:pt idx="0">
                  <c:v>0.4</c:v>
                </c:pt>
                <c:pt idx="1">
                  <c:v>0.41000000000000031</c:v>
                </c:pt>
                <c:pt idx="2">
                  <c:v>0.5</c:v>
                </c:pt>
              </c:numCache>
            </c:numRef>
          </c:val>
        </c:ser>
        <c:dLbls>
          <c:showLegendKey val="0"/>
          <c:showVal val="0"/>
          <c:showCatName val="0"/>
          <c:showSerName val="0"/>
          <c:showPercent val="0"/>
          <c:showBubbleSize val="0"/>
        </c:dLbls>
        <c:gapWidth val="150"/>
        <c:overlap val="100"/>
        <c:axId val="238893984"/>
        <c:axId val="238894544"/>
      </c:barChart>
      <c:catAx>
        <c:axId val="23889398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894544"/>
        <c:crosses val="autoZero"/>
        <c:auto val="1"/>
        <c:lblAlgn val="ctr"/>
        <c:lblOffset val="100"/>
        <c:noMultiLvlLbl val="0"/>
      </c:catAx>
      <c:valAx>
        <c:axId val="238894544"/>
        <c:scaling>
          <c:orientation val="minMax"/>
        </c:scaling>
        <c:delete val="1"/>
        <c:axPos val="b"/>
        <c:numFmt formatCode="0%" sourceLinked="1"/>
        <c:majorTickMark val="none"/>
        <c:minorTickMark val="none"/>
        <c:tickLblPos val="none"/>
        <c:crossAx val="238893984"/>
        <c:crosses val="autoZero"/>
        <c:crossBetween val="between"/>
      </c:valAx>
      <c:spPr>
        <a:noFill/>
        <a:ln>
          <a:noFill/>
        </a:ln>
        <a:effectLst/>
      </c:spPr>
    </c:plotArea>
    <c:legend>
      <c:legendPos val="b"/>
      <c:layout>
        <c:manualLayout>
          <c:xMode val="edge"/>
          <c:yMode val="edge"/>
          <c:x val="0.22326992526367967"/>
          <c:y val="0.94744052103175458"/>
          <c:w val="0.75164863383002734"/>
          <c:h val="5.255947896824476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Lbls>
            <c:dLbl>
              <c:idx val="0"/>
              <c:showLegendKey val="0"/>
              <c:showVal val="1"/>
              <c:showCatName val="1"/>
              <c:showSerName val="0"/>
              <c:showPercent val="0"/>
              <c:showBubbleSize val="0"/>
              <c:extLst>
                <c:ext xmlns:c15="http://schemas.microsoft.com/office/drawing/2012/chart" uri="{CE6537A1-D6FC-4f65-9D91-7224C49458BB}"/>
              </c:extLst>
            </c:dLbl>
            <c:dLbl>
              <c:idx val="1"/>
              <c:spPr/>
              <c:txPr>
                <a:bodyPr/>
                <a:lstStyle/>
                <a:p>
                  <a:pPr>
                    <a:defRPr sz="997"/>
                  </a:pPr>
                  <a:endParaRPr lang="en-US"/>
                </a:p>
              </c:txPr>
              <c:showLegendKey val="0"/>
              <c:showVal val="1"/>
              <c:showCatName val="1"/>
              <c:showSerName val="0"/>
              <c:showPercent val="0"/>
              <c:showBubbleSize val="0"/>
              <c:extLst>
                <c:ext xmlns:c15="http://schemas.microsoft.com/office/drawing/2012/chart" uri="{CE6537A1-D6FC-4f65-9D91-7224C49458BB}"/>
              </c:extLst>
            </c:dLbl>
            <c:spPr>
              <a:noFill/>
              <a:ln w="25331">
                <a:noFill/>
              </a:ln>
            </c:spPr>
            <c:txPr>
              <a:bodyPr/>
              <a:lstStyle/>
              <a:p>
                <a:pPr>
                  <a:defRPr sz="1197"/>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Aware</c:v>
                </c:pt>
                <c:pt idx="1">
                  <c:v>Not aware</c:v>
                </c:pt>
              </c:strCache>
            </c:strRef>
          </c:cat>
          <c:val>
            <c:numRef>
              <c:f>Sheet1!$B$2:$B$3</c:f>
              <c:numCache>
                <c:formatCode>0%</c:formatCode>
                <c:ptCount val="2"/>
                <c:pt idx="0">
                  <c:v>0.85000000000000064</c:v>
                </c:pt>
                <c:pt idx="1">
                  <c:v>0.15000000000000024</c:v>
                </c:pt>
              </c:numCache>
            </c:numRef>
          </c:val>
        </c:ser>
        <c:dLbls>
          <c:showLegendKey val="0"/>
          <c:showVal val="0"/>
          <c:showCatName val="0"/>
          <c:showSerName val="0"/>
          <c:showPercent val="0"/>
          <c:showBubbleSize val="0"/>
          <c:showLeaderLines val="0"/>
        </c:dLbls>
        <c:firstSliceAng val="0"/>
        <c:holeSize val="50"/>
      </c:doughnutChart>
      <c:spPr>
        <a:noFill/>
        <a:ln w="25331">
          <a:noFill/>
        </a:ln>
      </c:spPr>
    </c:plotArea>
    <c:plotVisOnly val="1"/>
    <c:dispBlanksAs val="zero"/>
    <c:showDLblsOverMax val="0"/>
  </c:chart>
  <c:txPr>
    <a:bodyPr/>
    <a:lstStyle/>
    <a:p>
      <a:pPr>
        <a:defRPr sz="1795"/>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3795427097180524E-2"/>
          <c:w val="1"/>
          <c:h val="0.92620457290281977"/>
        </c:manualLayout>
      </c:layout>
      <c:barChart>
        <c:barDir val="col"/>
        <c:grouping val="percentStacked"/>
        <c:varyColors val="0"/>
        <c:ser>
          <c:idx val="0"/>
          <c:order val="0"/>
          <c:tx>
            <c:strRef>
              <c:f>Feuil1!$B$1</c:f>
              <c:strCache>
                <c:ptCount val="1"/>
                <c:pt idx="0">
                  <c:v>Poor</c:v>
                </c:pt>
              </c:strCache>
            </c:strRef>
          </c:tx>
          <c:spPr>
            <a:solidFill>
              <a:schemeClr val="bg2">
                <a:lumMod val="90000"/>
              </a:schemeClr>
            </a:solidFill>
          </c:spPr>
          <c:invertIfNegative val="0"/>
          <c:dLbls>
            <c:dLbl>
              <c:idx val="0"/>
              <c:tx>
                <c:rich>
                  <a:bodyPr/>
                  <a:lstStyle/>
                  <a:p>
                    <a:r>
                      <a:rPr lang="en-US" smtClean="0"/>
                      <a:t>15%</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w="25358">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Overall Impression</c:v>
                </c:pt>
              </c:strCache>
            </c:strRef>
          </c:cat>
          <c:val>
            <c:numRef>
              <c:f>Feuil1!$B$2</c:f>
              <c:numCache>
                <c:formatCode>0%</c:formatCode>
                <c:ptCount val="1"/>
                <c:pt idx="0">
                  <c:v>0.16</c:v>
                </c:pt>
              </c:numCache>
            </c:numRef>
          </c:val>
        </c:ser>
        <c:ser>
          <c:idx val="1"/>
          <c:order val="1"/>
          <c:tx>
            <c:strRef>
              <c:f>Feuil1!$C$1</c:f>
              <c:strCache>
                <c:ptCount val="1"/>
                <c:pt idx="0">
                  <c:v>Colonne1</c:v>
                </c:pt>
              </c:strCache>
            </c:strRef>
          </c:tx>
          <c:spPr>
            <a:solidFill>
              <a:schemeClr val="tx2"/>
            </a:solidFill>
          </c:spPr>
          <c:invertIfNegative val="0"/>
          <c:dLbls>
            <c:spPr>
              <a:noFill/>
              <a:ln w="25358">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Overall Impression</c:v>
                </c:pt>
              </c:strCache>
            </c:strRef>
          </c:cat>
          <c:val>
            <c:numRef>
              <c:f>Feuil1!$C$2</c:f>
              <c:numCache>
                <c:formatCode>0%</c:formatCode>
                <c:ptCount val="1"/>
                <c:pt idx="0">
                  <c:v>0.19</c:v>
                </c:pt>
              </c:numCache>
            </c:numRef>
          </c:val>
        </c:ser>
        <c:ser>
          <c:idx val="2"/>
          <c:order val="2"/>
          <c:tx>
            <c:strRef>
              <c:f>Feuil1!$D$1</c:f>
              <c:strCache>
                <c:ptCount val="1"/>
                <c:pt idx="0">
                  <c:v>Colonne2</c:v>
                </c:pt>
              </c:strCache>
            </c:strRef>
          </c:tx>
          <c:spPr>
            <a:solidFill>
              <a:schemeClr val="accent2"/>
            </a:solidFill>
          </c:spPr>
          <c:invertIfNegative val="0"/>
          <c:dLbls>
            <c:spPr>
              <a:noFill/>
              <a:ln w="25358">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Overall Impression</c:v>
                </c:pt>
              </c:strCache>
            </c:strRef>
          </c:cat>
          <c:val>
            <c:numRef>
              <c:f>Feuil1!$D$2</c:f>
              <c:numCache>
                <c:formatCode>0%</c:formatCode>
                <c:ptCount val="1"/>
                <c:pt idx="0">
                  <c:v>0.26</c:v>
                </c:pt>
              </c:numCache>
            </c:numRef>
          </c:val>
        </c:ser>
        <c:ser>
          <c:idx val="3"/>
          <c:order val="3"/>
          <c:tx>
            <c:strRef>
              <c:f>Feuil1!$E$1</c:f>
              <c:strCache>
                <c:ptCount val="1"/>
                <c:pt idx="0">
                  <c:v>Excellent</c:v>
                </c:pt>
              </c:strCache>
            </c:strRef>
          </c:tx>
          <c:spPr>
            <a:solidFill>
              <a:schemeClr val="accent2">
                <a:lumMod val="60000"/>
                <a:lumOff val="40000"/>
              </a:schemeClr>
            </a:solidFill>
          </c:spPr>
          <c:invertIfNegative val="0"/>
          <c:dLbls>
            <c:spPr>
              <a:noFill/>
              <a:ln w="25358">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Overall Impression</c:v>
                </c:pt>
              </c:strCache>
            </c:strRef>
          </c:cat>
          <c:val>
            <c:numRef>
              <c:f>Feuil1!$E$2</c:f>
              <c:numCache>
                <c:formatCode>0%</c:formatCode>
                <c:ptCount val="1"/>
                <c:pt idx="0">
                  <c:v>0.23</c:v>
                </c:pt>
              </c:numCache>
            </c:numRef>
          </c:val>
        </c:ser>
        <c:ser>
          <c:idx val="4"/>
          <c:order val="4"/>
          <c:tx>
            <c:strRef>
              <c:f>Feuil1!$F$1</c:f>
              <c:strCache>
                <c:ptCount val="1"/>
                <c:pt idx="0">
                  <c:v>Column1</c:v>
                </c:pt>
              </c:strCache>
            </c:strRef>
          </c:tx>
          <c:spPr>
            <a:solidFill>
              <a:schemeClr val="accent1">
                <a:lumMod val="60000"/>
                <a:lumOff val="40000"/>
              </a:schemeClr>
            </a:solidFill>
          </c:spPr>
          <c:invertIfNegative val="0"/>
          <c:dLbls>
            <c:spPr>
              <a:noFill/>
              <a:ln w="25358">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Overall Impression</c:v>
                </c:pt>
              </c:strCache>
            </c:strRef>
          </c:cat>
          <c:val>
            <c:numRef>
              <c:f>Feuil1!$F$2</c:f>
              <c:numCache>
                <c:formatCode>0%</c:formatCode>
                <c:ptCount val="1"/>
                <c:pt idx="0">
                  <c:v>0.11</c:v>
                </c:pt>
              </c:numCache>
            </c:numRef>
          </c:val>
        </c:ser>
        <c:ser>
          <c:idx val="5"/>
          <c:order val="5"/>
          <c:tx>
            <c:strRef>
              <c:f>Feuil1!$G$1</c:f>
              <c:strCache>
                <c:ptCount val="1"/>
                <c:pt idx="0">
                  <c:v>Column2</c:v>
                </c:pt>
              </c:strCache>
            </c:strRef>
          </c:tx>
          <c:spPr>
            <a:solidFill>
              <a:schemeClr val="accent1"/>
            </a:solidFill>
          </c:spPr>
          <c:invertIfNegative val="0"/>
          <c:dLbls>
            <c:spPr>
              <a:noFill/>
              <a:ln w="25358">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Overall Impression</c:v>
                </c:pt>
              </c:strCache>
            </c:strRef>
          </c:cat>
          <c:val>
            <c:numRef>
              <c:f>Feuil1!$G$2</c:f>
              <c:numCache>
                <c:formatCode>0%</c:formatCode>
                <c:ptCount val="1"/>
                <c:pt idx="0">
                  <c:v>4.0000000000000022E-2</c:v>
                </c:pt>
              </c:numCache>
            </c:numRef>
          </c:val>
        </c:ser>
        <c:dLbls>
          <c:showLegendKey val="0"/>
          <c:showVal val="0"/>
          <c:showCatName val="0"/>
          <c:showSerName val="0"/>
          <c:showPercent val="0"/>
          <c:showBubbleSize val="0"/>
        </c:dLbls>
        <c:gapWidth val="24"/>
        <c:overlap val="100"/>
        <c:axId val="58732256"/>
        <c:axId val="58732816"/>
      </c:barChart>
      <c:catAx>
        <c:axId val="58732256"/>
        <c:scaling>
          <c:orientation val="minMax"/>
        </c:scaling>
        <c:delete val="1"/>
        <c:axPos val="b"/>
        <c:numFmt formatCode="General" sourceLinked="1"/>
        <c:majorTickMark val="out"/>
        <c:minorTickMark val="none"/>
        <c:tickLblPos val="none"/>
        <c:crossAx val="58732816"/>
        <c:crosses val="autoZero"/>
        <c:auto val="1"/>
        <c:lblAlgn val="ctr"/>
        <c:lblOffset val="100"/>
        <c:noMultiLvlLbl val="0"/>
      </c:catAx>
      <c:valAx>
        <c:axId val="58732816"/>
        <c:scaling>
          <c:orientation val="minMax"/>
        </c:scaling>
        <c:delete val="1"/>
        <c:axPos val="l"/>
        <c:numFmt formatCode="0%" sourceLinked="1"/>
        <c:majorTickMark val="out"/>
        <c:minorTickMark val="none"/>
        <c:tickLblPos val="none"/>
        <c:crossAx val="58732256"/>
        <c:crosses val="autoZero"/>
        <c:crossBetween val="between"/>
      </c:valAx>
      <c:spPr>
        <a:noFill/>
        <a:ln w="25358">
          <a:noFill/>
        </a:ln>
      </c:spPr>
    </c:plotArea>
    <c:plotVisOnly val="1"/>
    <c:dispBlanksAs val="gap"/>
    <c:showDLblsOverMax val="0"/>
  </c:chart>
  <c:txPr>
    <a:bodyPr/>
    <a:lstStyle/>
    <a:p>
      <a:pPr>
        <a:defRPr sz="1198"/>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3795427097180524E-2"/>
          <c:w val="1"/>
          <c:h val="0.92620457290281977"/>
        </c:manualLayout>
      </c:layout>
      <c:barChart>
        <c:barDir val="col"/>
        <c:grouping val="percentStacked"/>
        <c:varyColors val="0"/>
        <c:ser>
          <c:idx val="0"/>
          <c:order val="0"/>
          <c:tx>
            <c:strRef>
              <c:f>Feuil1!$B$1</c:f>
              <c:strCache>
                <c:ptCount val="1"/>
                <c:pt idx="0">
                  <c:v>Poor</c:v>
                </c:pt>
              </c:strCache>
            </c:strRef>
          </c:tx>
          <c:spPr>
            <a:solidFill>
              <a:schemeClr val="bg2">
                <a:lumMod val="90000"/>
              </a:schemeClr>
            </a:solidFill>
          </c:spPr>
          <c:invertIfNegative val="0"/>
          <c:cat>
            <c:strRef>
              <c:f>Feuil1!$A$2</c:f>
              <c:strCache>
                <c:ptCount val="1"/>
                <c:pt idx="0">
                  <c:v>Overall Impression</c:v>
                </c:pt>
              </c:strCache>
            </c:strRef>
          </c:cat>
          <c:val>
            <c:numRef>
              <c:f>Feuil1!$B$2</c:f>
              <c:numCache>
                <c:formatCode>0%</c:formatCode>
                <c:ptCount val="1"/>
                <c:pt idx="0">
                  <c:v>1.0000000000000005E-2</c:v>
                </c:pt>
              </c:numCache>
            </c:numRef>
          </c:val>
        </c:ser>
        <c:ser>
          <c:idx val="1"/>
          <c:order val="1"/>
          <c:tx>
            <c:strRef>
              <c:f>Feuil1!$C$1</c:f>
              <c:strCache>
                <c:ptCount val="1"/>
                <c:pt idx="0">
                  <c:v>Colonne1</c:v>
                </c:pt>
              </c:strCache>
            </c:strRef>
          </c:tx>
          <c:spPr>
            <a:solidFill>
              <a:schemeClr val="tx2"/>
            </a:solidFill>
          </c:spPr>
          <c:invertIfNegative val="0"/>
          <c:dLbls>
            <c:dLbl>
              <c:idx val="0"/>
              <c:spPr>
                <a:noFill/>
                <a:ln w="25358">
                  <a:noFill/>
                </a:ln>
              </c:spPr>
              <c:txPr>
                <a:bodyPr wrap="square" lIns="38100" tIns="19050" rIns="38100" bIns="19050" anchor="ctr">
                  <a:spAutoFit/>
                </a:bodyPr>
                <a:lstStyle/>
                <a:p>
                  <a:pPr>
                    <a:defRPr sz="1198"/>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Feuil1!$A$2</c:f>
              <c:strCache>
                <c:ptCount val="1"/>
                <c:pt idx="0">
                  <c:v>Overall Impression</c:v>
                </c:pt>
              </c:strCache>
            </c:strRef>
          </c:cat>
          <c:val>
            <c:numRef>
              <c:f>Feuil1!$C$2</c:f>
              <c:numCache>
                <c:formatCode>0%</c:formatCode>
                <c:ptCount val="1"/>
                <c:pt idx="0">
                  <c:v>0.19</c:v>
                </c:pt>
              </c:numCache>
            </c:numRef>
          </c:val>
        </c:ser>
        <c:ser>
          <c:idx val="2"/>
          <c:order val="2"/>
          <c:tx>
            <c:strRef>
              <c:f>Feuil1!$D$1</c:f>
              <c:strCache>
                <c:ptCount val="1"/>
                <c:pt idx="0">
                  <c:v>Colonne2</c:v>
                </c:pt>
              </c:strCache>
            </c:strRef>
          </c:tx>
          <c:spPr>
            <a:solidFill>
              <a:schemeClr val="accent2"/>
            </a:solidFill>
          </c:spPr>
          <c:invertIfNegative val="0"/>
          <c:dLbls>
            <c:spPr>
              <a:noFill/>
              <a:ln w="25358">
                <a:noFill/>
              </a:ln>
            </c:spPr>
            <c:txPr>
              <a:bodyPr wrap="square" lIns="38100" tIns="19050" rIns="38100" bIns="19050" anchor="ctr">
                <a:spAutoFit/>
              </a:bodyPr>
              <a:lstStyle/>
              <a:p>
                <a:pPr>
                  <a:defRPr sz="1198"/>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Overall Impression</c:v>
                </c:pt>
              </c:strCache>
            </c:strRef>
          </c:cat>
          <c:val>
            <c:numRef>
              <c:f>Feuil1!$D$2</c:f>
              <c:numCache>
                <c:formatCode>0%</c:formatCode>
                <c:ptCount val="1"/>
                <c:pt idx="0">
                  <c:v>0.32000000000000056</c:v>
                </c:pt>
              </c:numCache>
            </c:numRef>
          </c:val>
        </c:ser>
        <c:ser>
          <c:idx val="3"/>
          <c:order val="3"/>
          <c:tx>
            <c:strRef>
              <c:f>Feuil1!$E$1</c:f>
              <c:strCache>
                <c:ptCount val="1"/>
                <c:pt idx="0">
                  <c:v>Excellent</c:v>
                </c:pt>
              </c:strCache>
            </c:strRef>
          </c:tx>
          <c:spPr>
            <a:solidFill>
              <a:schemeClr val="accent2">
                <a:lumMod val="60000"/>
                <a:lumOff val="40000"/>
              </a:schemeClr>
            </a:solidFill>
          </c:spPr>
          <c:invertIfNegative val="0"/>
          <c:dLbls>
            <c:dLbl>
              <c:idx val="0"/>
              <c:spPr/>
              <c:txPr>
                <a:bodyPr/>
                <a:lstStyle/>
                <a:p>
                  <a:pPr>
                    <a:defRPr sz="1198">
                      <a:solidFill>
                        <a:schemeClr val="tx1"/>
                      </a:solidFill>
                    </a:defRPr>
                  </a:pPr>
                  <a:endParaRPr lang="en-US"/>
                </a:p>
              </c:txPr>
              <c:showLegendKey val="0"/>
              <c:showVal val="1"/>
              <c:showCatName val="0"/>
              <c:showSerName val="0"/>
              <c:showPercent val="0"/>
              <c:showBubbleSize val="0"/>
            </c:dLbl>
            <c:dLbl>
              <c:idx val="1"/>
              <c:spPr/>
              <c:txPr>
                <a:bodyPr/>
                <a:lstStyle/>
                <a:p>
                  <a:pPr>
                    <a:defRPr sz="1198">
                      <a:solidFill>
                        <a:schemeClr val="tx1"/>
                      </a:solidFill>
                    </a:defRPr>
                  </a:pPr>
                  <a:endParaRPr lang="en-US"/>
                </a:p>
              </c:txPr>
              <c:showLegendKey val="0"/>
              <c:showVal val="1"/>
              <c:showCatName val="0"/>
              <c:showSerName val="0"/>
              <c:showPercent val="0"/>
              <c:showBubbleSize val="0"/>
            </c:dLbl>
            <c:dLbl>
              <c:idx val="2"/>
              <c:spPr/>
              <c:txPr>
                <a:bodyPr/>
                <a:lstStyle/>
                <a:p>
                  <a:pPr>
                    <a:defRPr sz="1198">
                      <a:solidFill>
                        <a:schemeClr val="tx1"/>
                      </a:solidFill>
                    </a:defRPr>
                  </a:pPr>
                  <a:endParaRPr lang="en-US"/>
                </a:p>
              </c:txPr>
              <c:showLegendKey val="0"/>
              <c:showVal val="1"/>
              <c:showCatName val="0"/>
              <c:showSerName val="0"/>
              <c:showPercent val="0"/>
              <c:showBubbleSize val="0"/>
            </c:dLbl>
            <c:dLbl>
              <c:idx val="3"/>
              <c:spPr/>
              <c:txPr>
                <a:bodyPr/>
                <a:lstStyle/>
                <a:p>
                  <a:pPr>
                    <a:defRPr sz="1198">
                      <a:solidFill>
                        <a:schemeClr val="tx1"/>
                      </a:solidFill>
                    </a:defRPr>
                  </a:pPr>
                  <a:endParaRPr lang="en-US"/>
                </a:p>
              </c:txPr>
              <c:showLegendKey val="0"/>
              <c:showVal val="1"/>
              <c:showCatName val="0"/>
              <c:showSerName val="0"/>
              <c:showPercent val="0"/>
              <c:showBubbleSize val="0"/>
            </c:dLbl>
            <c:dLbl>
              <c:idx val="4"/>
              <c:spPr/>
              <c:txPr>
                <a:bodyPr/>
                <a:lstStyle/>
                <a:p>
                  <a:pPr>
                    <a:defRPr sz="1198">
                      <a:solidFill>
                        <a:schemeClr val="tx1"/>
                      </a:solidFill>
                    </a:defRPr>
                  </a:pPr>
                  <a:endParaRPr lang="en-US"/>
                </a:p>
              </c:txPr>
              <c:showLegendKey val="0"/>
              <c:showVal val="1"/>
              <c:showCatName val="0"/>
              <c:showSerName val="0"/>
              <c:showPercent val="0"/>
              <c:showBubbleSize val="0"/>
            </c:dLbl>
            <c:spPr>
              <a:noFill/>
              <a:ln w="25358">
                <a:noFill/>
              </a:ln>
            </c:spPr>
            <c:txPr>
              <a:bodyPr/>
              <a:lstStyle/>
              <a:p>
                <a:pPr>
                  <a:defRPr sz="1198">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Overall Impression</c:v>
                </c:pt>
              </c:strCache>
            </c:strRef>
          </c:cat>
          <c:val>
            <c:numRef>
              <c:f>Feuil1!$E$2</c:f>
              <c:numCache>
                <c:formatCode>0%</c:formatCode>
                <c:ptCount val="1"/>
                <c:pt idx="0">
                  <c:v>0.49000000000000032</c:v>
                </c:pt>
              </c:numCache>
            </c:numRef>
          </c:val>
        </c:ser>
        <c:dLbls>
          <c:showLegendKey val="0"/>
          <c:showVal val="0"/>
          <c:showCatName val="0"/>
          <c:showSerName val="0"/>
          <c:showPercent val="0"/>
          <c:showBubbleSize val="0"/>
        </c:dLbls>
        <c:gapWidth val="24"/>
        <c:overlap val="100"/>
        <c:axId val="60633184"/>
        <c:axId val="60633744"/>
      </c:barChart>
      <c:catAx>
        <c:axId val="60633184"/>
        <c:scaling>
          <c:orientation val="minMax"/>
        </c:scaling>
        <c:delete val="1"/>
        <c:axPos val="b"/>
        <c:numFmt formatCode="General" sourceLinked="1"/>
        <c:majorTickMark val="out"/>
        <c:minorTickMark val="none"/>
        <c:tickLblPos val="none"/>
        <c:crossAx val="60633744"/>
        <c:crosses val="autoZero"/>
        <c:auto val="1"/>
        <c:lblAlgn val="ctr"/>
        <c:lblOffset val="100"/>
        <c:noMultiLvlLbl val="0"/>
      </c:catAx>
      <c:valAx>
        <c:axId val="60633744"/>
        <c:scaling>
          <c:orientation val="minMax"/>
        </c:scaling>
        <c:delete val="1"/>
        <c:axPos val="l"/>
        <c:numFmt formatCode="0%" sourceLinked="1"/>
        <c:majorTickMark val="out"/>
        <c:minorTickMark val="none"/>
        <c:tickLblPos val="none"/>
        <c:crossAx val="60633184"/>
        <c:crosses val="autoZero"/>
        <c:crossBetween val="between"/>
      </c:valAx>
      <c:spPr>
        <a:noFill/>
        <a:ln w="25358">
          <a:noFill/>
        </a:ln>
      </c:spPr>
    </c:plotArea>
    <c:plotVisOnly val="1"/>
    <c:dispBlanksAs val="gap"/>
    <c:showDLblsOverMax val="0"/>
  </c:chart>
  <c:txPr>
    <a:bodyPr/>
    <a:lstStyle/>
    <a:p>
      <a:pPr>
        <a:defRPr sz="1797"/>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4"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Cosmopolitan</c:v>
                </c:pt>
                <c:pt idx="1">
                  <c:v>Struggling</c:v>
                </c:pt>
                <c:pt idx="2">
                  <c:v>Boring</c:v>
                </c:pt>
                <c:pt idx="3">
                  <c:v>Progressive</c:v>
                </c:pt>
                <c:pt idx="4">
                  <c:v>Ordinary</c:v>
                </c:pt>
                <c:pt idx="5">
                  <c:v>Urban</c:v>
                </c:pt>
                <c:pt idx="6">
                  <c:v>Unsociable</c:v>
                </c:pt>
              </c:strCache>
            </c:strRef>
          </c:cat>
          <c:val>
            <c:numRef>
              <c:f>Sheet1!$B$2:$B$8</c:f>
              <c:numCache>
                <c:formatCode>0%</c:formatCode>
                <c:ptCount val="7"/>
                <c:pt idx="0">
                  <c:v>9.0000000000000024E-2</c:v>
                </c:pt>
                <c:pt idx="1">
                  <c:v>0.13</c:v>
                </c:pt>
                <c:pt idx="2">
                  <c:v>9.0000000000000024E-2</c:v>
                </c:pt>
                <c:pt idx="3">
                  <c:v>0.11</c:v>
                </c:pt>
                <c:pt idx="4">
                  <c:v>0.12000000000000002</c:v>
                </c:pt>
                <c:pt idx="5">
                  <c:v>6.0000000000000032E-2</c:v>
                </c:pt>
                <c:pt idx="6">
                  <c:v>1.0000000000000005E-2</c:v>
                </c:pt>
              </c:numCache>
            </c:numRef>
          </c:val>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4"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Cosmopolitan</c:v>
                </c:pt>
                <c:pt idx="1">
                  <c:v>Struggling</c:v>
                </c:pt>
                <c:pt idx="2">
                  <c:v>Boring</c:v>
                </c:pt>
                <c:pt idx="3">
                  <c:v>Progressive</c:v>
                </c:pt>
                <c:pt idx="4">
                  <c:v>Ordinary</c:v>
                </c:pt>
                <c:pt idx="5">
                  <c:v>Urban</c:v>
                </c:pt>
                <c:pt idx="6">
                  <c:v>Unsociable</c:v>
                </c:pt>
              </c:strCache>
            </c:strRef>
          </c:cat>
          <c:val>
            <c:numRef>
              <c:f>Sheet1!$C$2:$C$8</c:f>
              <c:numCache>
                <c:formatCode>0%</c:formatCode>
                <c:ptCount val="7"/>
                <c:pt idx="0">
                  <c:v>0.64000000000000079</c:v>
                </c:pt>
                <c:pt idx="1">
                  <c:v>0.59</c:v>
                </c:pt>
                <c:pt idx="2">
                  <c:v>0.34</c:v>
                </c:pt>
                <c:pt idx="3">
                  <c:v>0.19</c:v>
                </c:pt>
                <c:pt idx="4">
                  <c:v>0.12000000000000002</c:v>
                </c:pt>
                <c:pt idx="5">
                  <c:v>0.1</c:v>
                </c:pt>
                <c:pt idx="6">
                  <c:v>7.0000000000000021E-2</c:v>
                </c:pt>
              </c:numCache>
            </c:numRef>
          </c:val>
        </c:ser>
        <c:ser>
          <c:idx val="2"/>
          <c:order val="2"/>
          <c:tx>
            <c:strRef>
              <c:f>Sheet1!$D$1</c:f>
              <c:strCache>
                <c:ptCount val="1"/>
                <c:pt idx="0">
                  <c:v>Series 3</c:v>
                </c:pt>
              </c:strCache>
            </c:strRef>
          </c:tx>
          <c:spPr>
            <a:solidFill>
              <a:schemeClr val="accent3"/>
            </a:solidFill>
            <a:ln>
              <a:noFill/>
            </a:ln>
            <a:effectLst/>
          </c:spPr>
          <c:invertIfNegative val="0"/>
          <c:dLbls>
            <c:dLbl>
              <c:idx val="2"/>
              <c:tx>
                <c:rich>
                  <a:bodyPr/>
                  <a:lstStyle/>
                  <a:p>
                    <a:r>
                      <a:rPr lang="en-US" smtClean="0"/>
                      <a:t>69%</a:t>
                    </a:r>
                    <a:endParaRPr lang="en-US" dirty="0"/>
                  </a:p>
                </c:rich>
              </c:tx>
              <c:showLegendKey val="0"/>
              <c:showVal val="0"/>
              <c:showCatName val="0"/>
              <c:showSerName val="0"/>
              <c:showPercent val="0"/>
              <c:showBubbleSize val="0"/>
              <c:extLst>
                <c:ext xmlns:c15="http://schemas.microsoft.com/office/drawing/2012/chart" uri="{CE6537A1-D6FC-4f65-9D91-7224C49458BB}"/>
              </c:extLst>
            </c:dLbl>
            <c:dLbl>
              <c:idx val="3"/>
              <c:tx>
                <c:rich>
                  <a:bodyPr/>
                  <a:lstStyle/>
                  <a:p>
                    <a:r>
                      <a:rPr lang="en-US" smtClean="0"/>
                      <a:t>75%</a:t>
                    </a:r>
                    <a:endParaRPr lang="en-US" dirty="0"/>
                  </a:p>
                </c:rich>
              </c:tx>
              <c:showLegendKey val="0"/>
              <c:showVal val="0"/>
              <c:showCatName val="0"/>
              <c:showSerName val="0"/>
              <c:showPercent val="0"/>
              <c:showBubbleSize val="0"/>
              <c:extLst>
                <c:ext xmlns:c15="http://schemas.microsoft.com/office/drawing/2012/chart" uri="{CE6537A1-D6FC-4f65-9D91-7224C49458BB}"/>
              </c:extLst>
            </c:dLbl>
            <c:dLbl>
              <c:idx val="4"/>
              <c:tx>
                <c:rich>
                  <a:bodyPr/>
                  <a:lstStyle/>
                  <a:p>
                    <a:r>
                      <a:rPr lang="en-US" dirty="0" smtClean="0"/>
                      <a:t>85%</a:t>
                    </a:r>
                    <a:endParaRPr lang="en-US" dirty="0"/>
                  </a:p>
                </c:rich>
              </c:tx>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4"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Cosmopolitan</c:v>
                </c:pt>
                <c:pt idx="1">
                  <c:v>Struggling</c:v>
                </c:pt>
                <c:pt idx="2">
                  <c:v>Boring</c:v>
                </c:pt>
                <c:pt idx="3">
                  <c:v>Progressive</c:v>
                </c:pt>
                <c:pt idx="4">
                  <c:v>Ordinary</c:v>
                </c:pt>
                <c:pt idx="5">
                  <c:v>Urban</c:v>
                </c:pt>
                <c:pt idx="6">
                  <c:v>Unsociable</c:v>
                </c:pt>
              </c:strCache>
            </c:strRef>
          </c:cat>
          <c:val>
            <c:numRef>
              <c:f>Sheet1!$D$2:$D$8</c:f>
              <c:numCache>
                <c:formatCode>0%</c:formatCode>
                <c:ptCount val="7"/>
                <c:pt idx="0">
                  <c:v>0.27</c:v>
                </c:pt>
                <c:pt idx="1">
                  <c:v>0.28000000000000008</c:v>
                </c:pt>
                <c:pt idx="2">
                  <c:v>0.56999999999999995</c:v>
                </c:pt>
                <c:pt idx="3">
                  <c:v>0.70000000000000062</c:v>
                </c:pt>
                <c:pt idx="4">
                  <c:v>0.76000000000000079</c:v>
                </c:pt>
                <c:pt idx="5">
                  <c:v>0.84000000000000064</c:v>
                </c:pt>
                <c:pt idx="6">
                  <c:v>0.92</c:v>
                </c:pt>
              </c:numCache>
            </c:numRef>
          </c:val>
        </c:ser>
        <c:dLbls>
          <c:showLegendKey val="0"/>
          <c:showVal val="0"/>
          <c:showCatName val="0"/>
          <c:showSerName val="0"/>
          <c:showPercent val="0"/>
          <c:showBubbleSize val="0"/>
        </c:dLbls>
        <c:gapWidth val="150"/>
        <c:overlap val="100"/>
        <c:axId val="60637104"/>
        <c:axId val="60637664"/>
      </c:barChart>
      <c:catAx>
        <c:axId val="60637104"/>
        <c:scaling>
          <c:orientation val="minMax"/>
        </c:scaling>
        <c:delete val="1"/>
        <c:axPos val="l"/>
        <c:numFmt formatCode="General" sourceLinked="1"/>
        <c:majorTickMark val="out"/>
        <c:minorTickMark val="none"/>
        <c:tickLblPos val="none"/>
        <c:crossAx val="60637664"/>
        <c:crosses val="autoZero"/>
        <c:auto val="1"/>
        <c:lblAlgn val="ctr"/>
        <c:lblOffset val="100"/>
        <c:noMultiLvlLbl val="0"/>
      </c:catAx>
      <c:valAx>
        <c:axId val="60637664"/>
        <c:scaling>
          <c:orientation val="minMax"/>
        </c:scaling>
        <c:delete val="1"/>
        <c:axPos val="b"/>
        <c:numFmt formatCode="0%" sourceLinked="1"/>
        <c:majorTickMark val="out"/>
        <c:minorTickMark val="none"/>
        <c:tickLblPos val="none"/>
        <c:crossAx val="60637104"/>
        <c:crosses val="autoZero"/>
        <c:crossBetween val="between"/>
      </c:valAx>
      <c:spPr>
        <a:noFill/>
        <a:ln w="25336">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3795427097180524E-2"/>
          <c:w val="1"/>
          <c:h val="0.92620457290281977"/>
        </c:manualLayout>
      </c:layout>
      <c:barChart>
        <c:barDir val="col"/>
        <c:grouping val="percentStacked"/>
        <c:varyColors val="0"/>
        <c:ser>
          <c:idx val="0"/>
          <c:order val="0"/>
          <c:tx>
            <c:strRef>
              <c:f>Feuil1!$B$1</c:f>
              <c:strCache>
                <c:ptCount val="1"/>
                <c:pt idx="0">
                  <c:v>Poor</c:v>
                </c:pt>
              </c:strCache>
            </c:strRef>
          </c:tx>
          <c:spPr>
            <a:solidFill>
              <a:schemeClr val="bg2">
                <a:lumMod val="90000"/>
              </a:schemeClr>
            </a:solidFill>
          </c:spPr>
          <c:invertIfNegative val="0"/>
          <c:dLbls>
            <c:spPr>
              <a:noFill/>
              <a:ln w="25263">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Overall Impression</c:v>
                </c:pt>
              </c:strCache>
            </c:strRef>
          </c:cat>
          <c:val>
            <c:numRef>
              <c:f>Feuil1!$B$2</c:f>
              <c:numCache>
                <c:formatCode>0%</c:formatCode>
                <c:ptCount val="1"/>
                <c:pt idx="0">
                  <c:v>8.0000000000000043E-2</c:v>
                </c:pt>
              </c:numCache>
            </c:numRef>
          </c:val>
        </c:ser>
        <c:ser>
          <c:idx val="1"/>
          <c:order val="1"/>
          <c:tx>
            <c:strRef>
              <c:f>Feuil1!$C$1</c:f>
              <c:strCache>
                <c:ptCount val="1"/>
                <c:pt idx="0">
                  <c:v>Colonne1</c:v>
                </c:pt>
              </c:strCache>
            </c:strRef>
          </c:tx>
          <c:spPr>
            <a:solidFill>
              <a:schemeClr val="tx2"/>
            </a:solidFill>
          </c:spPr>
          <c:invertIfNegative val="0"/>
          <c:dLbls>
            <c:spPr>
              <a:noFill/>
              <a:ln w="25263">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Overall Impression</c:v>
                </c:pt>
              </c:strCache>
            </c:strRef>
          </c:cat>
          <c:val>
            <c:numRef>
              <c:f>Feuil1!$C$2</c:f>
              <c:numCache>
                <c:formatCode>0%</c:formatCode>
                <c:ptCount val="1"/>
                <c:pt idx="0">
                  <c:v>0.25</c:v>
                </c:pt>
              </c:numCache>
            </c:numRef>
          </c:val>
        </c:ser>
        <c:ser>
          <c:idx val="2"/>
          <c:order val="2"/>
          <c:tx>
            <c:strRef>
              <c:f>Feuil1!$D$1</c:f>
              <c:strCache>
                <c:ptCount val="1"/>
                <c:pt idx="0">
                  <c:v>Colonne2</c:v>
                </c:pt>
              </c:strCache>
            </c:strRef>
          </c:tx>
          <c:spPr>
            <a:solidFill>
              <a:schemeClr val="accent2"/>
            </a:solidFill>
          </c:spPr>
          <c:invertIfNegative val="0"/>
          <c:dLbls>
            <c:spPr>
              <a:noFill/>
              <a:ln w="25263">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Overall Impression</c:v>
                </c:pt>
              </c:strCache>
            </c:strRef>
          </c:cat>
          <c:val>
            <c:numRef>
              <c:f>Feuil1!$D$2</c:f>
              <c:numCache>
                <c:formatCode>0%</c:formatCode>
                <c:ptCount val="1"/>
                <c:pt idx="0">
                  <c:v>0.19</c:v>
                </c:pt>
              </c:numCache>
            </c:numRef>
          </c:val>
        </c:ser>
        <c:ser>
          <c:idx val="3"/>
          <c:order val="3"/>
          <c:tx>
            <c:strRef>
              <c:f>Feuil1!$E$1</c:f>
              <c:strCache>
                <c:ptCount val="1"/>
                <c:pt idx="0">
                  <c:v>Excellent</c:v>
                </c:pt>
              </c:strCache>
            </c:strRef>
          </c:tx>
          <c:spPr>
            <a:solidFill>
              <a:schemeClr val="accent2">
                <a:lumMod val="60000"/>
                <a:lumOff val="40000"/>
              </a:schemeClr>
            </a:solidFill>
          </c:spPr>
          <c:invertIfNegative val="0"/>
          <c:dLbls>
            <c:spPr>
              <a:noFill/>
              <a:ln w="25263">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Overall Impression</c:v>
                </c:pt>
              </c:strCache>
            </c:strRef>
          </c:cat>
          <c:val>
            <c:numRef>
              <c:f>Feuil1!$E$2</c:f>
              <c:numCache>
                <c:formatCode>0%</c:formatCode>
                <c:ptCount val="1"/>
                <c:pt idx="0">
                  <c:v>0.12000000000000002</c:v>
                </c:pt>
              </c:numCache>
            </c:numRef>
          </c:val>
        </c:ser>
        <c:ser>
          <c:idx val="4"/>
          <c:order val="4"/>
          <c:tx>
            <c:strRef>
              <c:f>Feuil1!$F$1</c:f>
              <c:strCache>
                <c:ptCount val="1"/>
                <c:pt idx="0">
                  <c:v>Column1</c:v>
                </c:pt>
              </c:strCache>
            </c:strRef>
          </c:tx>
          <c:spPr>
            <a:solidFill>
              <a:schemeClr val="accent1">
                <a:lumMod val="60000"/>
                <a:lumOff val="40000"/>
              </a:schemeClr>
            </a:solidFill>
          </c:spPr>
          <c:invertIfNegative val="0"/>
          <c:dLbls>
            <c:spPr>
              <a:noFill/>
              <a:ln w="25263">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Overall Impression</c:v>
                </c:pt>
              </c:strCache>
            </c:strRef>
          </c:cat>
          <c:val>
            <c:numRef>
              <c:f>Feuil1!$F$2</c:f>
              <c:numCache>
                <c:formatCode>0%</c:formatCode>
                <c:ptCount val="1"/>
                <c:pt idx="0">
                  <c:v>0.37000000000000038</c:v>
                </c:pt>
              </c:numCache>
            </c:numRef>
          </c:val>
        </c:ser>
        <c:dLbls>
          <c:showLegendKey val="0"/>
          <c:showVal val="0"/>
          <c:showCatName val="0"/>
          <c:showSerName val="0"/>
          <c:showPercent val="0"/>
          <c:showBubbleSize val="0"/>
        </c:dLbls>
        <c:gapWidth val="24"/>
        <c:overlap val="100"/>
        <c:axId val="232638320"/>
        <c:axId val="232638880"/>
      </c:barChart>
      <c:catAx>
        <c:axId val="232638320"/>
        <c:scaling>
          <c:orientation val="minMax"/>
        </c:scaling>
        <c:delete val="1"/>
        <c:axPos val="b"/>
        <c:numFmt formatCode="General" sourceLinked="1"/>
        <c:majorTickMark val="out"/>
        <c:minorTickMark val="none"/>
        <c:tickLblPos val="none"/>
        <c:crossAx val="232638880"/>
        <c:crosses val="autoZero"/>
        <c:auto val="1"/>
        <c:lblAlgn val="ctr"/>
        <c:lblOffset val="100"/>
        <c:noMultiLvlLbl val="0"/>
      </c:catAx>
      <c:valAx>
        <c:axId val="232638880"/>
        <c:scaling>
          <c:orientation val="minMax"/>
        </c:scaling>
        <c:delete val="1"/>
        <c:axPos val="l"/>
        <c:numFmt formatCode="0%" sourceLinked="1"/>
        <c:majorTickMark val="out"/>
        <c:minorTickMark val="none"/>
        <c:tickLblPos val="none"/>
        <c:crossAx val="232638320"/>
        <c:crosses val="autoZero"/>
        <c:crossBetween val="between"/>
      </c:valAx>
      <c:spPr>
        <a:noFill/>
        <a:ln w="25263">
          <a:noFill/>
        </a:ln>
      </c:spPr>
    </c:plotArea>
    <c:plotVisOnly val="1"/>
    <c:dispBlanksAs val="gap"/>
    <c:showDLblsOverMax val="0"/>
  </c:chart>
  <c:txPr>
    <a:bodyPr/>
    <a:lstStyle/>
    <a:p>
      <a:pPr>
        <a:defRPr sz="995"/>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93884679598"/>
          <c:y val="0.14734311060818392"/>
          <c:w val="0.39425127634593482"/>
          <c:h val="0.82931548284351952"/>
        </c:manualLayout>
      </c:layout>
      <c:doughnutChart>
        <c:varyColors val="1"/>
        <c:ser>
          <c:idx val="0"/>
          <c:order val="0"/>
          <c:tx>
            <c:strRef>
              <c:f>Sheet1!$B$1</c:f>
              <c:strCache>
                <c:ptCount val="1"/>
                <c:pt idx="0">
                  <c:v>Sales</c:v>
                </c:pt>
              </c:strCache>
            </c:strRef>
          </c:tx>
          <c:dLbls>
            <c:dLbl>
              <c:idx val="0"/>
              <c:layout>
                <c:manualLayout>
                  <c:x val="3.1026114216165562E-2"/>
                  <c:y val="-0.2414770026429375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5.9824692437712945E-17"/>
                </c:manualLayout>
              </c:layout>
              <c:spPr/>
              <c:txPr>
                <a:bodyPr/>
                <a:lstStyle/>
                <a:p>
                  <a:pPr>
                    <a:defRPr sz="1000" b="1"/>
                  </a:pPr>
                  <a:endParaRPr lang="en-US"/>
                </a:p>
              </c:txPr>
              <c:showLegendKey val="0"/>
              <c:showVal val="1"/>
              <c:showCatName val="0"/>
              <c:showSerName val="0"/>
              <c:showPercent val="0"/>
              <c:showBubbleSize val="0"/>
              <c:extLst>
                <c:ext xmlns:c15="http://schemas.microsoft.com/office/drawing/2012/chart" uri="{CE6537A1-D6FC-4f65-9D91-7224C49458BB}"/>
              </c:extLst>
            </c:dLbl>
            <c:dLbl>
              <c:idx val="2"/>
              <c:tx>
                <c:rich>
                  <a:bodyPr/>
                  <a:lstStyle/>
                  <a:p>
                    <a:pPr>
                      <a:defRPr sz="1000" b="1"/>
                    </a:pPr>
                    <a:r>
                      <a:rPr lang="en-US" sz="1000" b="1" baseline="0" dirty="0" smtClean="0"/>
                      <a:t>19%</a:t>
                    </a:r>
                    <a:endParaRPr lang="en-CA" dirty="0"/>
                  </a:p>
                </c:rich>
              </c:tx>
              <c:spPr>
                <a:noFill/>
                <a:ln w="25344">
                  <a:noFill/>
                </a:ln>
              </c:spPr>
              <c:showLegendKey val="0"/>
              <c:showVal val="1"/>
              <c:showCatName val="0"/>
              <c:showSerName val="0"/>
              <c:showPercent val="1"/>
              <c:showBubbleSize val="0"/>
              <c:extLst>
                <c:ext xmlns:c15="http://schemas.microsoft.com/office/drawing/2012/chart" uri="{CE6537A1-D6FC-4f65-9D91-7224C49458BB}"/>
              </c:extLst>
            </c:dLbl>
            <c:spPr>
              <a:noFill/>
              <a:ln w="25344">
                <a:noFill/>
              </a:ln>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Pleasure</c:v>
                </c:pt>
                <c:pt idx="1">
                  <c:v>Business</c:v>
                </c:pt>
                <c:pt idx="2">
                  <c:v>Visit people</c:v>
                </c:pt>
              </c:strCache>
            </c:strRef>
          </c:cat>
          <c:val>
            <c:numRef>
              <c:f>Sheet1!$B$2:$B$4</c:f>
              <c:numCache>
                <c:formatCode>0%</c:formatCode>
                <c:ptCount val="3"/>
                <c:pt idx="0">
                  <c:v>0.73</c:v>
                </c:pt>
                <c:pt idx="1">
                  <c:v>0.08</c:v>
                </c:pt>
                <c:pt idx="2">
                  <c:v>0.19</c:v>
                </c:pt>
              </c:numCache>
            </c:numRef>
          </c:val>
        </c:ser>
        <c:dLbls>
          <c:showLegendKey val="0"/>
          <c:showVal val="0"/>
          <c:showCatName val="0"/>
          <c:showSerName val="0"/>
          <c:showPercent val="0"/>
          <c:showBubbleSize val="0"/>
          <c:showLeaderLines val="0"/>
        </c:dLbls>
        <c:firstSliceAng val="0"/>
        <c:holeSize val="50"/>
      </c:doughnutChart>
      <c:spPr>
        <a:noFill/>
        <a:ln w="25344">
          <a:noFill/>
        </a:ln>
      </c:spPr>
    </c:plotArea>
    <c:plotVisOnly val="1"/>
    <c:dispBlanksAs val="zero"/>
    <c:showDLblsOverMax val="0"/>
  </c:chart>
  <c:txPr>
    <a:bodyPr/>
    <a:lstStyle/>
    <a:p>
      <a:pPr>
        <a:defRPr sz="998"/>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672400139406661"/>
          <c:y val="0.13480887811356893"/>
          <c:w val="0.40002763137980629"/>
          <c:h val="0.86519112188643088"/>
        </c:manualLayout>
      </c:layout>
      <c:doughnutChart>
        <c:varyColors val="1"/>
        <c:ser>
          <c:idx val="0"/>
          <c:order val="0"/>
          <c:tx>
            <c:strRef>
              <c:f>Sheet1!$B$1</c:f>
              <c:strCache>
                <c:ptCount val="1"/>
                <c:pt idx="0">
                  <c:v>Sales</c:v>
                </c:pt>
              </c:strCache>
            </c:strRef>
          </c:tx>
          <c:dLbls>
            <c:dLbl>
              <c:idx val="0"/>
              <c:showLegendKey val="0"/>
              <c:showVal val="1"/>
              <c:showCatName val="0"/>
              <c:showSerName val="0"/>
              <c:showPercent val="0"/>
              <c:showBubbleSize val="0"/>
              <c:extLst>
                <c:ext xmlns:c15="http://schemas.microsoft.com/office/drawing/2012/chart" uri="{CE6537A1-D6FC-4f65-9D91-7224C49458BB}"/>
              </c:extLst>
            </c:dLbl>
            <c:dLbl>
              <c:idx val="1"/>
              <c:layout>
                <c:manualLayout>
                  <c:x val="-1.7634096659842956E-2"/>
                  <c:y val="-0.11832377754094622"/>
                </c:manualLayout>
              </c:layout>
              <c:spPr/>
              <c:txPr>
                <a:bodyPr/>
                <a:lstStyle/>
                <a:p>
                  <a:pPr>
                    <a:defRPr sz="1000" b="1"/>
                  </a:pPr>
                  <a:endParaRPr lang="en-US"/>
                </a:p>
              </c:txPr>
              <c:showLegendKey val="0"/>
              <c:showVal val="1"/>
              <c:showCatName val="0"/>
              <c:showSerName val="0"/>
              <c:showPercent val="0"/>
              <c:showBubbleSize val="0"/>
              <c:extLst>
                <c:ext xmlns:c15="http://schemas.microsoft.com/office/drawing/2012/chart" uri="{CE6537A1-D6FC-4f65-9D91-7224C49458BB}"/>
              </c:extLst>
            </c:dLbl>
            <c:dLbl>
              <c:idx val="2"/>
              <c:spPr>
                <a:noFill/>
                <a:ln w="25344">
                  <a:noFill/>
                </a:ln>
              </c:spPr>
              <c:txPr>
                <a:bodyPr/>
                <a:lstStyle/>
                <a:p>
                  <a:pPr>
                    <a:defRPr sz="1000" b="1"/>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w="25344">
                <a:noFill/>
              </a:ln>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Very high scores (9,10)</c:v>
                </c:pt>
                <c:pt idx="1">
                  <c:v>High scores (7, 8)</c:v>
                </c:pt>
                <c:pt idx="2">
                  <c:v>Mid range scores (5, 6)</c:v>
                </c:pt>
              </c:strCache>
            </c:strRef>
          </c:cat>
          <c:val>
            <c:numRef>
              <c:f>Sheet1!$B$2:$B$4</c:f>
              <c:numCache>
                <c:formatCode>0%</c:formatCode>
                <c:ptCount val="3"/>
                <c:pt idx="0">
                  <c:v>0.37000000000000038</c:v>
                </c:pt>
                <c:pt idx="1">
                  <c:v>0.54</c:v>
                </c:pt>
                <c:pt idx="2">
                  <c:v>9.0000000000000024E-2</c:v>
                </c:pt>
              </c:numCache>
            </c:numRef>
          </c:val>
        </c:ser>
        <c:dLbls>
          <c:showLegendKey val="0"/>
          <c:showVal val="0"/>
          <c:showCatName val="0"/>
          <c:showSerName val="0"/>
          <c:showPercent val="0"/>
          <c:showBubbleSize val="0"/>
          <c:showLeaderLines val="0"/>
        </c:dLbls>
        <c:firstSliceAng val="0"/>
        <c:holeSize val="50"/>
      </c:doughnutChart>
      <c:spPr>
        <a:noFill/>
        <a:ln w="25344">
          <a:noFill/>
        </a:ln>
      </c:spPr>
    </c:plotArea>
    <c:plotVisOnly val="1"/>
    <c:dispBlanksAs val="zero"/>
    <c:showDLblsOverMax val="0"/>
  </c:chart>
  <c:txPr>
    <a:bodyPr/>
    <a:lstStyle/>
    <a:p>
      <a:pPr>
        <a:defRPr sz="998"/>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88479-C92A-4207-BDC3-3920BD7CB80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CA"/>
        </a:p>
      </dgm:t>
    </dgm:pt>
    <dgm:pt modelId="{B7040D6F-EF11-4985-A054-BDACA3DDAA4D}">
      <dgm:prSet phldrT="[Text]" custT="1"/>
      <dgm:spPr/>
      <dgm:t>
        <a:bodyPr/>
        <a:lstStyle/>
        <a:p>
          <a:r>
            <a:rPr lang="en-CA" sz="1600" b="1" dirty="0" smtClean="0"/>
            <a:t>Ontario Residents</a:t>
          </a:r>
        </a:p>
        <a:p>
          <a:r>
            <a:rPr lang="en-CA" sz="1100" dirty="0" smtClean="0"/>
            <a:t>(excepting the far north)</a:t>
          </a:r>
          <a:endParaRPr lang="en-CA" sz="1100" dirty="0"/>
        </a:p>
      </dgm:t>
    </dgm:pt>
    <dgm:pt modelId="{E8730BC9-E14D-464A-ADA8-11DE93A8874F}" type="parTrans" cxnId="{E09F5863-1317-463F-9603-D87D8377E089}">
      <dgm:prSet/>
      <dgm:spPr/>
      <dgm:t>
        <a:bodyPr/>
        <a:lstStyle/>
        <a:p>
          <a:endParaRPr lang="en-CA"/>
        </a:p>
      </dgm:t>
    </dgm:pt>
    <dgm:pt modelId="{45C7F096-7E57-4032-A0F3-6DC2CBC50BEE}" type="sibTrans" cxnId="{E09F5863-1317-463F-9603-D87D8377E089}">
      <dgm:prSet/>
      <dgm:spPr/>
      <dgm:t>
        <a:bodyPr/>
        <a:lstStyle/>
        <a:p>
          <a:endParaRPr lang="en-CA"/>
        </a:p>
      </dgm:t>
    </dgm:pt>
    <dgm:pt modelId="{B040887A-6E80-4833-8387-3237C6C6B1B2}" type="asst">
      <dgm:prSet phldrT="[Text]" custT="1"/>
      <dgm:spPr/>
      <dgm:t>
        <a:bodyPr/>
        <a:lstStyle/>
        <a:p>
          <a:r>
            <a:rPr lang="en-CA" sz="1200" b="1" dirty="0" smtClean="0"/>
            <a:t>Not aware of Bruce County</a:t>
          </a:r>
        </a:p>
        <a:p>
          <a:r>
            <a:rPr lang="en-CA" sz="1200" b="1" dirty="0" smtClean="0"/>
            <a:t>15%</a:t>
          </a:r>
          <a:endParaRPr lang="en-CA" sz="1200" b="1" dirty="0"/>
        </a:p>
      </dgm:t>
    </dgm:pt>
    <dgm:pt modelId="{CDB7897A-82F4-4DFD-9341-552B58A56278}" type="parTrans" cxnId="{32456C56-3FA5-4AFC-A706-79D5C888DDA7}">
      <dgm:prSet/>
      <dgm:spPr/>
      <dgm:t>
        <a:bodyPr/>
        <a:lstStyle/>
        <a:p>
          <a:endParaRPr lang="en-CA"/>
        </a:p>
      </dgm:t>
    </dgm:pt>
    <dgm:pt modelId="{268C36CA-FDEF-4390-9BD8-ED2352C97DFD}" type="sibTrans" cxnId="{32456C56-3FA5-4AFC-A706-79D5C888DDA7}">
      <dgm:prSet/>
      <dgm:spPr/>
      <dgm:t>
        <a:bodyPr/>
        <a:lstStyle/>
        <a:p>
          <a:endParaRPr lang="en-CA"/>
        </a:p>
      </dgm:t>
    </dgm:pt>
    <dgm:pt modelId="{7B9E37D4-B260-4F70-80FF-DEA01E345F4D}" type="asst">
      <dgm:prSet custT="1"/>
      <dgm:spPr/>
      <dgm:t>
        <a:bodyPr/>
        <a:lstStyle/>
        <a:p>
          <a:r>
            <a:rPr lang="en-CA" sz="1200" b="1" dirty="0" smtClean="0"/>
            <a:t>Aware of Bruce County</a:t>
          </a:r>
        </a:p>
        <a:p>
          <a:r>
            <a:rPr lang="en-CA" sz="1200" b="1" dirty="0" smtClean="0"/>
            <a:t>85%</a:t>
          </a:r>
          <a:endParaRPr lang="en-CA" sz="1200" b="1" dirty="0"/>
        </a:p>
      </dgm:t>
    </dgm:pt>
    <dgm:pt modelId="{A84A39A3-C05B-4A04-AEB7-8E9011B68350}" type="parTrans" cxnId="{9A7F331A-E2DB-4BA3-899A-D2DC2585D1DC}">
      <dgm:prSet/>
      <dgm:spPr/>
      <dgm:t>
        <a:bodyPr/>
        <a:lstStyle/>
        <a:p>
          <a:endParaRPr lang="en-CA"/>
        </a:p>
      </dgm:t>
    </dgm:pt>
    <dgm:pt modelId="{572C7A5A-7BC7-470B-9CE1-00A83E5C30EC}" type="sibTrans" cxnId="{9A7F331A-E2DB-4BA3-899A-D2DC2585D1DC}">
      <dgm:prSet/>
      <dgm:spPr/>
      <dgm:t>
        <a:bodyPr/>
        <a:lstStyle/>
        <a:p>
          <a:endParaRPr lang="en-CA"/>
        </a:p>
      </dgm:t>
    </dgm:pt>
    <dgm:pt modelId="{D89D5CD0-8F31-43A3-AE17-EE744A1E8738}">
      <dgm:prSet/>
      <dgm:spPr/>
      <dgm:t>
        <a:bodyPr/>
        <a:lstStyle/>
        <a:p>
          <a:r>
            <a:rPr lang="en-CA" b="0" dirty="0" smtClean="0"/>
            <a:t>No familiarity whatsoever</a:t>
          </a:r>
        </a:p>
        <a:p>
          <a:r>
            <a:rPr lang="en-CA" b="0" dirty="0" smtClean="0"/>
            <a:t>19%</a:t>
          </a:r>
          <a:endParaRPr lang="en-CA" b="0" dirty="0"/>
        </a:p>
      </dgm:t>
    </dgm:pt>
    <dgm:pt modelId="{1FD1F359-CDC2-47E6-A209-10BFBA6F7BDE}" type="parTrans" cxnId="{E90D6D11-B2E2-49FF-8657-FA3EAA5FCB9D}">
      <dgm:prSet/>
      <dgm:spPr/>
      <dgm:t>
        <a:bodyPr/>
        <a:lstStyle/>
        <a:p>
          <a:endParaRPr lang="en-CA"/>
        </a:p>
      </dgm:t>
    </dgm:pt>
    <dgm:pt modelId="{6BA42D66-DEBB-40BF-A0C5-D213EF362B67}" type="sibTrans" cxnId="{E90D6D11-B2E2-49FF-8657-FA3EAA5FCB9D}">
      <dgm:prSet/>
      <dgm:spPr/>
      <dgm:t>
        <a:bodyPr/>
        <a:lstStyle/>
        <a:p>
          <a:endParaRPr lang="en-CA"/>
        </a:p>
      </dgm:t>
    </dgm:pt>
    <dgm:pt modelId="{1107DAF7-CE14-401A-8147-ACAF6AE36A0A}">
      <dgm:prSet/>
      <dgm:spPr/>
      <dgm:t>
        <a:bodyPr/>
        <a:lstStyle/>
        <a:p>
          <a:r>
            <a:rPr lang="en-CA" dirty="0" smtClean="0"/>
            <a:t>at least some familiarity*</a:t>
          </a:r>
        </a:p>
        <a:p>
          <a:r>
            <a:rPr lang="en-CA" dirty="0" smtClean="0"/>
            <a:t>65%</a:t>
          </a:r>
          <a:endParaRPr lang="en-CA" dirty="0"/>
        </a:p>
      </dgm:t>
    </dgm:pt>
    <dgm:pt modelId="{A23D00C9-070E-417D-8106-F5DA8225B4D6}" type="parTrans" cxnId="{7FE843D0-6F7D-4ED7-B56E-39A1451C208E}">
      <dgm:prSet/>
      <dgm:spPr/>
      <dgm:t>
        <a:bodyPr/>
        <a:lstStyle/>
        <a:p>
          <a:endParaRPr lang="en-CA"/>
        </a:p>
      </dgm:t>
    </dgm:pt>
    <dgm:pt modelId="{B0E0F1E6-3957-43E4-904B-8951AE22CE5B}" type="sibTrans" cxnId="{7FE843D0-6F7D-4ED7-B56E-39A1451C208E}">
      <dgm:prSet/>
      <dgm:spPr/>
      <dgm:t>
        <a:bodyPr/>
        <a:lstStyle/>
        <a:p>
          <a:endParaRPr lang="en-CA"/>
        </a:p>
      </dgm:t>
    </dgm:pt>
    <dgm:pt modelId="{B569ADD9-98B0-4034-86C4-8527104E55A4}">
      <dgm:prSet/>
      <dgm:spPr/>
      <dgm:t>
        <a:bodyPr/>
        <a:lstStyle/>
        <a:p>
          <a:r>
            <a:rPr lang="en-CA" dirty="0" smtClean="0"/>
            <a:t>Awareness, familiarity and positive impressions were relatively highest among those living in the Bruce and near North, followed by residents of SW Ontario … and tended to increase with age.</a:t>
          </a:r>
          <a:endParaRPr lang="en-CA" dirty="0"/>
        </a:p>
      </dgm:t>
    </dgm:pt>
    <dgm:pt modelId="{19C689CC-612E-4017-A957-5647608B06E8}" type="parTrans" cxnId="{95ADF5AD-117B-4034-A575-C99E26B96DD0}">
      <dgm:prSet/>
      <dgm:spPr>
        <a:ln>
          <a:noFill/>
        </a:ln>
      </dgm:spPr>
      <dgm:t>
        <a:bodyPr/>
        <a:lstStyle/>
        <a:p>
          <a:endParaRPr lang="en-CA"/>
        </a:p>
      </dgm:t>
    </dgm:pt>
    <dgm:pt modelId="{AEC72B79-7913-47C4-BD55-19D6F4D31DAF}" type="sibTrans" cxnId="{95ADF5AD-117B-4034-A575-C99E26B96DD0}">
      <dgm:prSet/>
      <dgm:spPr/>
      <dgm:t>
        <a:bodyPr/>
        <a:lstStyle/>
        <a:p>
          <a:endParaRPr lang="en-CA"/>
        </a:p>
      </dgm:t>
    </dgm:pt>
    <dgm:pt modelId="{2A5E76E6-1FE7-42D7-A928-07D7814DBA1A}">
      <dgm:prSet/>
      <dgm:spPr/>
      <dgm:t>
        <a:bodyPr/>
        <a:lstStyle/>
        <a:p>
          <a:r>
            <a:rPr lang="en-CA" dirty="0" smtClean="0"/>
            <a:t>81% positive impressions, </a:t>
          </a:r>
        </a:p>
        <a:p>
          <a:r>
            <a:rPr lang="en-CA" dirty="0" smtClean="0"/>
            <a:t>19% neutral …</a:t>
          </a:r>
        </a:p>
        <a:p>
          <a:r>
            <a:rPr lang="en-CA" dirty="0" smtClean="0"/>
            <a:t>NO NEGATIVE VIEWS!</a:t>
          </a:r>
          <a:endParaRPr lang="en-CA" dirty="0"/>
        </a:p>
      </dgm:t>
    </dgm:pt>
    <dgm:pt modelId="{27FB11B2-0317-471F-BB6F-CBA03BDFF98B}" type="parTrans" cxnId="{A3A0BB57-FA92-4DE8-97B3-92FFF16FC38D}">
      <dgm:prSet/>
      <dgm:spPr>
        <a:ln>
          <a:noFill/>
        </a:ln>
      </dgm:spPr>
      <dgm:t>
        <a:bodyPr/>
        <a:lstStyle/>
        <a:p>
          <a:endParaRPr lang="en-CA"/>
        </a:p>
      </dgm:t>
    </dgm:pt>
    <dgm:pt modelId="{D6BE37CE-B826-415F-A75F-73DDCBA57F4B}" type="sibTrans" cxnId="{A3A0BB57-FA92-4DE8-97B3-92FFF16FC38D}">
      <dgm:prSet/>
      <dgm:spPr/>
      <dgm:t>
        <a:bodyPr/>
        <a:lstStyle/>
        <a:p>
          <a:endParaRPr lang="en-CA"/>
        </a:p>
      </dgm:t>
    </dgm:pt>
    <dgm:pt modelId="{9E4D00B5-9C25-43FB-8C8A-1F2BB475F89E}" type="pres">
      <dgm:prSet presAssocID="{17B88479-C92A-4207-BDC3-3920BD7CB801}" presName="hierChild1" presStyleCnt="0">
        <dgm:presLayoutVars>
          <dgm:chPref val="1"/>
          <dgm:dir/>
          <dgm:animOne val="branch"/>
          <dgm:animLvl val="lvl"/>
          <dgm:resizeHandles/>
        </dgm:presLayoutVars>
      </dgm:prSet>
      <dgm:spPr/>
      <dgm:t>
        <a:bodyPr/>
        <a:lstStyle/>
        <a:p>
          <a:endParaRPr lang="en-CA"/>
        </a:p>
      </dgm:t>
    </dgm:pt>
    <dgm:pt modelId="{9078662E-B6C6-46C8-9713-091D3868C4ED}" type="pres">
      <dgm:prSet presAssocID="{B7040D6F-EF11-4985-A054-BDACA3DDAA4D}" presName="hierRoot1" presStyleCnt="0"/>
      <dgm:spPr/>
    </dgm:pt>
    <dgm:pt modelId="{E2A67AED-2ADF-4AFC-A9F2-E2848177EF32}" type="pres">
      <dgm:prSet presAssocID="{B7040D6F-EF11-4985-A054-BDACA3DDAA4D}" presName="composite" presStyleCnt="0"/>
      <dgm:spPr/>
    </dgm:pt>
    <dgm:pt modelId="{142E620A-D2C5-4B21-90EB-4A33FABD347C}" type="pres">
      <dgm:prSet presAssocID="{B7040D6F-EF11-4985-A054-BDACA3DDAA4D}" presName="background" presStyleLbl="node0" presStyleIdx="0" presStyleCnt="1"/>
      <dgm:spPr/>
    </dgm:pt>
    <dgm:pt modelId="{97B40298-D9DB-4A0A-8188-EB549B489303}" type="pres">
      <dgm:prSet presAssocID="{B7040D6F-EF11-4985-A054-BDACA3DDAA4D}" presName="text" presStyleLbl="fgAcc0" presStyleIdx="0" presStyleCnt="1" custScaleX="173823">
        <dgm:presLayoutVars>
          <dgm:chPref val="3"/>
        </dgm:presLayoutVars>
      </dgm:prSet>
      <dgm:spPr/>
      <dgm:t>
        <a:bodyPr/>
        <a:lstStyle/>
        <a:p>
          <a:endParaRPr lang="en-CA"/>
        </a:p>
      </dgm:t>
    </dgm:pt>
    <dgm:pt modelId="{00F8A0FD-46FF-4C72-8120-7AF5F8EEDF00}" type="pres">
      <dgm:prSet presAssocID="{B7040D6F-EF11-4985-A054-BDACA3DDAA4D}" presName="hierChild2" presStyleCnt="0"/>
      <dgm:spPr/>
    </dgm:pt>
    <dgm:pt modelId="{039A6F9B-6208-4393-82EA-3D7390BEACEF}" type="pres">
      <dgm:prSet presAssocID="{CDB7897A-82F4-4DFD-9341-552B58A56278}" presName="Name10" presStyleLbl="parChTrans1D2" presStyleIdx="0" presStyleCnt="2"/>
      <dgm:spPr/>
      <dgm:t>
        <a:bodyPr/>
        <a:lstStyle/>
        <a:p>
          <a:endParaRPr lang="en-CA"/>
        </a:p>
      </dgm:t>
    </dgm:pt>
    <dgm:pt modelId="{E5F80AB2-385C-4D99-B4BD-F26FF59C50F5}" type="pres">
      <dgm:prSet presAssocID="{B040887A-6E80-4833-8387-3237C6C6B1B2}" presName="hierRoot2" presStyleCnt="0"/>
      <dgm:spPr/>
    </dgm:pt>
    <dgm:pt modelId="{D6852E3A-AF63-414B-A305-AB33641E9A95}" type="pres">
      <dgm:prSet presAssocID="{B040887A-6E80-4833-8387-3237C6C6B1B2}" presName="composite2" presStyleCnt="0"/>
      <dgm:spPr/>
    </dgm:pt>
    <dgm:pt modelId="{802B0CCF-6F23-4E22-A4B0-2CD4367D912C}" type="pres">
      <dgm:prSet presAssocID="{B040887A-6E80-4833-8387-3237C6C6B1B2}" presName="background2" presStyleLbl="asst1" presStyleIdx="0" presStyleCnt="2"/>
      <dgm:spPr/>
    </dgm:pt>
    <dgm:pt modelId="{E3BA9C0C-6DCB-431A-9D48-5959F6928F5C}" type="pres">
      <dgm:prSet presAssocID="{B040887A-6E80-4833-8387-3237C6C6B1B2}" presName="text2" presStyleLbl="fgAcc2" presStyleIdx="0" presStyleCnt="2">
        <dgm:presLayoutVars>
          <dgm:chPref val="3"/>
        </dgm:presLayoutVars>
      </dgm:prSet>
      <dgm:spPr/>
      <dgm:t>
        <a:bodyPr/>
        <a:lstStyle/>
        <a:p>
          <a:endParaRPr lang="en-CA"/>
        </a:p>
      </dgm:t>
    </dgm:pt>
    <dgm:pt modelId="{C7EEB626-70EE-4356-B021-94B84B79253E}" type="pres">
      <dgm:prSet presAssocID="{B040887A-6E80-4833-8387-3237C6C6B1B2}" presName="hierChild3" presStyleCnt="0"/>
      <dgm:spPr/>
    </dgm:pt>
    <dgm:pt modelId="{C093EC4E-6DD6-47C7-B3EF-0548B12A595F}" type="pres">
      <dgm:prSet presAssocID="{19C689CC-612E-4017-A957-5647608B06E8}" presName="Name17" presStyleLbl="parChTrans1D3" presStyleIdx="0" presStyleCnt="4"/>
      <dgm:spPr/>
      <dgm:t>
        <a:bodyPr/>
        <a:lstStyle/>
        <a:p>
          <a:endParaRPr lang="en-CA"/>
        </a:p>
      </dgm:t>
    </dgm:pt>
    <dgm:pt modelId="{63F5021C-29A2-4544-88F4-40871508D190}" type="pres">
      <dgm:prSet presAssocID="{B569ADD9-98B0-4034-86C4-8527104E55A4}" presName="hierRoot3" presStyleCnt="0"/>
      <dgm:spPr/>
    </dgm:pt>
    <dgm:pt modelId="{9ABB3DAF-AD55-473A-B414-22065BCD4C75}" type="pres">
      <dgm:prSet presAssocID="{B569ADD9-98B0-4034-86C4-8527104E55A4}" presName="composite3" presStyleCnt="0"/>
      <dgm:spPr/>
    </dgm:pt>
    <dgm:pt modelId="{FD784F9F-C4BF-427D-AA70-A2A47B16BEC0}" type="pres">
      <dgm:prSet presAssocID="{B569ADD9-98B0-4034-86C4-8527104E55A4}" presName="background3" presStyleLbl="node3" presStyleIdx="0" presStyleCnt="4"/>
      <dgm:spPr/>
    </dgm:pt>
    <dgm:pt modelId="{CFAD9DF2-9381-487D-9EB7-5302683ECC03}" type="pres">
      <dgm:prSet presAssocID="{B569ADD9-98B0-4034-86C4-8527104E55A4}" presName="text3" presStyleLbl="fgAcc3" presStyleIdx="0" presStyleCnt="4" custScaleX="186017" custLinFactNeighborX="-39005" custLinFactNeighborY="33">
        <dgm:presLayoutVars>
          <dgm:chPref val="3"/>
        </dgm:presLayoutVars>
      </dgm:prSet>
      <dgm:spPr/>
      <dgm:t>
        <a:bodyPr/>
        <a:lstStyle/>
        <a:p>
          <a:endParaRPr lang="en-CA"/>
        </a:p>
      </dgm:t>
    </dgm:pt>
    <dgm:pt modelId="{73B85F70-4D2D-4EDF-8FB2-0EBA208A6A5C}" type="pres">
      <dgm:prSet presAssocID="{B569ADD9-98B0-4034-86C4-8527104E55A4}" presName="hierChild4" presStyleCnt="0"/>
      <dgm:spPr/>
    </dgm:pt>
    <dgm:pt modelId="{09547A72-995A-4E89-96E3-5880573EC62B}" type="pres">
      <dgm:prSet presAssocID="{A84A39A3-C05B-4A04-AEB7-8E9011B68350}" presName="Name10" presStyleLbl="parChTrans1D2" presStyleIdx="1" presStyleCnt="2"/>
      <dgm:spPr/>
      <dgm:t>
        <a:bodyPr/>
        <a:lstStyle/>
        <a:p>
          <a:endParaRPr lang="en-CA"/>
        </a:p>
      </dgm:t>
    </dgm:pt>
    <dgm:pt modelId="{95289840-39E9-40F5-B107-FF5A32FFCF3F}" type="pres">
      <dgm:prSet presAssocID="{7B9E37D4-B260-4F70-80FF-DEA01E345F4D}" presName="hierRoot2" presStyleCnt="0"/>
      <dgm:spPr/>
    </dgm:pt>
    <dgm:pt modelId="{002F4BAA-6A73-4536-9FDD-34D31630A140}" type="pres">
      <dgm:prSet presAssocID="{7B9E37D4-B260-4F70-80FF-DEA01E345F4D}" presName="composite2" presStyleCnt="0"/>
      <dgm:spPr/>
    </dgm:pt>
    <dgm:pt modelId="{3E5C286D-5806-43FF-9895-7047AA044BA1}" type="pres">
      <dgm:prSet presAssocID="{7B9E37D4-B260-4F70-80FF-DEA01E345F4D}" presName="background2" presStyleLbl="asst1" presStyleIdx="1" presStyleCnt="2"/>
      <dgm:spPr/>
    </dgm:pt>
    <dgm:pt modelId="{8ADADA02-5CB1-4B96-ADDF-0D82263C1EF5}" type="pres">
      <dgm:prSet presAssocID="{7B9E37D4-B260-4F70-80FF-DEA01E345F4D}" presName="text2" presStyleLbl="fgAcc2" presStyleIdx="1" presStyleCnt="2">
        <dgm:presLayoutVars>
          <dgm:chPref val="3"/>
        </dgm:presLayoutVars>
      </dgm:prSet>
      <dgm:spPr/>
      <dgm:t>
        <a:bodyPr/>
        <a:lstStyle/>
        <a:p>
          <a:endParaRPr lang="en-CA"/>
        </a:p>
      </dgm:t>
    </dgm:pt>
    <dgm:pt modelId="{DDD63A0B-D2C0-4A6D-BD0B-96568C3C19C4}" type="pres">
      <dgm:prSet presAssocID="{7B9E37D4-B260-4F70-80FF-DEA01E345F4D}" presName="hierChild3" presStyleCnt="0"/>
      <dgm:spPr/>
    </dgm:pt>
    <dgm:pt modelId="{CBD55DCF-3D4A-4075-AFD2-A895EA573245}" type="pres">
      <dgm:prSet presAssocID="{1FD1F359-CDC2-47E6-A209-10BFBA6F7BDE}" presName="Name17" presStyleLbl="parChTrans1D3" presStyleIdx="1" presStyleCnt="4"/>
      <dgm:spPr/>
      <dgm:t>
        <a:bodyPr/>
        <a:lstStyle/>
        <a:p>
          <a:endParaRPr lang="en-CA"/>
        </a:p>
      </dgm:t>
    </dgm:pt>
    <dgm:pt modelId="{0340CDAE-2C37-4DE3-A940-CBE588294739}" type="pres">
      <dgm:prSet presAssocID="{D89D5CD0-8F31-43A3-AE17-EE744A1E8738}" presName="hierRoot3" presStyleCnt="0"/>
      <dgm:spPr/>
    </dgm:pt>
    <dgm:pt modelId="{57E75B52-A2CA-4BBF-B8D3-C208E16670A6}" type="pres">
      <dgm:prSet presAssocID="{D89D5CD0-8F31-43A3-AE17-EE744A1E8738}" presName="composite3" presStyleCnt="0"/>
      <dgm:spPr/>
    </dgm:pt>
    <dgm:pt modelId="{31EA065F-4429-47CE-8E60-CAF28847DD90}" type="pres">
      <dgm:prSet presAssocID="{D89D5CD0-8F31-43A3-AE17-EE744A1E8738}" presName="background3" presStyleLbl="node3" presStyleIdx="1" presStyleCnt="4"/>
      <dgm:spPr/>
    </dgm:pt>
    <dgm:pt modelId="{4BB52E73-7909-43E2-9D06-698DCEB84BCA}" type="pres">
      <dgm:prSet presAssocID="{D89D5CD0-8F31-43A3-AE17-EE744A1E8738}" presName="text3" presStyleLbl="fgAcc3" presStyleIdx="1" presStyleCnt="4">
        <dgm:presLayoutVars>
          <dgm:chPref val="3"/>
        </dgm:presLayoutVars>
      </dgm:prSet>
      <dgm:spPr/>
      <dgm:t>
        <a:bodyPr/>
        <a:lstStyle/>
        <a:p>
          <a:endParaRPr lang="en-CA"/>
        </a:p>
      </dgm:t>
    </dgm:pt>
    <dgm:pt modelId="{B4C0AA28-79C0-46E4-9113-00A33986658C}" type="pres">
      <dgm:prSet presAssocID="{D89D5CD0-8F31-43A3-AE17-EE744A1E8738}" presName="hierChild4" presStyleCnt="0"/>
      <dgm:spPr/>
    </dgm:pt>
    <dgm:pt modelId="{9FC14C87-E810-48C5-B026-D71E408B4C5D}" type="pres">
      <dgm:prSet presAssocID="{A23D00C9-070E-417D-8106-F5DA8225B4D6}" presName="Name17" presStyleLbl="parChTrans1D3" presStyleIdx="2" presStyleCnt="4"/>
      <dgm:spPr/>
      <dgm:t>
        <a:bodyPr/>
        <a:lstStyle/>
        <a:p>
          <a:endParaRPr lang="en-CA"/>
        </a:p>
      </dgm:t>
    </dgm:pt>
    <dgm:pt modelId="{30A7D680-F5D0-4ADE-9C63-7CD6B96AE01F}" type="pres">
      <dgm:prSet presAssocID="{1107DAF7-CE14-401A-8147-ACAF6AE36A0A}" presName="hierRoot3" presStyleCnt="0"/>
      <dgm:spPr/>
    </dgm:pt>
    <dgm:pt modelId="{C8D7B86F-7C4F-44DF-9895-604728636694}" type="pres">
      <dgm:prSet presAssocID="{1107DAF7-CE14-401A-8147-ACAF6AE36A0A}" presName="composite3" presStyleCnt="0"/>
      <dgm:spPr/>
    </dgm:pt>
    <dgm:pt modelId="{99D0BFF3-41F1-4B9F-9550-52373AAF1830}" type="pres">
      <dgm:prSet presAssocID="{1107DAF7-CE14-401A-8147-ACAF6AE36A0A}" presName="background3" presStyleLbl="node3" presStyleIdx="2" presStyleCnt="4"/>
      <dgm:spPr/>
    </dgm:pt>
    <dgm:pt modelId="{42EDD10B-164B-49F6-A31D-0AC3BDFE92A8}" type="pres">
      <dgm:prSet presAssocID="{1107DAF7-CE14-401A-8147-ACAF6AE36A0A}" presName="text3" presStyleLbl="fgAcc3" presStyleIdx="2" presStyleCnt="4">
        <dgm:presLayoutVars>
          <dgm:chPref val="3"/>
        </dgm:presLayoutVars>
      </dgm:prSet>
      <dgm:spPr/>
      <dgm:t>
        <a:bodyPr/>
        <a:lstStyle/>
        <a:p>
          <a:endParaRPr lang="en-CA"/>
        </a:p>
      </dgm:t>
    </dgm:pt>
    <dgm:pt modelId="{10D328E4-19BE-45E5-9A88-0BE99923653E}" type="pres">
      <dgm:prSet presAssocID="{1107DAF7-CE14-401A-8147-ACAF6AE36A0A}" presName="hierChild4" presStyleCnt="0"/>
      <dgm:spPr/>
    </dgm:pt>
    <dgm:pt modelId="{9686CEDD-7645-4BEB-972B-1A9F2D125F9F}" type="pres">
      <dgm:prSet presAssocID="{27FB11B2-0317-471F-BB6F-CBA03BDFF98B}" presName="Name17" presStyleLbl="parChTrans1D3" presStyleIdx="3" presStyleCnt="4"/>
      <dgm:spPr/>
      <dgm:t>
        <a:bodyPr/>
        <a:lstStyle/>
        <a:p>
          <a:endParaRPr lang="en-CA"/>
        </a:p>
      </dgm:t>
    </dgm:pt>
    <dgm:pt modelId="{6C86730F-9587-4B3C-95AD-B1525FFC1B82}" type="pres">
      <dgm:prSet presAssocID="{2A5E76E6-1FE7-42D7-A928-07D7814DBA1A}" presName="hierRoot3" presStyleCnt="0"/>
      <dgm:spPr/>
    </dgm:pt>
    <dgm:pt modelId="{3BD246F7-1413-4730-A186-181BF26EA023}" type="pres">
      <dgm:prSet presAssocID="{2A5E76E6-1FE7-42D7-A928-07D7814DBA1A}" presName="composite3" presStyleCnt="0"/>
      <dgm:spPr/>
    </dgm:pt>
    <dgm:pt modelId="{04051EB1-5AF3-41AB-AEA7-0159298C75C2}" type="pres">
      <dgm:prSet presAssocID="{2A5E76E6-1FE7-42D7-A928-07D7814DBA1A}" presName="background3" presStyleLbl="node3" presStyleIdx="3" presStyleCnt="4"/>
      <dgm:spPr/>
    </dgm:pt>
    <dgm:pt modelId="{24D50794-5B61-459C-9B13-5DEA2A88C4F4}" type="pres">
      <dgm:prSet presAssocID="{2A5E76E6-1FE7-42D7-A928-07D7814DBA1A}" presName="text3" presStyleLbl="fgAcc3" presStyleIdx="3" presStyleCnt="4">
        <dgm:presLayoutVars>
          <dgm:chPref val="3"/>
        </dgm:presLayoutVars>
      </dgm:prSet>
      <dgm:spPr/>
      <dgm:t>
        <a:bodyPr/>
        <a:lstStyle/>
        <a:p>
          <a:endParaRPr lang="en-CA"/>
        </a:p>
      </dgm:t>
    </dgm:pt>
    <dgm:pt modelId="{1FFDE100-3A74-4293-8F33-9112DAD08AEC}" type="pres">
      <dgm:prSet presAssocID="{2A5E76E6-1FE7-42D7-A928-07D7814DBA1A}" presName="hierChild4" presStyleCnt="0"/>
      <dgm:spPr/>
    </dgm:pt>
  </dgm:ptLst>
  <dgm:cxnLst>
    <dgm:cxn modelId="{E35EB27F-B6BE-44CD-BA1C-79FB3EE27FD8}" type="presOf" srcId="{B040887A-6E80-4833-8387-3237C6C6B1B2}" destId="{E3BA9C0C-6DCB-431A-9D48-5959F6928F5C}" srcOrd="0" destOrd="0" presId="urn:microsoft.com/office/officeart/2005/8/layout/hierarchy1"/>
    <dgm:cxn modelId="{4FC5C583-9190-40BD-80F7-34C1A4DFB08E}" type="presOf" srcId="{1107DAF7-CE14-401A-8147-ACAF6AE36A0A}" destId="{42EDD10B-164B-49F6-A31D-0AC3BDFE92A8}" srcOrd="0" destOrd="0" presId="urn:microsoft.com/office/officeart/2005/8/layout/hierarchy1"/>
    <dgm:cxn modelId="{7FE843D0-6F7D-4ED7-B56E-39A1451C208E}" srcId="{7B9E37D4-B260-4F70-80FF-DEA01E345F4D}" destId="{1107DAF7-CE14-401A-8147-ACAF6AE36A0A}" srcOrd="1" destOrd="0" parTransId="{A23D00C9-070E-417D-8106-F5DA8225B4D6}" sibTransId="{B0E0F1E6-3957-43E4-904B-8951AE22CE5B}"/>
    <dgm:cxn modelId="{E90D6D11-B2E2-49FF-8657-FA3EAA5FCB9D}" srcId="{7B9E37D4-B260-4F70-80FF-DEA01E345F4D}" destId="{D89D5CD0-8F31-43A3-AE17-EE744A1E8738}" srcOrd="0" destOrd="0" parTransId="{1FD1F359-CDC2-47E6-A209-10BFBA6F7BDE}" sibTransId="{6BA42D66-DEBB-40BF-A0C5-D213EF362B67}"/>
    <dgm:cxn modelId="{9CFC203B-09C8-4A9E-8DD2-A2D9C40B8086}" type="presOf" srcId="{7B9E37D4-B260-4F70-80FF-DEA01E345F4D}" destId="{8ADADA02-5CB1-4B96-ADDF-0D82263C1EF5}" srcOrd="0" destOrd="0" presId="urn:microsoft.com/office/officeart/2005/8/layout/hierarchy1"/>
    <dgm:cxn modelId="{C21802FF-5868-4217-9EC9-4F6710EBEA5F}" type="presOf" srcId="{D89D5CD0-8F31-43A3-AE17-EE744A1E8738}" destId="{4BB52E73-7909-43E2-9D06-698DCEB84BCA}" srcOrd="0" destOrd="0" presId="urn:microsoft.com/office/officeart/2005/8/layout/hierarchy1"/>
    <dgm:cxn modelId="{32456C56-3FA5-4AFC-A706-79D5C888DDA7}" srcId="{B7040D6F-EF11-4985-A054-BDACA3DDAA4D}" destId="{B040887A-6E80-4833-8387-3237C6C6B1B2}" srcOrd="0" destOrd="0" parTransId="{CDB7897A-82F4-4DFD-9341-552B58A56278}" sibTransId="{268C36CA-FDEF-4390-9BD8-ED2352C97DFD}"/>
    <dgm:cxn modelId="{E09F5863-1317-463F-9603-D87D8377E089}" srcId="{17B88479-C92A-4207-BDC3-3920BD7CB801}" destId="{B7040D6F-EF11-4985-A054-BDACA3DDAA4D}" srcOrd="0" destOrd="0" parTransId="{E8730BC9-E14D-464A-ADA8-11DE93A8874F}" sibTransId="{45C7F096-7E57-4032-A0F3-6DC2CBC50BEE}"/>
    <dgm:cxn modelId="{A3A0BB57-FA92-4DE8-97B3-92FFF16FC38D}" srcId="{7B9E37D4-B260-4F70-80FF-DEA01E345F4D}" destId="{2A5E76E6-1FE7-42D7-A928-07D7814DBA1A}" srcOrd="2" destOrd="0" parTransId="{27FB11B2-0317-471F-BB6F-CBA03BDFF98B}" sibTransId="{D6BE37CE-B826-415F-A75F-73DDCBA57F4B}"/>
    <dgm:cxn modelId="{5F675354-0ED8-48A5-BDB7-EA0D4BDD152F}" type="presOf" srcId="{19C689CC-612E-4017-A957-5647608B06E8}" destId="{C093EC4E-6DD6-47C7-B3EF-0548B12A595F}" srcOrd="0" destOrd="0" presId="urn:microsoft.com/office/officeart/2005/8/layout/hierarchy1"/>
    <dgm:cxn modelId="{9A7F331A-E2DB-4BA3-899A-D2DC2585D1DC}" srcId="{B7040D6F-EF11-4985-A054-BDACA3DDAA4D}" destId="{7B9E37D4-B260-4F70-80FF-DEA01E345F4D}" srcOrd="1" destOrd="0" parTransId="{A84A39A3-C05B-4A04-AEB7-8E9011B68350}" sibTransId="{572C7A5A-7BC7-470B-9CE1-00A83E5C30EC}"/>
    <dgm:cxn modelId="{A71AD84E-CB4E-4891-A302-02564E654A86}" type="presOf" srcId="{B569ADD9-98B0-4034-86C4-8527104E55A4}" destId="{CFAD9DF2-9381-487D-9EB7-5302683ECC03}" srcOrd="0" destOrd="0" presId="urn:microsoft.com/office/officeart/2005/8/layout/hierarchy1"/>
    <dgm:cxn modelId="{EAED2776-66A9-4102-84CA-1ED6EADB6187}" type="presOf" srcId="{A84A39A3-C05B-4A04-AEB7-8E9011B68350}" destId="{09547A72-995A-4E89-96E3-5880573EC62B}" srcOrd="0" destOrd="0" presId="urn:microsoft.com/office/officeart/2005/8/layout/hierarchy1"/>
    <dgm:cxn modelId="{5A571028-1E29-41A2-9F8C-6928043E0404}" type="presOf" srcId="{1FD1F359-CDC2-47E6-A209-10BFBA6F7BDE}" destId="{CBD55DCF-3D4A-4075-AFD2-A895EA573245}" srcOrd="0" destOrd="0" presId="urn:microsoft.com/office/officeart/2005/8/layout/hierarchy1"/>
    <dgm:cxn modelId="{942B9F6F-5533-43B6-AF1A-6A5E77C08459}" type="presOf" srcId="{17B88479-C92A-4207-BDC3-3920BD7CB801}" destId="{9E4D00B5-9C25-43FB-8C8A-1F2BB475F89E}" srcOrd="0" destOrd="0" presId="urn:microsoft.com/office/officeart/2005/8/layout/hierarchy1"/>
    <dgm:cxn modelId="{FF0C0800-64C2-4321-9BF4-C0F3A2E61B41}" type="presOf" srcId="{A23D00C9-070E-417D-8106-F5DA8225B4D6}" destId="{9FC14C87-E810-48C5-B026-D71E408B4C5D}" srcOrd="0" destOrd="0" presId="urn:microsoft.com/office/officeart/2005/8/layout/hierarchy1"/>
    <dgm:cxn modelId="{C06F7824-438B-4F05-BFD8-12133EFABBD5}" type="presOf" srcId="{27FB11B2-0317-471F-BB6F-CBA03BDFF98B}" destId="{9686CEDD-7645-4BEB-972B-1A9F2D125F9F}" srcOrd="0" destOrd="0" presId="urn:microsoft.com/office/officeart/2005/8/layout/hierarchy1"/>
    <dgm:cxn modelId="{D8FD7CF8-6564-4BF8-9FE0-FBF851F6A839}" type="presOf" srcId="{B7040D6F-EF11-4985-A054-BDACA3DDAA4D}" destId="{97B40298-D9DB-4A0A-8188-EB549B489303}" srcOrd="0" destOrd="0" presId="urn:microsoft.com/office/officeart/2005/8/layout/hierarchy1"/>
    <dgm:cxn modelId="{F0223BFA-EE8F-41A2-92C8-1BE3F368E70D}" type="presOf" srcId="{CDB7897A-82F4-4DFD-9341-552B58A56278}" destId="{039A6F9B-6208-4393-82EA-3D7390BEACEF}" srcOrd="0" destOrd="0" presId="urn:microsoft.com/office/officeart/2005/8/layout/hierarchy1"/>
    <dgm:cxn modelId="{7D5A0963-1D2D-4CE3-9A8D-9C22E5A2E4D1}" type="presOf" srcId="{2A5E76E6-1FE7-42D7-A928-07D7814DBA1A}" destId="{24D50794-5B61-459C-9B13-5DEA2A88C4F4}" srcOrd="0" destOrd="0" presId="urn:microsoft.com/office/officeart/2005/8/layout/hierarchy1"/>
    <dgm:cxn modelId="{95ADF5AD-117B-4034-A575-C99E26B96DD0}" srcId="{B040887A-6E80-4833-8387-3237C6C6B1B2}" destId="{B569ADD9-98B0-4034-86C4-8527104E55A4}" srcOrd="0" destOrd="0" parTransId="{19C689CC-612E-4017-A957-5647608B06E8}" sibTransId="{AEC72B79-7913-47C4-BD55-19D6F4D31DAF}"/>
    <dgm:cxn modelId="{CC0DD455-CF8E-452C-8345-DD6262292643}" type="presParOf" srcId="{9E4D00B5-9C25-43FB-8C8A-1F2BB475F89E}" destId="{9078662E-B6C6-46C8-9713-091D3868C4ED}" srcOrd="0" destOrd="0" presId="urn:microsoft.com/office/officeart/2005/8/layout/hierarchy1"/>
    <dgm:cxn modelId="{45540403-02C7-4284-9DA5-96BB9600E7F9}" type="presParOf" srcId="{9078662E-B6C6-46C8-9713-091D3868C4ED}" destId="{E2A67AED-2ADF-4AFC-A9F2-E2848177EF32}" srcOrd="0" destOrd="0" presId="urn:microsoft.com/office/officeart/2005/8/layout/hierarchy1"/>
    <dgm:cxn modelId="{6C203F01-033E-4CA7-A346-28BEEC273F8A}" type="presParOf" srcId="{E2A67AED-2ADF-4AFC-A9F2-E2848177EF32}" destId="{142E620A-D2C5-4B21-90EB-4A33FABD347C}" srcOrd="0" destOrd="0" presId="urn:microsoft.com/office/officeart/2005/8/layout/hierarchy1"/>
    <dgm:cxn modelId="{B84BD1D7-A162-437B-98A4-2FBFA3994B84}" type="presParOf" srcId="{E2A67AED-2ADF-4AFC-A9F2-E2848177EF32}" destId="{97B40298-D9DB-4A0A-8188-EB549B489303}" srcOrd="1" destOrd="0" presId="urn:microsoft.com/office/officeart/2005/8/layout/hierarchy1"/>
    <dgm:cxn modelId="{879C5E9E-DF96-4805-AACB-0A75D5813BCD}" type="presParOf" srcId="{9078662E-B6C6-46C8-9713-091D3868C4ED}" destId="{00F8A0FD-46FF-4C72-8120-7AF5F8EEDF00}" srcOrd="1" destOrd="0" presId="urn:microsoft.com/office/officeart/2005/8/layout/hierarchy1"/>
    <dgm:cxn modelId="{9E7289D9-E92D-4FC0-B040-5A397FB9A1AB}" type="presParOf" srcId="{00F8A0FD-46FF-4C72-8120-7AF5F8EEDF00}" destId="{039A6F9B-6208-4393-82EA-3D7390BEACEF}" srcOrd="0" destOrd="0" presId="urn:microsoft.com/office/officeart/2005/8/layout/hierarchy1"/>
    <dgm:cxn modelId="{60A03BCD-94B9-4DC1-8068-A24E198B056D}" type="presParOf" srcId="{00F8A0FD-46FF-4C72-8120-7AF5F8EEDF00}" destId="{E5F80AB2-385C-4D99-B4BD-F26FF59C50F5}" srcOrd="1" destOrd="0" presId="urn:microsoft.com/office/officeart/2005/8/layout/hierarchy1"/>
    <dgm:cxn modelId="{F7C8FF8A-9BA6-4487-9368-AC73D3CCBB8F}" type="presParOf" srcId="{E5F80AB2-385C-4D99-B4BD-F26FF59C50F5}" destId="{D6852E3A-AF63-414B-A305-AB33641E9A95}" srcOrd="0" destOrd="0" presId="urn:microsoft.com/office/officeart/2005/8/layout/hierarchy1"/>
    <dgm:cxn modelId="{C053D5F7-84D9-46F9-AC6C-C4235AD61D8C}" type="presParOf" srcId="{D6852E3A-AF63-414B-A305-AB33641E9A95}" destId="{802B0CCF-6F23-4E22-A4B0-2CD4367D912C}" srcOrd="0" destOrd="0" presId="urn:microsoft.com/office/officeart/2005/8/layout/hierarchy1"/>
    <dgm:cxn modelId="{8032B14D-59B7-4195-AF7F-D73874E504EC}" type="presParOf" srcId="{D6852E3A-AF63-414B-A305-AB33641E9A95}" destId="{E3BA9C0C-6DCB-431A-9D48-5959F6928F5C}" srcOrd="1" destOrd="0" presId="urn:microsoft.com/office/officeart/2005/8/layout/hierarchy1"/>
    <dgm:cxn modelId="{B5571290-4563-4591-BDF8-BE351AC22A65}" type="presParOf" srcId="{E5F80AB2-385C-4D99-B4BD-F26FF59C50F5}" destId="{C7EEB626-70EE-4356-B021-94B84B79253E}" srcOrd="1" destOrd="0" presId="urn:microsoft.com/office/officeart/2005/8/layout/hierarchy1"/>
    <dgm:cxn modelId="{F186AF64-A179-4024-81C3-8010B19FFECB}" type="presParOf" srcId="{C7EEB626-70EE-4356-B021-94B84B79253E}" destId="{C093EC4E-6DD6-47C7-B3EF-0548B12A595F}" srcOrd="0" destOrd="0" presId="urn:microsoft.com/office/officeart/2005/8/layout/hierarchy1"/>
    <dgm:cxn modelId="{500AE908-9AC6-4C8B-BF3A-6ED29A67F0D7}" type="presParOf" srcId="{C7EEB626-70EE-4356-B021-94B84B79253E}" destId="{63F5021C-29A2-4544-88F4-40871508D190}" srcOrd="1" destOrd="0" presId="urn:microsoft.com/office/officeart/2005/8/layout/hierarchy1"/>
    <dgm:cxn modelId="{C247DDA6-40B5-4208-B43F-21F207CD9A0E}" type="presParOf" srcId="{63F5021C-29A2-4544-88F4-40871508D190}" destId="{9ABB3DAF-AD55-473A-B414-22065BCD4C75}" srcOrd="0" destOrd="0" presId="urn:microsoft.com/office/officeart/2005/8/layout/hierarchy1"/>
    <dgm:cxn modelId="{E83ED471-C46B-48EF-9F6A-960E91B69D02}" type="presParOf" srcId="{9ABB3DAF-AD55-473A-B414-22065BCD4C75}" destId="{FD784F9F-C4BF-427D-AA70-A2A47B16BEC0}" srcOrd="0" destOrd="0" presId="urn:microsoft.com/office/officeart/2005/8/layout/hierarchy1"/>
    <dgm:cxn modelId="{84488322-1E55-4A5D-A157-01B7798B34BF}" type="presParOf" srcId="{9ABB3DAF-AD55-473A-B414-22065BCD4C75}" destId="{CFAD9DF2-9381-487D-9EB7-5302683ECC03}" srcOrd="1" destOrd="0" presId="urn:microsoft.com/office/officeart/2005/8/layout/hierarchy1"/>
    <dgm:cxn modelId="{71B752A8-B132-43F3-9F87-BC347D489047}" type="presParOf" srcId="{63F5021C-29A2-4544-88F4-40871508D190}" destId="{73B85F70-4D2D-4EDF-8FB2-0EBA208A6A5C}" srcOrd="1" destOrd="0" presId="urn:microsoft.com/office/officeart/2005/8/layout/hierarchy1"/>
    <dgm:cxn modelId="{74B542EC-707D-4D26-A4C5-41235403D131}" type="presParOf" srcId="{00F8A0FD-46FF-4C72-8120-7AF5F8EEDF00}" destId="{09547A72-995A-4E89-96E3-5880573EC62B}" srcOrd="2" destOrd="0" presId="urn:microsoft.com/office/officeart/2005/8/layout/hierarchy1"/>
    <dgm:cxn modelId="{98AFDE4D-81CE-48F1-A46F-F888C15087E7}" type="presParOf" srcId="{00F8A0FD-46FF-4C72-8120-7AF5F8EEDF00}" destId="{95289840-39E9-40F5-B107-FF5A32FFCF3F}" srcOrd="3" destOrd="0" presId="urn:microsoft.com/office/officeart/2005/8/layout/hierarchy1"/>
    <dgm:cxn modelId="{8993E980-5479-42AF-86DD-49B7218251D8}" type="presParOf" srcId="{95289840-39E9-40F5-B107-FF5A32FFCF3F}" destId="{002F4BAA-6A73-4536-9FDD-34D31630A140}" srcOrd="0" destOrd="0" presId="urn:microsoft.com/office/officeart/2005/8/layout/hierarchy1"/>
    <dgm:cxn modelId="{09B70B1A-06F4-4CAD-BECC-7C2E72293302}" type="presParOf" srcId="{002F4BAA-6A73-4536-9FDD-34D31630A140}" destId="{3E5C286D-5806-43FF-9895-7047AA044BA1}" srcOrd="0" destOrd="0" presId="urn:microsoft.com/office/officeart/2005/8/layout/hierarchy1"/>
    <dgm:cxn modelId="{51DC55DD-FCD2-4B23-9457-21EE2D52053B}" type="presParOf" srcId="{002F4BAA-6A73-4536-9FDD-34D31630A140}" destId="{8ADADA02-5CB1-4B96-ADDF-0D82263C1EF5}" srcOrd="1" destOrd="0" presId="urn:microsoft.com/office/officeart/2005/8/layout/hierarchy1"/>
    <dgm:cxn modelId="{4B928308-5D4F-48C9-8F7F-78A9429E45DE}" type="presParOf" srcId="{95289840-39E9-40F5-B107-FF5A32FFCF3F}" destId="{DDD63A0B-D2C0-4A6D-BD0B-96568C3C19C4}" srcOrd="1" destOrd="0" presId="urn:microsoft.com/office/officeart/2005/8/layout/hierarchy1"/>
    <dgm:cxn modelId="{BA26EC23-BDA1-487B-9F11-934141FD06FC}" type="presParOf" srcId="{DDD63A0B-D2C0-4A6D-BD0B-96568C3C19C4}" destId="{CBD55DCF-3D4A-4075-AFD2-A895EA573245}" srcOrd="0" destOrd="0" presId="urn:microsoft.com/office/officeart/2005/8/layout/hierarchy1"/>
    <dgm:cxn modelId="{E7FA51F0-BA15-4E9E-97D1-84249BDF3728}" type="presParOf" srcId="{DDD63A0B-D2C0-4A6D-BD0B-96568C3C19C4}" destId="{0340CDAE-2C37-4DE3-A940-CBE588294739}" srcOrd="1" destOrd="0" presId="urn:microsoft.com/office/officeart/2005/8/layout/hierarchy1"/>
    <dgm:cxn modelId="{001308C6-3EE8-4174-B39F-30F912FF4A71}" type="presParOf" srcId="{0340CDAE-2C37-4DE3-A940-CBE588294739}" destId="{57E75B52-A2CA-4BBF-B8D3-C208E16670A6}" srcOrd="0" destOrd="0" presId="urn:microsoft.com/office/officeart/2005/8/layout/hierarchy1"/>
    <dgm:cxn modelId="{114871E6-E2F5-4D4D-B7FC-9E5B7702CEF0}" type="presParOf" srcId="{57E75B52-A2CA-4BBF-B8D3-C208E16670A6}" destId="{31EA065F-4429-47CE-8E60-CAF28847DD90}" srcOrd="0" destOrd="0" presId="urn:microsoft.com/office/officeart/2005/8/layout/hierarchy1"/>
    <dgm:cxn modelId="{D9034749-24EC-4C2E-B6E3-C9D0A708E47A}" type="presParOf" srcId="{57E75B52-A2CA-4BBF-B8D3-C208E16670A6}" destId="{4BB52E73-7909-43E2-9D06-698DCEB84BCA}" srcOrd="1" destOrd="0" presId="urn:microsoft.com/office/officeart/2005/8/layout/hierarchy1"/>
    <dgm:cxn modelId="{DA7539D2-78D4-4E93-B99D-AB02E9BD068E}" type="presParOf" srcId="{0340CDAE-2C37-4DE3-A940-CBE588294739}" destId="{B4C0AA28-79C0-46E4-9113-00A33986658C}" srcOrd="1" destOrd="0" presId="urn:microsoft.com/office/officeart/2005/8/layout/hierarchy1"/>
    <dgm:cxn modelId="{0A8F1333-0848-4329-8A97-3994FDAFCE8C}" type="presParOf" srcId="{DDD63A0B-D2C0-4A6D-BD0B-96568C3C19C4}" destId="{9FC14C87-E810-48C5-B026-D71E408B4C5D}" srcOrd="2" destOrd="0" presId="urn:microsoft.com/office/officeart/2005/8/layout/hierarchy1"/>
    <dgm:cxn modelId="{5C16111D-788E-4466-ABCC-087BC909C496}" type="presParOf" srcId="{DDD63A0B-D2C0-4A6D-BD0B-96568C3C19C4}" destId="{30A7D680-F5D0-4ADE-9C63-7CD6B96AE01F}" srcOrd="3" destOrd="0" presId="urn:microsoft.com/office/officeart/2005/8/layout/hierarchy1"/>
    <dgm:cxn modelId="{0477C16F-3E9A-4477-AFB5-07FDF8028125}" type="presParOf" srcId="{30A7D680-F5D0-4ADE-9C63-7CD6B96AE01F}" destId="{C8D7B86F-7C4F-44DF-9895-604728636694}" srcOrd="0" destOrd="0" presId="urn:microsoft.com/office/officeart/2005/8/layout/hierarchy1"/>
    <dgm:cxn modelId="{F9A2CFB1-D859-4767-B668-CFF70A27B691}" type="presParOf" srcId="{C8D7B86F-7C4F-44DF-9895-604728636694}" destId="{99D0BFF3-41F1-4B9F-9550-52373AAF1830}" srcOrd="0" destOrd="0" presId="urn:microsoft.com/office/officeart/2005/8/layout/hierarchy1"/>
    <dgm:cxn modelId="{EE8D9FC0-9FD5-403B-AC92-2DCA6371EBCB}" type="presParOf" srcId="{C8D7B86F-7C4F-44DF-9895-604728636694}" destId="{42EDD10B-164B-49F6-A31D-0AC3BDFE92A8}" srcOrd="1" destOrd="0" presId="urn:microsoft.com/office/officeart/2005/8/layout/hierarchy1"/>
    <dgm:cxn modelId="{8367A170-E444-4636-BA6C-1366AC9A92F7}" type="presParOf" srcId="{30A7D680-F5D0-4ADE-9C63-7CD6B96AE01F}" destId="{10D328E4-19BE-45E5-9A88-0BE99923653E}" srcOrd="1" destOrd="0" presId="urn:microsoft.com/office/officeart/2005/8/layout/hierarchy1"/>
    <dgm:cxn modelId="{7FC7107E-3B83-423D-AED9-3EF00187AC2D}" type="presParOf" srcId="{DDD63A0B-D2C0-4A6D-BD0B-96568C3C19C4}" destId="{9686CEDD-7645-4BEB-972B-1A9F2D125F9F}" srcOrd="4" destOrd="0" presId="urn:microsoft.com/office/officeart/2005/8/layout/hierarchy1"/>
    <dgm:cxn modelId="{B12C14CB-A592-4F87-8A10-28D457963DCE}" type="presParOf" srcId="{DDD63A0B-D2C0-4A6D-BD0B-96568C3C19C4}" destId="{6C86730F-9587-4B3C-95AD-B1525FFC1B82}" srcOrd="5" destOrd="0" presId="urn:microsoft.com/office/officeart/2005/8/layout/hierarchy1"/>
    <dgm:cxn modelId="{4CFDE336-505A-443B-B795-24D3655D8ADA}" type="presParOf" srcId="{6C86730F-9587-4B3C-95AD-B1525FFC1B82}" destId="{3BD246F7-1413-4730-A186-181BF26EA023}" srcOrd="0" destOrd="0" presId="urn:microsoft.com/office/officeart/2005/8/layout/hierarchy1"/>
    <dgm:cxn modelId="{8C4982ED-F45B-480C-95D7-3420339BD703}" type="presParOf" srcId="{3BD246F7-1413-4730-A186-181BF26EA023}" destId="{04051EB1-5AF3-41AB-AEA7-0159298C75C2}" srcOrd="0" destOrd="0" presId="urn:microsoft.com/office/officeart/2005/8/layout/hierarchy1"/>
    <dgm:cxn modelId="{076C3D40-A21A-4931-A751-A1540E1CDFFE}" type="presParOf" srcId="{3BD246F7-1413-4730-A186-181BF26EA023}" destId="{24D50794-5B61-459C-9B13-5DEA2A88C4F4}" srcOrd="1" destOrd="0" presId="urn:microsoft.com/office/officeart/2005/8/layout/hierarchy1"/>
    <dgm:cxn modelId="{7DBFAB2C-03DC-467E-8CD4-028851255CFC}" type="presParOf" srcId="{6C86730F-9587-4B3C-95AD-B1525FFC1B82}" destId="{1FFDE100-3A74-4293-8F33-9112DAD08AE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B88479-C92A-4207-BDC3-3920BD7CB80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CA"/>
        </a:p>
      </dgm:t>
    </dgm:pt>
    <dgm:pt modelId="{B7040D6F-EF11-4985-A054-BDACA3DDAA4D}">
      <dgm:prSet phldrT="[Text]" custT="1"/>
      <dgm:spPr/>
      <dgm:t>
        <a:bodyPr/>
        <a:lstStyle/>
        <a:p>
          <a:r>
            <a:rPr lang="en-CA" sz="1600" b="1" dirty="0" smtClean="0"/>
            <a:t>Those with at least some familiarity with Bruce County</a:t>
          </a:r>
        </a:p>
      </dgm:t>
    </dgm:pt>
    <dgm:pt modelId="{E8730BC9-E14D-464A-ADA8-11DE93A8874F}" type="parTrans" cxnId="{E09F5863-1317-463F-9603-D87D8377E089}">
      <dgm:prSet/>
      <dgm:spPr/>
      <dgm:t>
        <a:bodyPr/>
        <a:lstStyle/>
        <a:p>
          <a:endParaRPr lang="en-CA"/>
        </a:p>
      </dgm:t>
    </dgm:pt>
    <dgm:pt modelId="{45C7F096-7E57-4032-A0F3-6DC2CBC50BEE}" type="sibTrans" cxnId="{E09F5863-1317-463F-9603-D87D8377E089}">
      <dgm:prSet/>
      <dgm:spPr/>
      <dgm:t>
        <a:bodyPr/>
        <a:lstStyle/>
        <a:p>
          <a:endParaRPr lang="en-CA"/>
        </a:p>
      </dgm:t>
    </dgm:pt>
    <dgm:pt modelId="{B040887A-6E80-4833-8387-3237C6C6B1B2}" type="asst">
      <dgm:prSet phldrT="[Text]" custT="1"/>
      <dgm:spPr/>
      <dgm:t>
        <a:bodyPr/>
        <a:lstStyle/>
        <a:p>
          <a:r>
            <a:rPr lang="en-CA" sz="1200" b="1" dirty="0" smtClean="0"/>
            <a:t>Never visited</a:t>
          </a:r>
        </a:p>
        <a:p>
          <a:r>
            <a:rPr lang="en-CA" sz="1200" b="1" dirty="0" smtClean="0"/>
            <a:t>8%</a:t>
          </a:r>
          <a:endParaRPr lang="en-CA" sz="1200" b="1" dirty="0"/>
        </a:p>
      </dgm:t>
    </dgm:pt>
    <dgm:pt modelId="{CDB7897A-82F4-4DFD-9341-552B58A56278}" type="parTrans" cxnId="{32456C56-3FA5-4AFC-A706-79D5C888DDA7}">
      <dgm:prSet/>
      <dgm:spPr/>
      <dgm:t>
        <a:bodyPr/>
        <a:lstStyle/>
        <a:p>
          <a:endParaRPr lang="en-CA"/>
        </a:p>
      </dgm:t>
    </dgm:pt>
    <dgm:pt modelId="{268C36CA-FDEF-4390-9BD8-ED2352C97DFD}" type="sibTrans" cxnId="{32456C56-3FA5-4AFC-A706-79D5C888DDA7}">
      <dgm:prSet/>
      <dgm:spPr/>
      <dgm:t>
        <a:bodyPr/>
        <a:lstStyle/>
        <a:p>
          <a:endParaRPr lang="en-CA"/>
        </a:p>
      </dgm:t>
    </dgm:pt>
    <dgm:pt modelId="{7B9E37D4-B260-4F70-80FF-DEA01E345F4D}" type="asst">
      <dgm:prSet custT="1"/>
      <dgm:spPr/>
      <dgm:t>
        <a:bodyPr/>
        <a:lstStyle/>
        <a:p>
          <a:r>
            <a:rPr lang="en-CA" sz="1200" b="1" dirty="0" smtClean="0"/>
            <a:t>Visited during past 5 years</a:t>
          </a:r>
        </a:p>
        <a:p>
          <a:r>
            <a:rPr lang="en-CA" sz="1200" b="1" dirty="0" smtClean="0"/>
            <a:t>68%</a:t>
          </a:r>
          <a:endParaRPr lang="en-CA" sz="1200" b="1" dirty="0"/>
        </a:p>
      </dgm:t>
    </dgm:pt>
    <dgm:pt modelId="{A84A39A3-C05B-4A04-AEB7-8E9011B68350}" type="parTrans" cxnId="{9A7F331A-E2DB-4BA3-899A-D2DC2585D1DC}">
      <dgm:prSet/>
      <dgm:spPr/>
      <dgm:t>
        <a:bodyPr/>
        <a:lstStyle/>
        <a:p>
          <a:endParaRPr lang="en-CA"/>
        </a:p>
      </dgm:t>
    </dgm:pt>
    <dgm:pt modelId="{572C7A5A-7BC7-470B-9CE1-00A83E5C30EC}" type="sibTrans" cxnId="{9A7F331A-E2DB-4BA3-899A-D2DC2585D1DC}">
      <dgm:prSet/>
      <dgm:spPr/>
      <dgm:t>
        <a:bodyPr/>
        <a:lstStyle/>
        <a:p>
          <a:endParaRPr lang="en-CA"/>
        </a:p>
      </dgm:t>
    </dgm:pt>
    <dgm:pt modelId="{D89D5CD0-8F31-43A3-AE17-EE744A1E8738}">
      <dgm:prSet custT="1"/>
      <dgm:spPr/>
      <dgm:t>
        <a:bodyPr/>
        <a:lstStyle/>
        <a:p>
          <a:r>
            <a:rPr lang="en-CA" sz="1200" b="0" dirty="0" smtClean="0"/>
            <a:t>86% likely to visit again in future</a:t>
          </a:r>
          <a:endParaRPr lang="en-CA" sz="1200" b="0" dirty="0"/>
        </a:p>
      </dgm:t>
    </dgm:pt>
    <dgm:pt modelId="{1FD1F359-CDC2-47E6-A209-10BFBA6F7BDE}" type="parTrans" cxnId="{E90D6D11-B2E2-49FF-8657-FA3EAA5FCB9D}">
      <dgm:prSet/>
      <dgm:spPr/>
      <dgm:t>
        <a:bodyPr/>
        <a:lstStyle/>
        <a:p>
          <a:endParaRPr lang="en-CA"/>
        </a:p>
      </dgm:t>
    </dgm:pt>
    <dgm:pt modelId="{6BA42D66-DEBB-40BF-A0C5-D213EF362B67}" type="sibTrans" cxnId="{E90D6D11-B2E2-49FF-8657-FA3EAA5FCB9D}">
      <dgm:prSet/>
      <dgm:spPr/>
      <dgm:t>
        <a:bodyPr/>
        <a:lstStyle/>
        <a:p>
          <a:endParaRPr lang="en-CA"/>
        </a:p>
      </dgm:t>
    </dgm:pt>
    <dgm:pt modelId="{1107DAF7-CE14-401A-8147-ACAF6AE36A0A}">
      <dgm:prSet custT="1"/>
      <dgm:spPr/>
      <dgm:t>
        <a:bodyPr/>
        <a:lstStyle/>
        <a:p>
          <a:r>
            <a:rPr lang="en-CA" sz="1200" b="1" dirty="0" smtClean="0"/>
            <a:t>91% enjoyed their visit a lot (high or very high scores) and none gave poor scores</a:t>
          </a:r>
          <a:endParaRPr lang="en-CA" sz="1200" b="1" dirty="0"/>
        </a:p>
      </dgm:t>
    </dgm:pt>
    <dgm:pt modelId="{A23D00C9-070E-417D-8106-F5DA8225B4D6}" type="parTrans" cxnId="{7FE843D0-6F7D-4ED7-B56E-39A1451C208E}">
      <dgm:prSet/>
      <dgm:spPr/>
      <dgm:t>
        <a:bodyPr/>
        <a:lstStyle/>
        <a:p>
          <a:endParaRPr lang="en-CA"/>
        </a:p>
      </dgm:t>
    </dgm:pt>
    <dgm:pt modelId="{B0E0F1E6-3957-43E4-904B-8951AE22CE5B}" type="sibTrans" cxnId="{7FE843D0-6F7D-4ED7-B56E-39A1451C208E}">
      <dgm:prSet/>
      <dgm:spPr/>
      <dgm:t>
        <a:bodyPr/>
        <a:lstStyle/>
        <a:p>
          <a:endParaRPr lang="en-CA"/>
        </a:p>
      </dgm:t>
    </dgm:pt>
    <dgm:pt modelId="{532504F1-BF64-4CF5-B9C0-FFFF82688F6C}" type="asst">
      <dgm:prSet custT="1"/>
      <dgm:spPr/>
      <dgm:t>
        <a:bodyPr/>
        <a:lstStyle/>
        <a:p>
          <a:r>
            <a:rPr lang="en-CA" sz="1200" b="1" dirty="0" smtClean="0"/>
            <a:t>Visited &gt;5 years ago</a:t>
          </a:r>
        </a:p>
        <a:p>
          <a:r>
            <a:rPr lang="en-CA" sz="1200" b="1" dirty="0" smtClean="0"/>
            <a:t>25%</a:t>
          </a:r>
          <a:endParaRPr lang="en-CA" sz="1200" b="1" dirty="0"/>
        </a:p>
      </dgm:t>
    </dgm:pt>
    <dgm:pt modelId="{C25427CD-AEE7-4B64-B5CF-98C04F088214}" type="parTrans" cxnId="{38B89A9B-CBA1-4502-A8A9-E5C621DA4A04}">
      <dgm:prSet/>
      <dgm:spPr/>
      <dgm:t>
        <a:bodyPr/>
        <a:lstStyle/>
        <a:p>
          <a:endParaRPr lang="en-CA"/>
        </a:p>
      </dgm:t>
    </dgm:pt>
    <dgm:pt modelId="{E10C26E7-6AB8-4643-AD6D-4AC0EA38E198}" type="sibTrans" cxnId="{38B89A9B-CBA1-4502-A8A9-E5C621DA4A04}">
      <dgm:prSet/>
      <dgm:spPr/>
      <dgm:t>
        <a:bodyPr/>
        <a:lstStyle/>
        <a:p>
          <a:endParaRPr lang="en-CA"/>
        </a:p>
      </dgm:t>
    </dgm:pt>
    <dgm:pt modelId="{B44FC2F2-3ABC-4E2A-A87E-6201997B1B39}">
      <dgm:prSet custT="1"/>
      <dgm:spPr/>
      <dgm:t>
        <a:bodyPr/>
        <a:lstStyle/>
        <a:p>
          <a:r>
            <a:rPr lang="en-CA" sz="1200" dirty="0" smtClean="0"/>
            <a:t>36% likely to visit in future</a:t>
          </a:r>
          <a:endParaRPr lang="en-CA" sz="1200" dirty="0"/>
        </a:p>
      </dgm:t>
    </dgm:pt>
    <dgm:pt modelId="{77E5870F-C3A2-4341-B15E-E8BDA1A5FF3A}" type="parTrans" cxnId="{B4F157D5-EA38-4415-8F1A-8D1A99471B5B}">
      <dgm:prSet/>
      <dgm:spPr/>
      <dgm:t>
        <a:bodyPr/>
        <a:lstStyle/>
        <a:p>
          <a:endParaRPr lang="en-CA"/>
        </a:p>
      </dgm:t>
    </dgm:pt>
    <dgm:pt modelId="{201969E9-5051-451D-A1E0-1E72AFBDC43E}" type="sibTrans" cxnId="{B4F157D5-EA38-4415-8F1A-8D1A99471B5B}">
      <dgm:prSet/>
      <dgm:spPr/>
      <dgm:t>
        <a:bodyPr/>
        <a:lstStyle/>
        <a:p>
          <a:endParaRPr lang="en-CA"/>
        </a:p>
      </dgm:t>
    </dgm:pt>
    <dgm:pt modelId="{9E4D00B5-9C25-43FB-8C8A-1F2BB475F89E}" type="pres">
      <dgm:prSet presAssocID="{17B88479-C92A-4207-BDC3-3920BD7CB801}" presName="hierChild1" presStyleCnt="0">
        <dgm:presLayoutVars>
          <dgm:chPref val="1"/>
          <dgm:dir/>
          <dgm:animOne val="branch"/>
          <dgm:animLvl val="lvl"/>
          <dgm:resizeHandles/>
        </dgm:presLayoutVars>
      </dgm:prSet>
      <dgm:spPr/>
      <dgm:t>
        <a:bodyPr/>
        <a:lstStyle/>
        <a:p>
          <a:endParaRPr lang="en-CA"/>
        </a:p>
      </dgm:t>
    </dgm:pt>
    <dgm:pt modelId="{9078662E-B6C6-46C8-9713-091D3868C4ED}" type="pres">
      <dgm:prSet presAssocID="{B7040D6F-EF11-4985-A054-BDACA3DDAA4D}" presName="hierRoot1" presStyleCnt="0"/>
      <dgm:spPr/>
    </dgm:pt>
    <dgm:pt modelId="{E2A67AED-2ADF-4AFC-A9F2-E2848177EF32}" type="pres">
      <dgm:prSet presAssocID="{B7040D6F-EF11-4985-A054-BDACA3DDAA4D}" presName="composite" presStyleCnt="0"/>
      <dgm:spPr/>
    </dgm:pt>
    <dgm:pt modelId="{142E620A-D2C5-4B21-90EB-4A33FABD347C}" type="pres">
      <dgm:prSet presAssocID="{B7040D6F-EF11-4985-A054-BDACA3DDAA4D}" presName="background" presStyleLbl="node0" presStyleIdx="0" presStyleCnt="1"/>
      <dgm:spPr/>
    </dgm:pt>
    <dgm:pt modelId="{97B40298-D9DB-4A0A-8188-EB549B489303}" type="pres">
      <dgm:prSet presAssocID="{B7040D6F-EF11-4985-A054-BDACA3DDAA4D}" presName="text" presStyleLbl="fgAcc0" presStyleIdx="0" presStyleCnt="1" custScaleX="173823">
        <dgm:presLayoutVars>
          <dgm:chPref val="3"/>
        </dgm:presLayoutVars>
      </dgm:prSet>
      <dgm:spPr/>
      <dgm:t>
        <a:bodyPr/>
        <a:lstStyle/>
        <a:p>
          <a:endParaRPr lang="en-CA"/>
        </a:p>
      </dgm:t>
    </dgm:pt>
    <dgm:pt modelId="{00F8A0FD-46FF-4C72-8120-7AF5F8EEDF00}" type="pres">
      <dgm:prSet presAssocID="{B7040D6F-EF11-4985-A054-BDACA3DDAA4D}" presName="hierChild2" presStyleCnt="0"/>
      <dgm:spPr/>
    </dgm:pt>
    <dgm:pt modelId="{039A6F9B-6208-4393-82EA-3D7390BEACEF}" type="pres">
      <dgm:prSet presAssocID="{CDB7897A-82F4-4DFD-9341-552B58A56278}" presName="Name10" presStyleLbl="parChTrans1D2" presStyleIdx="0" presStyleCnt="3"/>
      <dgm:spPr/>
      <dgm:t>
        <a:bodyPr/>
        <a:lstStyle/>
        <a:p>
          <a:endParaRPr lang="en-CA"/>
        </a:p>
      </dgm:t>
    </dgm:pt>
    <dgm:pt modelId="{E5F80AB2-385C-4D99-B4BD-F26FF59C50F5}" type="pres">
      <dgm:prSet presAssocID="{B040887A-6E80-4833-8387-3237C6C6B1B2}" presName="hierRoot2" presStyleCnt="0"/>
      <dgm:spPr/>
    </dgm:pt>
    <dgm:pt modelId="{D6852E3A-AF63-414B-A305-AB33641E9A95}" type="pres">
      <dgm:prSet presAssocID="{B040887A-6E80-4833-8387-3237C6C6B1B2}" presName="composite2" presStyleCnt="0"/>
      <dgm:spPr/>
    </dgm:pt>
    <dgm:pt modelId="{802B0CCF-6F23-4E22-A4B0-2CD4367D912C}" type="pres">
      <dgm:prSet presAssocID="{B040887A-6E80-4833-8387-3237C6C6B1B2}" presName="background2" presStyleLbl="asst1" presStyleIdx="0" presStyleCnt="3"/>
      <dgm:spPr/>
    </dgm:pt>
    <dgm:pt modelId="{E3BA9C0C-6DCB-431A-9D48-5959F6928F5C}" type="pres">
      <dgm:prSet presAssocID="{B040887A-6E80-4833-8387-3237C6C6B1B2}" presName="text2" presStyleLbl="fgAcc2" presStyleIdx="0" presStyleCnt="3">
        <dgm:presLayoutVars>
          <dgm:chPref val="3"/>
        </dgm:presLayoutVars>
      </dgm:prSet>
      <dgm:spPr/>
      <dgm:t>
        <a:bodyPr/>
        <a:lstStyle/>
        <a:p>
          <a:endParaRPr lang="en-CA"/>
        </a:p>
      </dgm:t>
    </dgm:pt>
    <dgm:pt modelId="{C7EEB626-70EE-4356-B021-94B84B79253E}" type="pres">
      <dgm:prSet presAssocID="{B040887A-6E80-4833-8387-3237C6C6B1B2}" presName="hierChild3" presStyleCnt="0"/>
      <dgm:spPr/>
    </dgm:pt>
    <dgm:pt modelId="{C2314498-EC61-484E-84AE-0F0F427E0B8F}" type="pres">
      <dgm:prSet presAssocID="{77E5870F-C3A2-4341-B15E-E8BDA1A5FF3A}" presName="Name17" presStyleLbl="parChTrans1D3" presStyleIdx="0" presStyleCnt="3"/>
      <dgm:spPr/>
      <dgm:t>
        <a:bodyPr/>
        <a:lstStyle/>
        <a:p>
          <a:endParaRPr lang="en-CA"/>
        </a:p>
      </dgm:t>
    </dgm:pt>
    <dgm:pt modelId="{74151F29-D029-4758-A877-00109C480C10}" type="pres">
      <dgm:prSet presAssocID="{B44FC2F2-3ABC-4E2A-A87E-6201997B1B39}" presName="hierRoot3" presStyleCnt="0"/>
      <dgm:spPr/>
    </dgm:pt>
    <dgm:pt modelId="{CB38B54A-2154-4C28-9500-075F7CC6761A}" type="pres">
      <dgm:prSet presAssocID="{B44FC2F2-3ABC-4E2A-A87E-6201997B1B39}" presName="composite3" presStyleCnt="0"/>
      <dgm:spPr/>
    </dgm:pt>
    <dgm:pt modelId="{CA062346-F14B-4CE1-AF19-9028FEBCF5E3}" type="pres">
      <dgm:prSet presAssocID="{B44FC2F2-3ABC-4E2A-A87E-6201997B1B39}" presName="background3" presStyleLbl="node3" presStyleIdx="0" presStyleCnt="3"/>
      <dgm:spPr/>
    </dgm:pt>
    <dgm:pt modelId="{1F29C46D-D845-4201-BFEF-66216B727979}" type="pres">
      <dgm:prSet presAssocID="{B44FC2F2-3ABC-4E2A-A87E-6201997B1B39}" presName="text3" presStyleLbl="fgAcc3" presStyleIdx="0" presStyleCnt="3" custLinFactNeighborX="52908" custLinFactNeighborY="139">
        <dgm:presLayoutVars>
          <dgm:chPref val="3"/>
        </dgm:presLayoutVars>
      </dgm:prSet>
      <dgm:spPr/>
      <dgm:t>
        <a:bodyPr/>
        <a:lstStyle/>
        <a:p>
          <a:endParaRPr lang="en-CA"/>
        </a:p>
      </dgm:t>
    </dgm:pt>
    <dgm:pt modelId="{ECF0B3F2-FB4F-475D-ABB0-E5BD5020AF34}" type="pres">
      <dgm:prSet presAssocID="{B44FC2F2-3ABC-4E2A-A87E-6201997B1B39}" presName="hierChild4" presStyleCnt="0"/>
      <dgm:spPr/>
    </dgm:pt>
    <dgm:pt modelId="{AC1ABF85-D772-4D4D-A609-6DD3316553D6}" type="pres">
      <dgm:prSet presAssocID="{C25427CD-AEE7-4B64-B5CF-98C04F088214}" presName="Name10" presStyleLbl="parChTrans1D2" presStyleIdx="1" presStyleCnt="3"/>
      <dgm:spPr/>
      <dgm:t>
        <a:bodyPr/>
        <a:lstStyle/>
        <a:p>
          <a:endParaRPr lang="en-CA"/>
        </a:p>
      </dgm:t>
    </dgm:pt>
    <dgm:pt modelId="{0C220FB6-7888-4C62-892F-2268EAA44F37}" type="pres">
      <dgm:prSet presAssocID="{532504F1-BF64-4CF5-B9C0-FFFF82688F6C}" presName="hierRoot2" presStyleCnt="0"/>
      <dgm:spPr/>
    </dgm:pt>
    <dgm:pt modelId="{9022845A-A205-4646-A876-F2AAA30CF0E8}" type="pres">
      <dgm:prSet presAssocID="{532504F1-BF64-4CF5-B9C0-FFFF82688F6C}" presName="composite2" presStyleCnt="0"/>
      <dgm:spPr/>
    </dgm:pt>
    <dgm:pt modelId="{2871D44C-ECC3-4661-8237-B1337950E4E1}" type="pres">
      <dgm:prSet presAssocID="{532504F1-BF64-4CF5-B9C0-FFFF82688F6C}" presName="background2" presStyleLbl="asst1" presStyleIdx="1" presStyleCnt="3"/>
      <dgm:spPr/>
    </dgm:pt>
    <dgm:pt modelId="{195F9C72-43F0-4912-B58A-C9DCB57CBBE8}" type="pres">
      <dgm:prSet presAssocID="{532504F1-BF64-4CF5-B9C0-FFFF82688F6C}" presName="text2" presStyleLbl="fgAcc2" presStyleIdx="1" presStyleCnt="3">
        <dgm:presLayoutVars>
          <dgm:chPref val="3"/>
        </dgm:presLayoutVars>
      </dgm:prSet>
      <dgm:spPr/>
      <dgm:t>
        <a:bodyPr/>
        <a:lstStyle/>
        <a:p>
          <a:endParaRPr lang="en-CA"/>
        </a:p>
      </dgm:t>
    </dgm:pt>
    <dgm:pt modelId="{3088C7D5-F8EB-4987-B6EB-207A8128E858}" type="pres">
      <dgm:prSet presAssocID="{532504F1-BF64-4CF5-B9C0-FFFF82688F6C}" presName="hierChild3" presStyleCnt="0"/>
      <dgm:spPr/>
    </dgm:pt>
    <dgm:pt modelId="{09547A72-995A-4E89-96E3-5880573EC62B}" type="pres">
      <dgm:prSet presAssocID="{A84A39A3-C05B-4A04-AEB7-8E9011B68350}" presName="Name10" presStyleLbl="parChTrans1D2" presStyleIdx="2" presStyleCnt="3"/>
      <dgm:spPr/>
      <dgm:t>
        <a:bodyPr/>
        <a:lstStyle/>
        <a:p>
          <a:endParaRPr lang="en-CA"/>
        </a:p>
      </dgm:t>
    </dgm:pt>
    <dgm:pt modelId="{95289840-39E9-40F5-B107-FF5A32FFCF3F}" type="pres">
      <dgm:prSet presAssocID="{7B9E37D4-B260-4F70-80FF-DEA01E345F4D}" presName="hierRoot2" presStyleCnt="0"/>
      <dgm:spPr/>
    </dgm:pt>
    <dgm:pt modelId="{002F4BAA-6A73-4536-9FDD-34D31630A140}" type="pres">
      <dgm:prSet presAssocID="{7B9E37D4-B260-4F70-80FF-DEA01E345F4D}" presName="composite2" presStyleCnt="0"/>
      <dgm:spPr/>
    </dgm:pt>
    <dgm:pt modelId="{3E5C286D-5806-43FF-9895-7047AA044BA1}" type="pres">
      <dgm:prSet presAssocID="{7B9E37D4-B260-4F70-80FF-DEA01E345F4D}" presName="background2" presStyleLbl="asst1" presStyleIdx="2" presStyleCnt="3"/>
      <dgm:spPr/>
    </dgm:pt>
    <dgm:pt modelId="{8ADADA02-5CB1-4B96-ADDF-0D82263C1EF5}" type="pres">
      <dgm:prSet presAssocID="{7B9E37D4-B260-4F70-80FF-DEA01E345F4D}" presName="text2" presStyleLbl="fgAcc2" presStyleIdx="2" presStyleCnt="3" custLinFactNeighborX="56684" custLinFactNeighborY="-1789">
        <dgm:presLayoutVars>
          <dgm:chPref val="3"/>
        </dgm:presLayoutVars>
      </dgm:prSet>
      <dgm:spPr/>
      <dgm:t>
        <a:bodyPr/>
        <a:lstStyle/>
        <a:p>
          <a:endParaRPr lang="en-CA"/>
        </a:p>
      </dgm:t>
    </dgm:pt>
    <dgm:pt modelId="{DDD63A0B-D2C0-4A6D-BD0B-96568C3C19C4}" type="pres">
      <dgm:prSet presAssocID="{7B9E37D4-B260-4F70-80FF-DEA01E345F4D}" presName="hierChild3" presStyleCnt="0"/>
      <dgm:spPr/>
    </dgm:pt>
    <dgm:pt modelId="{CBD55DCF-3D4A-4075-AFD2-A895EA573245}" type="pres">
      <dgm:prSet presAssocID="{1FD1F359-CDC2-47E6-A209-10BFBA6F7BDE}" presName="Name17" presStyleLbl="parChTrans1D3" presStyleIdx="1" presStyleCnt="3"/>
      <dgm:spPr/>
      <dgm:t>
        <a:bodyPr/>
        <a:lstStyle/>
        <a:p>
          <a:endParaRPr lang="en-CA"/>
        </a:p>
      </dgm:t>
    </dgm:pt>
    <dgm:pt modelId="{0340CDAE-2C37-4DE3-A940-CBE588294739}" type="pres">
      <dgm:prSet presAssocID="{D89D5CD0-8F31-43A3-AE17-EE744A1E8738}" presName="hierRoot3" presStyleCnt="0"/>
      <dgm:spPr/>
    </dgm:pt>
    <dgm:pt modelId="{57E75B52-A2CA-4BBF-B8D3-C208E16670A6}" type="pres">
      <dgm:prSet presAssocID="{D89D5CD0-8F31-43A3-AE17-EE744A1E8738}" presName="composite3" presStyleCnt="0"/>
      <dgm:spPr/>
    </dgm:pt>
    <dgm:pt modelId="{31EA065F-4429-47CE-8E60-CAF28847DD90}" type="pres">
      <dgm:prSet presAssocID="{D89D5CD0-8F31-43A3-AE17-EE744A1E8738}" presName="background3" presStyleLbl="node3" presStyleIdx="1" presStyleCnt="3"/>
      <dgm:spPr/>
    </dgm:pt>
    <dgm:pt modelId="{4BB52E73-7909-43E2-9D06-698DCEB84BCA}" type="pres">
      <dgm:prSet presAssocID="{D89D5CD0-8F31-43A3-AE17-EE744A1E8738}" presName="text3" presStyleLbl="fgAcc3" presStyleIdx="1" presStyleCnt="3" custLinFactNeighborX="88097" custLinFactNeighborY="-7989">
        <dgm:presLayoutVars>
          <dgm:chPref val="3"/>
        </dgm:presLayoutVars>
      </dgm:prSet>
      <dgm:spPr/>
      <dgm:t>
        <a:bodyPr/>
        <a:lstStyle/>
        <a:p>
          <a:endParaRPr lang="en-CA"/>
        </a:p>
      </dgm:t>
    </dgm:pt>
    <dgm:pt modelId="{B4C0AA28-79C0-46E4-9113-00A33986658C}" type="pres">
      <dgm:prSet presAssocID="{D89D5CD0-8F31-43A3-AE17-EE744A1E8738}" presName="hierChild4" presStyleCnt="0"/>
      <dgm:spPr/>
    </dgm:pt>
    <dgm:pt modelId="{9FC14C87-E810-48C5-B026-D71E408B4C5D}" type="pres">
      <dgm:prSet presAssocID="{A23D00C9-070E-417D-8106-F5DA8225B4D6}" presName="Name17" presStyleLbl="parChTrans1D3" presStyleIdx="2" presStyleCnt="3"/>
      <dgm:spPr/>
      <dgm:t>
        <a:bodyPr/>
        <a:lstStyle/>
        <a:p>
          <a:endParaRPr lang="en-CA"/>
        </a:p>
      </dgm:t>
    </dgm:pt>
    <dgm:pt modelId="{30A7D680-F5D0-4ADE-9C63-7CD6B96AE01F}" type="pres">
      <dgm:prSet presAssocID="{1107DAF7-CE14-401A-8147-ACAF6AE36A0A}" presName="hierRoot3" presStyleCnt="0"/>
      <dgm:spPr/>
    </dgm:pt>
    <dgm:pt modelId="{C8D7B86F-7C4F-44DF-9895-604728636694}" type="pres">
      <dgm:prSet presAssocID="{1107DAF7-CE14-401A-8147-ACAF6AE36A0A}" presName="composite3" presStyleCnt="0"/>
      <dgm:spPr/>
    </dgm:pt>
    <dgm:pt modelId="{99D0BFF3-41F1-4B9F-9550-52373AAF1830}" type="pres">
      <dgm:prSet presAssocID="{1107DAF7-CE14-401A-8147-ACAF6AE36A0A}" presName="background3" presStyleLbl="node3" presStyleIdx="2" presStyleCnt="3"/>
      <dgm:spPr/>
    </dgm:pt>
    <dgm:pt modelId="{42EDD10B-164B-49F6-A31D-0AC3BDFE92A8}" type="pres">
      <dgm:prSet presAssocID="{1107DAF7-CE14-401A-8147-ACAF6AE36A0A}" presName="text3" presStyleLbl="fgAcc3" presStyleIdx="2" presStyleCnt="3" custScaleX="171540" custLinFactNeighborX="88241" custLinFactNeighborY="-7989">
        <dgm:presLayoutVars>
          <dgm:chPref val="3"/>
        </dgm:presLayoutVars>
      </dgm:prSet>
      <dgm:spPr/>
      <dgm:t>
        <a:bodyPr/>
        <a:lstStyle/>
        <a:p>
          <a:endParaRPr lang="en-CA"/>
        </a:p>
      </dgm:t>
    </dgm:pt>
    <dgm:pt modelId="{10D328E4-19BE-45E5-9A88-0BE99923653E}" type="pres">
      <dgm:prSet presAssocID="{1107DAF7-CE14-401A-8147-ACAF6AE36A0A}" presName="hierChild4" presStyleCnt="0"/>
      <dgm:spPr/>
    </dgm:pt>
  </dgm:ptLst>
  <dgm:cxnLst>
    <dgm:cxn modelId="{F5949ECF-7AF3-49AD-ABA1-5259F18CC84C}" type="presOf" srcId="{CDB7897A-82F4-4DFD-9341-552B58A56278}" destId="{039A6F9B-6208-4393-82EA-3D7390BEACEF}" srcOrd="0" destOrd="0" presId="urn:microsoft.com/office/officeart/2005/8/layout/hierarchy1"/>
    <dgm:cxn modelId="{7FE843D0-6F7D-4ED7-B56E-39A1451C208E}" srcId="{7B9E37D4-B260-4F70-80FF-DEA01E345F4D}" destId="{1107DAF7-CE14-401A-8147-ACAF6AE36A0A}" srcOrd="1" destOrd="0" parTransId="{A23D00C9-070E-417D-8106-F5DA8225B4D6}" sibTransId="{B0E0F1E6-3957-43E4-904B-8951AE22CE5B}"/>
    <dgm:cxn modelId="{E90D6D11-B2E2-49FF-8657-FA3EAA5FCB9D}" srcId="{7B9E37D4-B260-4F70-80FF-DEA01E345F4D}" destId="{D89D5CD0-8F31-43A3-AE17-EE744A1E8738}" srcOrd="0" destOrd="0" parTransId="{1FD1F359-CDC2-47E6-A209-10BFBA6F7BDE}" sibTransId="{6BA42D66-DEBB-40BF-A0C5-D213EF362B67}"/>
    <dgm:cxn modelId="{2F585BD2-8EF5-43EC-BE52-22A0C1FB4436}" type="presOf" srcId="{A84A39A3-C05B-4A04-AEB7-8E9011B68350}" destId="{09547A72-995A-4E89-96E3-5880573EC62B}" srcOrd="0" destOrd="0" presId="urn:microsoft.com/office/officeart/2005/8/layout/hierarchy1"/>
    <dgm:cxn modelId="{B6BCAAC1-96B7-4B69-AE0B-91A4C0F5D7C7}" type="presOf" srcId="{7B9E37D4-B260-4F70-80FF-DEA01E345F4D}" destId="{8ADADA02-5CB1-4B96-ADDF-0D82263C1EF5}" srcOrd="0" destOrd="0" presId="urn:microsoft.com/office/officeart/2005/8/layout/hierarchy1"/>
    <dgm:cxn modelId="{32456C56-3FA5-4AFC-A706-79D5C888DDA7}" srcId="{B7040D6F-EF11-4985-A054-BDACA3DDAA4D}" destId="{B040887A-6E80-4833-8387-3237C6C6B1B2}" srcOrd="0" destOrd="0" parTransId="{CDB7897A-82F4-4DFD-9341-552B58A56278}" sibTransId="{268C36CA-FDEF-4390-9BD8-ED2352C97DFD}"/>
    <dgm:cxn modelId="{E09F5863-1317-463F-9603-D87D8377E089}" srcId="{17B88479-C92A-4207-BDC3-3920BD7CB801}" destId="{B7040D6F-EF11-4985-A054-BDACA3DDAA4D}" srcOrd="0" destOrd="0" parTransId="{E8730BC9-E14D-464A-ADA8-11DE93A8874F}" sibTransId="{45C7F096-7E57-4032-A0F3-6DC2CBC50BEE}"/>
    <dgm:cxn modelId="{9A7F331A-E2DB-4BA3-899A-D2DC2585D1DC}" srcId="{B7040D6F-EF11-4985-A054-BDACA3DDAA4D}" destId="{7B9E37D4-B260-4F70-80FF-DEA01E345F4D}" srcOrd="2" destOrd="0" parTransId="{A84A39A3-C05B-4A04-AEB7-8E9011B68350}" sibTransId="{572C7A5A-7BC7-470B-9CE1-00A83E5C30EC}"/>
    <dgm:cxn modelId="{604F6266-56A1-4161-B560-572D83E0FEF7}" type="presOf" srcId="{B44FC2F2-3ABC-4E2A-A87E-6201997B1B39}" destId="{1F29C46D-D845-4201-BFEF-66216B727979}" srcOrd="0" destOrd="0" presId="urn:microsoft.com/office/officeart/2005/8/layout/hierarchy1"/>
    <dgm:cxn modelId="{D3C2D6F0-AFAA-478A-9300-6D429145A844}" type="presOf" srcId="{77E5870F-C3A2-4341-B15E-E8BDA1A5FF3A}" destId="{C2314498-EC61-484E-84AE-0F0F427E0B8F}" srcOrd="0" destOrd="0" presId="urn:microsoft.com/office/officeart/2005/8/layout/hierarchy1"/>
    <dgm:cxn modelId="{CC3AB1A4-8EEF-4361-ABDD-99E96DF43929}" type="presOf" srcId="{A23D00C9-070E-417D-8106-F5DA8225B4D6}" destId="{9FC14C87-E810-48C5-B026-D71E408B4C5D}" srcOrd="0" destOrd="0" presId="urn:microsoft.com/office/officeart/2005/8/layout/hierarchy1"/>
    <dgm:cxn modelId="{42B3911A-2F40-41F8-8CC5-60E242584AF7}" type="presOf" srcId="{B7040D6F-EF11-4985-A054-BDACA3DDAA4D}" destId="{97B40298-D9DB-4A0A-8188-EB549B489303}" srcOrd="0" destOrd="0" presId="urn:microsoft.com/office/officeart/2005/8/layout/hierarchy1"/>
    <dgm:cxn modelId="{42AF2161-CBB0-4700-9503-7D4F1B0F5A14}" type="presOf" srcId="{C25427CD-AEE7-4B64-B5CF-98C04F088214}" destId="{AC1ABF85-D772-4D4D-A609-6DD3316553D6}" srcOrd="0" destOrd="0" presId="urn:microsoft.com/office/officeart/2005/8/layout/hierarchy1"/>
    <dgm:cxn modelId="{DCFBD828-D73B-4551-AC6E-47B95186B265}" type="presOf" srcId="{532504F1-BF64-4CF5-B9C0-FFFF82688F6C}" destId="{195F9C72-43F0-4912-B58A-C9DCB57CBBE8}" srcOrd="0" destOrd="0" presId="urn:microsoft.com/office/officeart/2005/8/layout/hierarchy1"/>
    <dgm:cxn modelId="{737E9988-C4B4-4998-BFA0-87A66BBF3AD7}" type="presOf" srcId="{D89D5CD0-8F31-43A3-AE17-EE744A1E8738}" destId="{4BB52E73-7909-43E2-9D06-698DCEB84BCA}" srcOrd="0" destOrd="0" presId="urn:microsoft.com/office/officeart/2005/8/layout/hierarchy1"/>
    <dgm:cxn modelId="{1FA22F59-01D4-4373-8112-BB0C682866C3}" type="presOf" srcId="{1FD1F359-CDC2-47E6-A209-10BFBA6F7BDE}" destId="{CBD55DCF-3D4A-4075-AFD2-A895EA573245}" srcOrd="0" destOrd="0" presId="urn:microsoft.com/office/officeart/2005/8/layout/hierarchy1"/>
    <dgm:cxn modelId="{C8EE75B8-202B-480E-B7A4-E8A706F1ABED}" type="presOf" srcId="{17B88479-C92A-4207-BDC3-3920BD7CB801}" destId="{9E4D00B5-9C25-43FB-8C8A-1F2BB475F89E}" srcOrd="0" destOrd="0" presId="urn:microsoft.com/office/officeart/2005/8/layout/hierarchy1"/>
    <dgm:cxn modelId="{B4F157D5-EA38-4415-8F1A-8D1A99471B5B}" srcId="{B040887A-6E80-4833-8387-3237C6C6B1B2}" destId="{B44FC2F2-3ABC-4E2A-A87E-6201997B1B39}" srcOrd="0" destOrd="0" parTransId="{77E5870F-C3A2-4341-B15E-E8BDA1A5FF3A}" sibTransId="{201969E9-5051-451D-A1E0-1E72AFBDC43E}"/>
    <dgm:cxn modelId="{51C4D2A3-027D-4620-A582-C1B114607E7B}" type="presOf" srcId="{B040887A-6E80-4833-8387-3237C6C6B1B2}" destId="{E3BA9C0C-6DCB-431A-9D48-5959F6928F5C}" srcOrd="0" destOrd="0" presId="urn:microsoft.com/office/officeart/2005/8/layout/hierarchy1"/>
    <dgm:cxn modelId="{F82E7998-C08C-480F-9E5A-23C62F012505}" type="presOf" srcId="{1107DAF7-CE14-401A-8147-ACAF6AE36A0A}" destId="{42EDD10B-164B-49F6-A31D-0AC3BDFE92A8}" srcOrd="0" destOrd="0" presId="urn:microsoft.com/office/officeart/2005/8/layout/hierarchy1"/>
    <dgm:cxn modelId="{38B89A9B-CBA1-4502-A8A9-E5C621DA4A04}" srcId="{B7040D6F-EF11-4985-A054-BDACA3DDAA4D}" destId="{532504F1-BF64-4CF5-B9C0-FFFF82688F6C}" srcOrd="1" destOrd="0" parTransId="{C25427CD-AEE7-4B64-B5CF-98C04F088214}" sibTransId="{E10C26E7-6AB8-4643-AD6D-4AC0EA38E198}"/>
    <dgm:cxn modelId="{1DF3D9B8-A741-44BE-88F3-0042C4B973C0}" type="presParOf" srcId="{9E4D00B5-9C25-43FB-8C8A-1F2BB475F89E}" destId="{9078662E-B6C6-46C8-9713-091D3868C4ED}" srcOrd="0" destOrd="0" presId="urn:microsoft.com/office/officeart/2005/8/layout/hierarchy1"/>
    <dgm:cxn modelId="{10DCB0E5-A485-4A76-A235-8293CDBDA82F}" type="presParOf" srcId="{9078662E-B6C6-46C8-9713-091D3868C4ED}" destId="{E2A67AED-2ADF-4AFC-A9F2-E2848177EF32}" srcOrd="0" destOrd="0" presId="urn:microsoft.com/office/officeart/2005/8/layout/hierarchy1"/>
    <dgm:cxn modelId="{63CC3707-61A0-4DF9-89F4-F532795BB9C5}" type="presParOf" srcId="{E2A67AED-2ADF-4AFC-A9F2-E2848177EF32}" destId="{142E620A-D2C5-4B21-90EB-4A33FABD347C}" srcOrd="0" destOrd="0" presId="urn:microsoft.com/office/officeart/2005/8/layout/hierarchy1"/>
    <dgm:cxn modelId="{E40A89CB-29CB-44DD-9F56-7DE88226591D}" type="presParOf" srcId="{E2A67AED-2ADF-4AFC-A9F2-E2848177EF32}" destId="{97B40298-D9DB-4A0A-8188-EB549B489303}" srcOrd="1" destOrd="0" presId="urn:microsoft.com/office/officeart/2005/8/layout/hierarchy1"/>
    <dgm:cxn modelId="{41A63DC2-F32D-4805-B7F9-02B3B70DDF78}" type="presParOf" srcId="{9078662E-B6C6-46C8-9713-091D3868C4ED}" destId="{00F8A0FD-46FF-4C72-8120-7AF5F8EEDF00}" srcOrd="1" destOrd="0" presId="urn:microsoft.com/office/officeart/2005/8/layout/hierarchy1"/>
    <dgm:cxn modelId="{4E63C322-8807-44AB-9712-64CED86CE57E}" type="presParOf" srcId="{00F8A0FD-46FF-4C72-8120-7AF5F8EEDF00}" destId="{039A6F9B-6208-4393-82EA-3D7390BEACEF}" srcOrd="0" destOrd="0" presId="urn:microsoft.com/office/officeart/2005/8/layout/hierarchy1"/>
    <dgm:cxn modelId="{4C481F1A-F7A3-4C65-BD6F-05FB46A00535}" type="presParOf" srcId="{00F8A0FD-46FF-4C72-8120-7AF5F8EEDF00}" destId="{E5F80AB2-385C-4D99-B4BD-F26FF59C50F5}" srcOrd="1" destOrd="0" presId="urn:microsoft.com/office/officeart/2005/8/layout/hierarchy1"/>
    <dgm:cxn modelId="{553D08B2-86A7-443E-A058-D434B5CB2FE8}" type="presParOf" srcId="{E5F80AB2-385C-4D99-B4BD-F26FF59C50F5}" destId="{D6852E3A-AF63-414B-A305-AB33641E9A95}" srcOrd="0" destOrd="0" presId="urn:microsoft.com/office/officeart/2005/8/layout/hierarchy1"/>
    <dgm:cxn modelId="{4CD96A30-B81A-4DF7-9D1E-2607F25E0085}" type="presParOf" srcId="{D6852E3A-AF63-414B-A305-AB33641E9A95}" destId="{802B0CCF-6F23-4E22-A4B0-2CD4367D912C}" srcOrd="0" destOrd="0" presId="urn:microsoft.com/office/officeart/2005/8/layout/hierarchy1"/>
    <dgm:cxn modelId="{EF87E62F-5947-4EB0-897C-83C23ED87B3B}" type="presParOf" srcId="{D6852E3A-AF63-414B-A305-AB33641E9A95}" destId="{E3BA9C0C-6DCB-431A-9D48-5959F6928F5C}" srcOrd="1" destOrd="0" presId="urn:microsoft.com/office/officeart/2005/8/layout/hierarchy1"/>
    <dgm:cxn modelId="{A32F6F41-4B93-4DC2-B3F7-E7F85783FBA0}" type="presParOf" srcId="{E5F80AB2-385C-4D99-B4BD-F26FF59C50F5}" destId="{C7EEB626-70EE-4356-B021-94B84B79253E}" srcOrd="1" destOrd="0" presId="urn:microsoft.com/office/officeart/2005/8/layout/hierarchy1"/>
    <dgm:cxn modelId="{F493774F-3E76-462A-B0C5-E5119EC051A0}" type="presParOf" srcId="{C7EEB626-70EE-4356-B021-94B84B79253E}" destId="{C2314498-EC61-484E-84AE-0F0F427E0B8F}" srcOrd="0" destOrd="0" presId="urn:microsoft.com/office/officeart/2005/8/layout/hierarchy1"/>
    <dgm:cxn modelId="{C9B56AFD-9B91-4FB9-BFE8-9538944F2852}" type="presParOf" srcId="{C7EEB626-70EE-4356-B021-94B84B79253E}" destId="{74151F29-D029-4758-A877-00109C480C10}" srcOrd="1" destOrd="0" presId="urn:microsoft.com/office/officeart/2005/8/layout/hierarchy1"/>
    <dgm:cxn modelId="{BA528903-7512-4D8C-BAA5-F976C5054730}" type="presParOf" srcId="{74151F29-D029-4758-A877-00109C480C10}" destId="{CB38B54A-2154-4C28-9500-075F7CC6761A}" srcOrd="0" destOrd="0" presId="urn:microsoft.com/office/officeart/2005/8/layout/hierarchy1"/>
    <dgm:cxn modelId="{0B284764-5978-4F3A-8011-D53035AB0583}" type="presParOf" srcId="{CB38B54A-2154-4C28-9500-075F7CC6761A}" destId="{CA062346-F14B-4CE1-AF19-9028FEBCF5E3}" srcOrd="0" destOrd="0" presId="urn:microsoft.com/office/officeart/2005/8/layout/hierarchy1"/>
    <dgm:cxn modelId="{60D9908D-6CEA-4514-818A-F533AE36C7C5}" type="presParOf" srcId="{CB38B54A-2154-4C28-9500-075F7CC6761A}" destId="{1F29C46D-D845-4201-BFEF-66216B727979}" srcOrd="1" destOrd="0" presId="urn:microsoft.com/office/officeart/2005/8/layout/hierarchy1"/>
    <dgm:cxn modelId="{443BA3DF-868E-4963-AA23-A73546F8B5B3}" type="presParOf" srcId="{74151F29-D029-4758-A877-00109C480C10}" destId="{ECF0B3F2-FB4F-475D-ABB0-E5BD5020AF34}" srcOrd="1" destOrd="0" presId="urn:microsoft.com/office/officeart/2005/8/layout/hierarchy1"/>
    <dgm:cxn modelId="{A68A10DA-30DA-45D5-B448-0DECF8CDCE6B}" type="presParOf" srcId="{00F8A0FD-46FF-4C72-8120-7AF5F8EEDF00}" destId="{AC1ABF85-D772-4D4D-A609-6DD3316553D6}" srcOrd="2" destOrd="0" presId="urn:microsoft.com/office/officeart/2005/8/layout/hierarchy1"/>
    <dgm:cxn modelId="{7DD353D6-CEE3-419E-BAE9-5E629320F1BE}" type="presParOf" srcId="{00F8A0FD-46FF-4C72-8120-7AF5F8EEDF00}" destId="{0C220FB6-7888-4C62-892F-2268EAA44F37}" srcOrd="3" destOrd="0" presId="urn:microsoft.com/office/officeart/2005/8/layout/hierarchy1"/>
    <dgm:cxn modelId="{20A1D0D9-935B-4E2B-A5A4-5F6C9B3FDCB2}" type="presParOf" srcId="{0C220FB6-7888-4C62-892F-2268EAA44F37}" destId="{9022845A-A205-4646-A876-F2AAA30CF0E8}" srcOrd="0" destOrd="0" presId="urn:microsoft.com/office/officeart/2005/8/layout/hierarchy1"/>
    <dgm:cxn modelId="{D5664560-4AB1-44B2-BF20-6D5A5E1C129A}" type="presParOf" srcId="{9022845A-A205-4646-A876-F2AAA30CF0E8}" destId="{2871D44C-ECC3-4661-8237-B1337950E4E1}" srcOrd="0" destOrd="0" presId="urn:microsoft.com/office/officeart/2005/8/layout/hierarchy1"/>
    <dgm:cxn modelId="{DAFF7300-07F4-40D0-B350-6E231C6CB44D}" type="presParOf" srcId="{9022845A-A205-4646-A876-F2AAA30CF0E8}" destId="{195F9C72-43F0-4912-B58A-C9DCB57CBBE8}" srcOrd="1" destOrd="0" presId="urn:microsoft.com/office/officeart/2005/8/layout/hierarchy1"/>
    <dgm:cxn modelId="{EBD6C39B-69A1-4E4E-8212-845093976D2B}" type="presParOf" srcId="{0C220FB6-7888-4C62-892F-2268EAA44F37}" destId="{3088C7D5-F8EB-4987-B6EB-207A8128E858}" srcOrd="1" destOrd="0" presId="urn:microsoft.com/office/officeart/2005/8/layout/hierarchy1"/>
    <dgm:cxn modelId="{CA7A883A-FD54-49B4-B982-27AAF4EBDE35}" type="presParOf" srcId="{00F8A0FD-46FF-4C72-8120-7AF5F8EEDF00}" destId="{09547A72-995A-4E89-96E3-5880573EC62B}" srcOrd="4" destOrd="0" presId="urn:microsoft.com/office/officeart/2005/8/layout/hierarchy1"/>
    <dgm:cxn modelId="{E867AD8E-E992-467B-9D26-8A9732D77597}" type="presParOf" srcId="{00F8A0FD-46FF-4C72-8120-7AF5F8EEDF00}" destId="{95289840-39E9-40F5-B107-FF5A32FFCF3F}" srcOrd="5" destOrd="0" presId="urn:microsoft.com/office/officeart/2005/8/layout/hierarchy1"/>
    <dgm:cxn modelId="{20425CE8-9248-4282-9650-348993B7127B}" type="presParOf" srcId="{95289840-39E9-40F5-B107-FF5A32FFCF3F}" destId="{002F4BAA-6A73-4536-9FDD-34D31630A140}" srcOrd="0" destOrd="0" presId="urn:microsoft.com/office/officeart/2005/8/layout/hierarchy1"/>
    <dgm:cxn modelId="{54B91411-C471-4837-BB5A-36E338D0AE0D}" type="presParOf" srcId="{002F4BAA-6A73-4536-9FDD-34D31630A140}" destId="{3E5C286D-5806-43FF-9895-7047AA044BA1}" srcOrd="0" destOrd="0" presId="urn:microsoft.com/office/officeart/2005/8/layout/hierarchy1"/>
    <dgm:cxn modelId="{57CA92D8-836B-4355-AB7C-8DCC1FE38EB9}" type="presParOf" srcId="{002F4BAA-6A73-4536-9FDD-34D31630A140}" destId="{8ADADA02-5CB1-4B96-ADDF-0D82263C1EF5}" srcOrd="1" destOrd="0" presId="urn:microsoft.com/office/officeart/2005/8/layout/hierarchy1"/>
    <dgm:cxn modelId="{1C4F0A27-DDC8-404A-8584-1D627A4557E4}" type="presParOf" srcId="{95289840-39E9-40F5-B107-FF5A32FFCF3F}" destId="{DDD63A0B-D2C0-4A6D-BD0B-96568C3C19C4}" srcOrd="1" destOrd="0" presId="urn:microsoft.com/office/officeart/2005/8/layout/hierarchy1"/>
    <dgm:cxn modelId="{C48DBECE-DF95-4F66-A2FA-1D95E40A14C3}" type="presParOf" srcId="{DDD63A0B-D2C0-4A6D-BD0B-96568C3C19C4}" destId="{CBD55DCF-3D4A-4075-AFD2-A895EA573245}" srcOrd="0" destOrd="0" presId="urn:microsoft.com/office/officeart/2005/8/layout/hierarchy1"/>
    <dgm:cxn modelId="{796BDBAB-F867-4B1D-AB8A-99BBF422E55F}" type="presParOf" srcId="{DDD63A0B-D2C0-4A6D-BD0B-96568C3C19C4}" destId="{0340CDAE-2C37-4DE3-A940-CBE588294739}" srcOrd="1" destOrd="0" presId="urn:microsoft.com/office/officeart/2005/8/layout/hierarchy1"/>
    <dgm:cxn modelId="{66E747C7-FDF3-4703-BB3A-61F355E49D2D}" type="presParOf" srcId="{0340CDAE-2C37-4DE3-A940-CBE588294739}" destId="{57E75B52-A2CA-4BBF-B8D3-C208E16670A6}" srcOrd="0" destOrd="0" presId="urn:microsoft.com/office/officeart/2005/8/layout/hierarchy1"/>
    <dgm:cxn modelId="{7C809C56-53D3-478A-8FA3-AD510383FFB4}" type="presParOf" srcId="{57E75B52-A2CA-4BBF-B8D3-C208E16670A6}" destId="{31EA065F-4429-47CE-8E60-CAF28847DD90}" srcOrd="0" destOrd="0" presId="urn:microsoft.com/office/officeart/2005/8/layout/hierarchy1"/>
    <dgm:cxn modelId="{DBDB0F6D-BD54-4455-BC6E-1030EB56C31E}" type="presParOf" srcId="{57E75B52-A2CA-4BBF-B8D3-C208E16670A6}" destId="{4BB52E73-7909-43E2-9D06-698DCEB84BCA}" srcOrd="1" destOrd="0" presId="urn:microsoft.com/office/officeart/2005/8/layout/hierarchy1"/>
    <dgm:cxn modelId="{9222FE7A-6B26-46A9-9D56-0EAEA82330A7}" type="presParOf" srcId="{0340CDAE-2C37-4DE3-A940-CBE588294739}" destId="{B4C0AA28-79C0-46E4-9113-00A33986658C}" srcOrd="1" destOrd="0" presId="urn:microsoft.com/office/officeart/2005/8/layout/hierarchy1"/>
    <dgm:cxn modelId="{E517D2F2-6EF2-4C77-83B3-F6311EAE4B3B}" type="presParOf" srcId="{DDD63A0B-D2C0-4A6D-BD0B-96568C3C19C4}" destId="{9FC14C87-E810-48C5-B026-D71E408B4C5D}" srcOrd="2" destOrd="0" presId="urn:microsoft.com/office/officeart/2005/8/layout/hierarchy1"/>
    <dgm:cxn modelId="{BF6D0C85-E019-4778-834C-59BF9131509D}" type="presParOf" srcId="{DDD63A0B-D2C0-4A6D-BD0B-96568C3C19C4}" destId="{30A7D680-F5D0-4ADE-9C63-7CD6B96AE01F}" srcOrd="3" destOrd="0" presId="urn:microsoft.com/office/officeart/2005/8/layout/hierarchy1"/>
    <dgm:cxn modelId="{1EAF6179-7D30-42E5-8873-0E884658C403}" type="presParOf" srcId="{30A7D680-F5D0-4ADE-9C63-7CD6B96AE01F}" destId="{C8D7B86F-7C4F-44DF-9895-604728636694}" srcOrd="0" destOrd="0" presId="urn:microsoft.com/office/officeart/2005/8/layout/hierarchy1"/>
    <dgm:cxn modelId="{CA900B02-0262-488C-B330-F9382A331F19}" type="presParOf" srcId="{C8D7B86F-7C4F-44DF-9895-604728636694}" destId="{99D0BFF3-41F1-4B9F-9550-52373AAF1830}" srcOrd="0" destOrd="0" presId="urn:microsoft.com/office/officeart/2005/8/layout/hierarchy1"/>
    <dgm:cxn modelId="{6DA91978-A034-4C89-B739-12D89E927C7B}" type="presParOf" srcId="{C8D7B86F-7C4F-44DF-9895-604728636694}" destId="{42EDD10B-164B-49F6-A31D-0AC3BDFE92A8}" srcOrd="1" destOrd="0" presId="urn:microsoft.com/office/officeart/2005/8/layout/hierarchy1"/>
    <dgm:cxn modelId="{FBC0A052-BB00-4FB2-A380-DEC17CFD8205}" type="presParOf" srcId="{30A7D680-F5D0-4ADE-9C63-7CD6B96AE01F}" destId="{10D328E4-19BE-45E5-9A88-0BE99923653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41F22-B2F0-460A-A45B-48D56775742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E55C9E9D-03D3-4D97-B9A3-57DE2E4F16AA}">
      <dgm:prSet phldrT="[Text]" custT="1"/>
      <dgm:spPr/>
      <dgm:t>
        <a:bodyPr/>
        <a:lstStyle/>
        <a:p>
          <a:r>
            <a:rPr lang="en-CA" sz="1600" dirty="0" smtClean="0"/>
            <a:t>Diverse natural environment</a:t>
          </a:r>
          <a:endParaRPr lang="en-CA" sz="1600" dirty="0"/>
        </a:p>
      </dgm:t>
    </dgm:pt>
    <dgm:pt modelId="{4DA490D2-4C9A-4FC6-B92A-84A8226C79E6}" type="parTrans" cxnId="{A3DCD356-EE35-44A8-BF0E-225ED4409D9F}">
      <dgm:prSet/>
      <dgm:spPr/>
      <dgm:t>
        <a:bodyPr/>
        <a:lstStyle/>
        <a:p>
          <a:endParaRPr lang="en-CA"/>
        </a:p>
      </dgm:t>
    </dgm:pt>
    <dgm:pt modelId="{650C9DF1-6D87-4585-9EBA-494D95A21259}" type="sibTrans" cxnId="{A3DCD356-EE35-44A8-BF0E-225ED4409D9F}">
      <dgm:prSet/>
      <dgm:spPr/>
      <dgm:t>
        <a:bodyPr/>
        <a:lstStyle/>
        <a:p>
          <a:endParaRPr lang="en-CA"/>
        </a:p>
      </dgm:t>
    </dgm:pt>
    <dgm:pt modelId="{B25A4322-5240-4738-8605-11031E2F2189}">
      <dgm:prSet phldrT="[Text]" custT="1"/>
      <dgm:spPr/>
      <dgm:t>
        <a:bodyPr/>
        <a:lstStyle/>
        <a:p>
          <a:r>
            <a:rPr lang="en-CA" sz="800" dirty="0" smtClean="0"/>
            <a:t>Beautiful, picturesque</a:t>
          </a:r>
          <a:endParaRPr lang="en-CA" sz="800" dirty="0"/>
        </a:p>
      </dgm:t>
    </dgm:pt>
    <dgm:pt modelId="{8A002266-8576-4BAE-A0F2-D621B506315E}" type="parTrans" cxnId="{C3D11BF5-7FA3-4C6F-9A3B-63CB870606A8}">
      <dgm:prSet/>
      <dgm:spPr/>
      <dgm:t>
        <a:bodyPr/>
        <a:lstStyle/>
        <a:p>
          <a:endParaRPr lang="en-CA"/>
        </a:p>
      </dgm:t>
    </dgm:pt>
    <dgm:pt modelId="{1C51C77C-06F7-479F-A651-8297C9C52E24}" type="sibTrans" cxnId="{C3D11BF5-7FA3-4C6F-9A3B-63CB870606A8}">
      <dgm:prSet/>
      <dgm:spPr/>
      <dgm:t>
        <a:bodyPr/>
        <a:lstStyle/>
        <a:p>
          <a:endParaRPr lang="en-CA"/>
        </a:p>
      </dgm:t>
    </dgm:pt>
    <dgm:pt modelId="{08746999-5306-48B8-A934-7DAF1EB9A1E6}">
      <dgm:prSet phldrT="[Text]" custT="1"/>
      <dgm:spPr/>
      <dgm:t>
        <a:bodyPr/>
        <a:lstStyle/>
        <a:p>
          <a:r>
            <a:rPr lang="en-CA" sz="800" dirty="0" smtClean="0"/>
            <a:t>Rugged, raw</a:t>
          </a:r>
          <a:endParaRPr lang="en-CA" sz="800" dirty="0"/>
        </a:p>
      </dgm:t>
    </dgm:pt>
    <dgm:pt modelId="{05ED89D7-D6F4-4A90-965D-6710F9D93A6A}" type="parTrans" cxnId="{1B631D2C-B8CD-4CF6-9635-1C65687A6BCE}">
      <dgm:prSet/>
      <dgm:spPr/>
      <dgm:t>
        <a:bodyPr/>
        <a:lstStyle/>
        <a:p>
          <a:endParaRPr lang="en-CA"/>
        </a:p>
      </dgm:t>
    </dgm:pt>
    <dgm:pt modelId="{09696E68-2587-4B4E-84A7-5CAF249B4317}" type="sibTrans" cxnId="{1B631D2C-B8CD-4CF6-9635-1C65687A6BCE}">
      <dgm:prSet/>
      <dgm:spPr/>
      <dgm:t>
        <a:bodyPr/>
        <a:lstStyle/>
        <a:p>
          <a:endParaRPr lang="en-CA"/>
        </a:p>
      </dgm:t>
    </dgm:pt>
    <dgm:pt modelId="{B8483028-980B-4020-A8B2-7FB462D36062}">
      <dgm:prSet phldrT="[Text]" custT="1"/>
      <dgm:spPr/>
      <dgm:t>
        <a:bodyPr/>
        <a:lstStyle/>
        <a:p>
          <a:r>
            <a:rPr lang="en-CA" sz="1600" dirty="0" smtClean="0"/>
            <a:t>Water</a:t>
          </a:r>
          <a:endParaRPr lang="en-CA" sz="1600" dirty="0"/>
        </a:p>
      </dgm:t>
    </dgm:pt>
    <dgm:pt modelId="{99DE2C46-7FE6-4B05-8D2A-423EB1BE0668}" type="parTrans" cxnId="{844799D0-4BF2-42C3-9230-22581C318694}">
      <dgm:prSet/>
      <dgm:spPr/>
      <dgm:t>
        <a:bodyPr/>
        <a:lstStyle/>
        <a:p>
          <a:endParaRPr lang="en-CA"/>
        </a:p>
      </dgm:t>
    </dgm:pt>
    <dgm:pt modelId="{FD393CCA-1096-471D-8EE2-1DC367027D4D}" type="sibTrans" cxnId="{844799D0-4BF2-42C3-9230-22581C318694}">
      <dgm:prSet/>
      <dgm:spPr/>
      <dgm:t>
        <a:bodyPr/>
        <a:lstStyle/>
        <a:p>
          <a:endParaRPr lang="en-CA"/>
        </a:p>
      </dgm:t>
    </dgm:pt>
    <dgm:pt modelId="{B87E2A66-3C8A-423B-B1D0-97A47AA3EB3B}">
      <dgm:prSet phldrT="[Text]" custT="1"/>
      <dgm:spPr/>
      <dgm:t>
        <a:bodyPr/>
        <a:lstStyle/>
        <a:p>
          <a:r>
            <a:rPr lang="en-CA" sz="800" dirty="0" smtClean="0"/>
            <a:t>Shoreline, lake</a:t>
          </a:r>
          <a:endParaRPr lang="en-CA" sz="800" dirty="0"/>
        </a:p>
      </dgm:t>
    </dgm:pt>
    <dgm:pt modelId="{9327FCF3-FD20-4049-AD86-0277C5FB01C8}" type="parTrans" cxnId="{21A6A0BD-03DA-44F2-A01E-324ED0745F02}">
      <dgm:prSet/>
      <dgm:spPr/>
      <dgm:t>
        <a:bodyPr/>
        <a:lstStyle/>
        <a:p>
          <a:endParaRPr lang="en-CA"/>
        </a:p>
      </dgm:t>
    </dgm:pt>
    <dgm:pt modelId="{29EDF792-6F8E-4023-91A6-1C6043EE8721}" type="sibTrans" cxnId="{21A6A0BD-03DA-44F2-A01E-324ED0745F02}">
      <dgm:prSet/>
      <dgm:spPr/>
      <dgm:t>
        <a:bodyPr/>
        <a:lstStyle/>
        <a:p>
          <a:endParaRPr lang="en-CA"/>
        </a:p>
      </dgm:t>
    </dgm:pt>
    <dgm:pt modelId="{B2CDD88A-0D7C-468B-8489-325189EB5F02}">
      <dgm:prSet phldrT="[Text]" custT="1"/>
      <dgm:spPr/>
      <dgm:t>
        <a:bodyPr/>
        <a:lstStyle/>
        <a:p>
          <a:r>
            <a:rPr lang="en-CA" sz="1600" dirty="0" smtClean="0"/>
            <a:t>Rural, agriculture</a:t>
          </a:r>
          <a:endParaRPr lang="en-CA" sz="1600" dirty="0"/>
        </a:p>
      </dgm:t>
    </dgm:pt>
    <dgm:pt modelId="{4596B976-FC6E-4397-B37B-2BA6E4A1BE23}" type="parTrans" cxnId="{6F4ADC39-A8B4-4076-862D-B2B17C81C959}">
      <dgm:prSet/>
      <dgm:spPr/>
      <dgm:t>
        <a:bodyPr/>
        <a:lstStyle/>
        <a:p>
          <a:endParaRPr lang="en-CA"/>
        </a:p>
      </dgm:t>
    </dgm:pt>
    <dgm:pt modelId="{7E20373D-57A3-4941-84C2-79D9D64B326B}" type="sibTrans" cxnId="{6F4ADC39-A8B4-4076-862D-B2B17C81C959}">
      <dgm:prSet/>
      <dgm:spPr/>
      <dgm:t>
        <a:bodyPr/>
        <a:lstStyle/>
        <a:p>
          <a:endParaRPr lang="en-CA"/>
        </a:p>
      </dgm:t>
    </dgm:pt>
    <dgm:pt modelId="{663F67CE-F7AF-42FF-B52B-9EBBCDCA627B}">
      <dgm:prSet phldrT="[Text]" custT="1"/>
      <dgm:spPr/>
      <dgm:t>
        <a:bodyPr/>
        <a:lstStyle/>
        <a:p>
          <a:r>
            <a:rPr lang="en-CA" sz="800" dirty="0" smtClean="0"/>
            <a:t>Pastoral</a:t>
          </a:r>
          <a:endParaRPr lang="en-CA" sz="800" dirty="0"/>
        </a:p>
      </dgm:t>
    </dgm:pt>
    <dgm:pt modelId="{DB04DBDD-C793-4577-97ED-43AD0ECC02C5}" type="parTrans" cxnId="{0E0FEEE6-299F-46D6-9CD3-271EC276D823}">
      <dgm:prSet/>
      <dgm:spPr/>
      <dgm:t>
        <a:bodyPr/>
        <a:lstStyle/>
        <a:p>
          <a:endParaRPr lang="en-CA"/>
        </a:p>
      </dgm:t>
    </dgm:pt>
    <dgm:pt modelId="{914A2B68-0016-4D8C-8EDC-D5179D7205F3}" type="sibTrans" cxnId="{0E0FEEE6-299F-46D6-9CD3-271EC276D823}">
      <dgm:prSet/>
      <dgm:spPr/>
      <dgm:t>
        <a:bodyPr/>
        <a:lstStyle/>
        <a:p>
          <a:endParaRPr lang="en-CA"/>
        </a:p>
      </dgm:t>
    </dgm:pt>
    <dgm:pt modelId="{06CE3140-065F-4DB7-8093-C3DE2C1C42FF}">
      <dgm:prSet phldrT="[Text]" custT="1"/>
      <dgm:spPr/>
      <dgm:t>
        <a:bodyPr/>
        <a:lstStyle/>
        <a:p>
          <a:r>
            <a:rPr lang="en-CA" sz="800" dirty="0" smtClean="0"/>
            <a:t>Local food, </a:t>
          </a:r>
          <a:r>
            <a:rPr lang="en-CA" sz="800" dirty="0" err="1" smtClean="0"/>
            <a:t>farmgate</a:t>
          </a:r>
          <a:endParaRPr lang="en-CA" sz="800" dirty="0"/>
        </a:p>
      </dgm:t>
    </dgm:pt>
    <dgm:pt modelId="{110612EC-18A5-4627-A126-8E7233121D4A}" type="parTrans" cxnId="{A00F3FE1-3B92-45B4-9D7F-620DF61699B8}">
      <dgm:prSet/>
      <dgm:spPr/>
      <dgm:t>
        <a:bodyPr/>
        <a:lstStyle/>
        <a:p>
          <a:endParaRPr lang="en-CA"/>
        </a:p>
      </dgm:t>
    </dgm:pt>
    <dgm:pt modelId="{F4C57D5B-132E-4FF6-858F-EE3486C7D50C}" type="sibTrans" cxnId="{A00F3FE1-3B92-45B4-9D7F-620DF61699B8}">
      <dgm:prSet/>
      <dgm:spPr/>
      <dgm:t>
        <a:bodyPr/>
        <a:lstStyle/>
        <a:p>
          <a:endParaRPr lang="en-CA"/>
        </a:p>
      </dgm:t>
    </dgm:pt>
    <dgm:pt modelId="{812F338A-8AEC-41F1-B25F-5CE355B408C5}">
      <dgm:prSet phldrT="[Text]" custT="1"/>
      <dgm:spPr/>
      <dgm:t>
        <a:bodyPr/>
        <a:lstStyle/>
        <a:p>
          <a:r>
            <a:rPr lang="en-CA" sz="800" dirty="0" smtClean="0"/>
            <a:t>Inspiring</a:t>
          </a:r>
          <a:endParaRPr lang="en-CA" sz="800" dirty="0"/>
        </a:p>
      </dgm:t>
    </dgm:pt>
    <dgm:pt modelId="{40FF3A04-86E7-458B-8A12-AE7F0147A0DD}" type="parTrans" cxnId="{387D72E4-3032-4382-B0BF-36F5E70053CF}">
      <dgm:prSet/>
      <dgm:spPr/>
      <dgm:t>
        <a:bodyPr/>
        <a:lstStyle/>
        <a:p>
          <a:endParaRPr lang="en-CA"/>
        </a:p>
      </dgm:t>
    </dgm:pt>
    <dgm:pt modelId="{1DAE865B-244C-48FD-916D-D36DD93C652A}" type="sibTrans" cxnId="{387D72E4-3032-4382-B0BF-36F5E70053CF}">
      <dgm:prSet/>
      <dgm:spPr/>
      <dgm:t>
        <a:bodyPr/>
        <a:lstStyle/>
        <a:p>
          <a:endParaRPr lang="en-CA"/>
        </a:p>
      </dgm:t>
    </dgm:pt>
    <dgm:pt modelId="{97CB3898-EFCD-451E-9152-CDB19F875DD6}">
      <dgm:prSet phldrT="[Text]" custT="1"/>
      <dgm:spPr/>
      <dgm:t>
        <a:bodyPr/>
        <a:lstStyle/>
        <a:p>
          <a:r>
            <a:rPr lang="en-CA" sz="800" dirty="0" smtClean="0"/>
            <a:t>Sunsets</a:t>
          </a:r>
          <a:endParaRPr lang="en-CA" sz="800" dirty="0"/>
        </a:p>
      </dgm:t>
    </dgm:pt>
    <dgm:pt modelId="{F737B4F3-FF30-44C0-B303-A70A3936A748}" type="parTrans" cxnId="{B1AAD2E5-B66D-4871-896C-164F1C7EA0F8}">
      <dgm:prSet/>
      <dgm:spPr/>
      <dgm:t>
        <a:bodyPr/>
        <a:lstStyle/>
        <a:p>
          <a:endParaRPr lang="en-CA"/>
        </a:p>
      </dgm:t>
    </dgm:pt>
    <dgm:pt modelId="{89A50887-7B4F-497F-80A3-9079F4B47E0A}" type="sibTrans" cxnId="{B1AAD2E5-B66D-4871-896C-164F1C7EA0F8}">
      <dgm:prSet/>
      <dgm:spPr/>
      <dgm:t>
        <a:bodyPr/>
        <a:lstStyle/>
        <a:p>
          <a:endParaRPr lang="en-CA"/>
        </a:p>
      </dgm:t>
    </dgm:pt>
    <dgm:pt modelId="{12DA4320-4BD7-47D9-B87A-DC2DD35C915D}">
      <dgm:prSet phldrT="[Text]" custT="1"/>
      <dgm:spPr/>
      <dgm:t>
        <a:bodyPr/>
        <a:lstStyle/>
        <a:p>
          <a:r>
            <a:rPr lang="en-CA" sz="800" dirty="0" smtClean="0"/>
            <a:t>River runs through it</a:t>
          </a:r>
          <a:endParaRPr lang="en-CA" sz="800" dirty="0"/>
        </a:p>
      </dgm:t>
    </dgm:pt>
    <dgm:pt modelId="{B0BD00AE-8946-4358-BC69-BB4B58BEDA42}" type="parTrans" cxnId="{5BE2680C-A4D4-4A53-94CB-984DEDF4FDFE}">
      <dgm:prSet/>
      <dgm:spPr/>
      <dgm:t>
        <a:bodyPr/>
        <a:lstStyle/>
        <a:p>
          <a:endParaRPr lang="en-CA"/>
        </a:p>
      </dgm:t>
    </dgm:pt>
    <dgm:pt modelId="{FAF01056-C1C1-41E9-AC3D-539D4EABAD2B}" type="sibTrans" cxnId="{5BE2680C-A4D4-4A53-94CB-984DEDF4FDFE}">
      <dgm:prSet/>
      <dgm:spPr/>
      <dgm:t>
        <a:bodyPr/>
        <a:lstStyle/>
        <a:p>
          <a:endParaRPr lang="en-CA"/>
        </a:p>
      </dgm:t>
    </dgm:pt>
    <dgm:pt modelId="{8752917D-0192-4833-A908-6B72BACE58A8}">
      <dgm:prSet phldrT="[Text]" custT="1"/>
      <dgm:spPr/>
      <dgm:t>
        <a:bodyPr/>
        <a:lstStyle/>
        <a:p>
          <a:r>
            <a:rPr lang="en-CA" sz="800" dirty="0" smtClean="0"/>
            <a:t>Marine heritage</a:t>
          </a:r>
          <a:endParaRPr lang="en-CA" sz="800" dirty="0"/>
        </a:p>
      </dgm:t>
    </dgm:pt>
    <dgm:pt modelId="{38A72469-75DE-44CA-8D7E-2540B34E1839}" type="parTrans" cxnId="{0FFB485C-6417-4440-B74B-451617C96B2F}">
      <dgm:prSet/>
      <dgm:spPr/>
      <dgm:t>
        <a:bodyPr/>
        <a:lstStyle/>
        <a:p>
          <a:endParaRPr lang="en-CA"/>
        </a:p>
      </dgm:t>
    </dgm:pt>
    <dgm:pt modelId="{BFB3A009-5CC9-4206-A82F-BD09A72B20A4}" type="sibTrans" cxnId="{0FFB485C-6417-4440-B74B-451617C96B2F}">
      <dgm:prSet/>
      <dgm:spPr/>
      <dgm:t>
        <a:bodyPr/>
        <a:lstStyle/>
        <a:p>
          <a:endParaRPr lang="en-CA"/>
        </a:p>
      </dgm:t>
    </dgm:pt>
    <dgm:pt modelId="{1708B532-9F41-4B12-9037-C5A2407A687D}">
      <dgm:prSet phldrT="[Text]" custT="1"/>
      <dgm:spPr/>
      <dgm:t>
        <a:bodyPr/>
        <a:lstStyle/>
        <a:p>
          <a:r>
            <a:rPr lang="en-CA" sz="800" dirty="0" smtClean="0"/>
            <a:t>Resilient, strong, proud</a:t>
          </a:r>
          <a:endParaRPr lang="en-CA" sz="800" dirty="0"/>
        </a:p>
      </dgm:t>
    </dgm:pt>
    <dgm:pt modelId="{FC85DE27-BFD1-4931-948E-E47DD8DFBF31}" type="parTrans" cxnId="{4BF5D0C6-9600-4DF8-96B1-1857847D95C3}">
      <dgm:prSet/>
      <dgm:spPr/>
      <dgm:t>
        <a:bodyPr/>
        <a:lstStyle/>
        <a:p>
          <a:endParaRPr lang="en-CA"/>
        </a:p>
      </dgm:t>
    </dgm:pt>
    <dgm:pt modelId="{1C2B914A-2FA6-4EC9-8290-D94CA61CA262}" type="sibTrans" cxnId="{4BF5D0C6-9600-4DF8-96B1-1857847D95C3}">
      <dgm:prSet/>
      <dgm:spPr/>
      <dgm:t>
        <a:bodyPr/>
        <a:lstStyle/>
        <a:p>
          <a:endParaRPr lang="en-CA"/>
        </a:p>
      </dgm:t>
    </dgm:pt>
    <dgm:pt modelId="{6B7A444B-4CF0-4D95-9303-6925271F4477}">
      <dgm:prSet custT="1"/>
      <dgm:spPr/>
      <dgm:t>
        <a:bodyPr/>
        <a:lstStyle/>
        <a:p>
          <a:r>
            <a:rPr lang="en-CA" sz="1600" dirty="0" smtClean="0"/>
            <a:t>Environmentally friendly</a:t>
          </a:r>
          <a:endParaRPr lang="en-CA" sz="1600" dirty="0"/>
        </a:p>
      </dgm:t>
    </dgm:pt>
    <dgm:pt modelId="{E35B56FE-FDE2-4838-8EFA-FF092BDE4BCB}" type="parTrans" cxnId="{6AE388F0-8A7B-4778-8B09-2E4CBE754640}">
      <dgm:prSet/>
      <dgm:spPr/>
      <dgm:t>
        <a:bodyPr/>
        <a:lstStyle/>
        <a:p>
          <a:endParaRPr lang="en-CA"/>
        </a:p>
      </dgm:t>
    </dgm:pt>
    <dgm:pt modelId="{A99FD5D7-3D09-4647-9CD7-68FB42E7F850}" type="sibTrans" cxnId="{6AE388F0-8A7B-4778-8B09-2E4CBE754640}">
      <dgm:prSet/>
      <dgm:spPr/>
      <dgm:t>
        <a:bodyPr/>
        <a:lstStyle/>
        <a:p>
          <a:endParaRPr lang="en-CA"/>
        </a:p>
      </dgm:t>
    </dgm:pt>
    <dgm:pt modelId="{F23195D6-4440-4AB0-8D98-02E670FDAF3D}">
      <dgm:prSet custT="1"/>
      <dgm:spPr/>
      <dgm:t>
        <a:bodyPr/>
        <a:lstStyle/>
        <a:p>
          <a:r>
            <a:rPr lang="en-CA" sz="800" dirty="0" smtClean="0"/>
            <a:t>Green – literally and figuratively</a:t>
          </a:r>
          <a:endParaRPr lang="en-CA" sz="800" dirty="0"/>
        </a:p>
      </dgm:t>
    </dgm:pt>
    <dgm:pt modelId="{E01FE30E-4151-45C6-A87E-9AB488D41931}" type="parTrans" cxnId="{976ED216-22E1-4E75-BF18-CAF6CEC56A41}">
      <dgm:prSet/>
      <dgm:spPr/>
      <dgm:t>
        <a:bodyPr/>
        <a:lstStyle/>
        <a:p>
          <a:endParaRPr lang="en-CA"/>
        </a:p>
      </dgm:t>
    </dgm:pt>
    <dgm:pt modelId="{B40773DD-DF91-4D9A-8916-7F195E040A8B}" type="sibTrans" cxnId="{976ED216-22E1-4E75-BF18-CAF6CEC56A41}">
      <dgm:prSet/>
      <dgm:spPr/>
      <dgm:t>
        <a:bodyPr/>
        <a:lstStyle/>
        <a:p>
          <a:endParaRPr lang="en-CA"/>
        </a:p>
      </dgm:t>
    </dgm:pt>
    <dgm:pt modelId="{BA44A273-B71C-4C06-B0F4-CBD556EAF068}">
      <dgm:prSet custT="1"/>
      <dgm:spPr/>
      <dgm:t>
        <a:bodyPr/>
        <a:lstStyle/>
        <a:p>
          <a:r>
            <a:rPr lang="en-CA" sz="800" dirty="0" smtClean="0"/>
            <a:t>Clean water, swimmable</a:t>
          </a:r>
          <a:endParaRPr lang="en-CA" sz="800" dirty="0"/>
        </a:p>
      </dgm:t>
    </dgm:pt>
    <dgm:pt modelId="{983E72AF-9308-4321-89A3-AD1B457D00DC}" type="parTrans" cxnId="{885DE7BF-3089-4436-B36F-114C1CFFDE6B}">
      <dgm:prSet/>
      <dgm:spPr/>
      <dgm:t>
        <a:bodyPr/>
        <a:lstStyle/>
        <a:p>
          <a:endParaRPr lang="en-CA"/>
        </a:p>
      </dgm:t>
    </dgm:pt>
    <dgm:pt modelId="{C0D0D56D-C46A-4616-9602-A4E259A2F580}" type="sibTrans" cxnId="{885DE7BF-3089-4436-B36F-114C1CFFDE6B}">
      <dgm:prSet/>
      <dgm:spPr/>
      <dgm:t>
        <a:bodyPr/>
        <a:lstStyle/>
        <a:p>
          <a:endParaRPr lang="en-CA"/>
        </a:p>
      </dgm:t>
    </dgm:pt>
    <dgm:pt modelId="{FC6B7F7A-4253-4944-B7EE-70349208E5FE}">
      <dgm:prSet custT="1"/>
      <dgm:spPr/>
      <dgm:t>
        <a:bodyPr/>
        <a:lstStyle/>
        <a:p>
          <a:r>
            <a:rPr lang="en-CA" sz="800" dirty="0" smtClean="0"/>
            <a:t>Eat the fish</a:t>
          </a:r>
          <a:endParaRPr lang="en-CA" sz="800" dirty="0"/>
        </a:p>
      </dgm:t>
    </dgm:pt>
    <dgm:pt modelId="{9477C7FF-CBF7-4C37-B1C5-CCCBD1D52370}" type="parTrans" cxnId="{F2BF552B-8B8A-4D97-AB6B-D9F081ADB663}">
      <dgm:prSet/>
      <dgm:spPr/>
      <dgm:t>
        <a:bodyPr/>
        <a:lstStyle/>
        <a:p>
          <a:endParaRPr lang="en-CA"/>
        </a:p>
      </dgm:t>
    </dgm:pt>
    <dgm:pt modelId="{847BF432-697F-4E9F-B0E8-A009FC5BCB1E}" type="sibTrans" cxnId="{F2BF552B-8B8A-4D97-AB6B-D9F081ADB663}">
      <dgm:prSet/>
      <dgm:spPr/>
      <dgm:t>
        <a:bodyPr/>
        <a:lstStyle/>
        <a:p>
          <a:endParaRPr lang="en-CA"/>
        </a:p>
      </dgm:t>
    </dgm:pt>
    <dgm:pt modelId="{BDCE3BB8-CB15-4D57-93D5-778985E32E31}">
      <dgm:prSet custT="1"/>
      <dgm:spPr/>
      <dgm:t>
        <a:bodyPr/>
        <a:lstStyle/>
        <a:p>
          <a:r>
            <a:rPr lang="en-CA" sz="800" dirty="0" smtClean="0"/>
            <a:t>Nuclear</a:t>
          </a:r>
          <a:endParaRPr lang="en-CA" sz="800" dirty="0"/>
        </a:p>
      </dgm:t>
    </dgm:pt>
    <dgm:pt modelId="{5ECCAE15-40D0-418E-811F-F60F99123851}" type="parTrans" cxnId="{27ED4815-73E8-4C99-B824-C79BEC7E1363}">
      <dgm:prSet/>
      <dgm:spPr/>
      <dgm:t>
        <a:bodyPr/>
        <a:lstStyle/>
        <a:p>
          <a:endParaRPr lang="en-CA"/>
        </a:p>
      </dgm:t>
    </dgm:pt>
    <dgm:pt modelId="{334A34FC-F41A-4EC4-8247-A686002E3438}" type="sibTrans" cxnId="{27ED4815-73E8-4C99-B824-C79BEC7E1363}">
      <dgm:prSet/>
      <dgm:spPr/>
      <dgm:t>
        <a:bodyPr/>
        <a:lstStyle/>
        <a:p>
          <a:endParaRPr lang="en-CA"/>
        </a:p>
      </dgm:t>
    </dgm:pt>
    <dgm:pt modelId="{172AA5BA-4218-4133-B699-C61EFF22AF51}">
      <dgm:prSet custT="1"/>
      <dgm:spPr/>
      <dgm:t>
        <a:bodyPr/>
        <a:lstStyle/>
        <a:p>
          <a:r>
            <a:rPr lang="en-CA" sz="1600" dirty="0" smtClean="0"/>
            <a:t>Community</a:t>
          </a:r>
          <a:endParaRPr lang="en-CA" sz="1600" dirty="0"/>
        </a:p>
      </dgm:t>
    </dgm:pt>
    <dgm:pt modelId="{E81AD5C0-8B77-4E40-A469-7543C0545F54}" type="parTrans" cxnId="{90B4D807-E64A-4F74-AE01-55E9C0F3A56C}">
      <dgm:prSet/>
      <dgm:spPr/>
      <dgm:t>
        <a:bodyPr/>
        <a:lstStyle/>
        <a:p>
          <a:endParaRPr lang="en-CA"/>
        </a:p>
      </dgm:t>
    </dgm:pt>
    <dgm:pt modelId="{EEEBF31A-F9B6-46C4-BA3D-E81ECF74D1BA}" type="sibTrans" cxnId="{90B4D807-E64A-4F74-AE01-55E9C0F3A56C}">
      <dgm:prSet/>
      <dgm:spPr/>
      <dgm:t>
        <a:bodyPr/>
        <a:lstStyle/>
        <a:p>
          <a:endParaRPr lang="en-CA"/>
        </a:p>
      </dgm:t>
    </dgm:pt>
    <dgm:pt modelId="{151C7076-8338-4100-9DD0-364E8DFD6D92}">
      <dgm:prSet custT="1"/>
      <dgm:spPr/>
      <dgm:t>
        <a:bodyPr/>
        <a:lstStyle/>
        <a:p>
          <a:r>
            <a:rPr lang="en-CA" sz="800" dirty="0" smtClean="0"/>
            <a:t>Friendly, welcoming, inviting</a:t>
          </a:r>
          <a:endParaRPr lang="en-CA" sz="800" dirty="0"/>
        </a:p>
      </dgm:t>
    </dgm:pt>
    <dgm:pt modelId="{D9C27A02-304A-4662-8423-89F8C4950489}" type="parTrans" cxnId="{82C4D562-AFD5-444A-95F8-4AB03F95E53C}">
      <dgm:prSet/>
      <dgm:spPr/>
      <dgm:t>
        <a:bodyPr/>
        <a:lstStyle/>
        <a:p>
          <a:endParaRPr lang="en-CA"/>
        </a:p>
      </dgm:t>
    </dgm:pt>
    <dgm:pt modelId="{38C6B265-34AA-4F23-A6FE-5490141A20DD}" type="sibTrans" cxnId="{82C4D562-AFD5-444A-95F8-4AB03F95E53C}">
      <dgm:prSet/>
      <dgm:spPr/>
      <dgm:t>
        <a:bodyPr/>
        <a:lstStyle/>
        <a:p>
          <a:endParaRPr lang="en-CA"/>
        </a:p>
      </dgm:t>
    </dgm:pt>
    <dgm:pt modelId="{BFD4F4FC-9AAB-42AE-964B-350562EFE438}">
      <dgm:prSet custT="1"/>
      <dgm:spPr/>
      <dgm:t>
        <a:bodyPr/>
        <a:lstStyle/>
        <a:p>
          <a:r>
            <a:rPr lang="en-CA" sz="800" dirty="0" smtClean="0"/>
            <a:t>Down home</a:t>
          </a:r>
          <a:endParaRPr lang="en-CA" sz="800" dirty="0"/>
        </a:p>
      </dgm:t>
    </dgm:pt>
    <dgm:pt modelId="{0D708F05-7A03-4974-90F6-E399AC471ADF}" type="parTrans" cxnId="{56D44E5B-F011-4A59-BAC7-820A743EECFD}">
      <dgm:prSet/>
      <dgm:spPr/>
      <dgm:t>
        <a:bodyPr/>
        <a:lstStyle/>
        <a:p>
          <a:endParaRPr lang="en-CA"/>
        </a:p>
      </dgm:t>
    </dgm:pt>
    <dgm:pt modelId="{A4D52461-DBD5-4D6C-BA16-C48307759462}" type="sibTrans" cxnId="{56D44E5B-F011-4A59-BAC7-820A743EECFD}">
      <dgm:prSet/>
      <dgm:spPr/>
      <dgm:t>
        <a:bodyPr/>
        <a:lstStyle/>
        <a:p>
          <a:endParaRPr lang="en-CA"/>
        </a:p>
      </dgm:t>
    </dgm:pt>
    <dgm:pt modelId="{E13404AE-710B-469C-B20D-F41BF0EB0F77}">
      <dgm:prSet custT="1"/>
      <dgm:spPr/>
      <dgm:t>
        <a:bodyPr/>
        <a:lstStyle/>
        <a:p>
          <a:r>
            <a:rPr lang="en-CA" sz="800" dirty="0" smtClean="0"/>
            <a:t>Warm, approachable</a:t>
          </a:r>
          <a:endParaRPr lang="en-CA" sz="800" dirty="0"/>
        </a:p>
      </dgm:t>
    </dgm:pt>
    <dgm:pt modelId="{FF93ECBD-787C-4B5D-BB29-F7A864004FFC}" type="parTrans" cxnId="{1B5FC333-6276-4DC4-9D03-6789FE3C630B}">
      <dgm:prSet/>
      <dgm:spPr/>
      <dgm:t>
        <a:bodyPr/>
        <a:lstStyle/>
        <a:p>
          <a:endParaRPr lang="en-CA"/>
        </a:p>
      </dgm:t>
    </dgm:pt>
    <dgm:pt modelId="{E2136607-713D-4445-B9B2-90CBC1DF585B}" type="sibTrans" cxnId="{1B5FC333-6276-4DC4-9D03-6789FE3C630B}">
      <dgm:prSet/>
      <dgm:spPr/>
      <dgm:t>
        <a:bodyPr/>
        <a:lstStyle/>
        <a:p>
          <a:endParaRPr lang="en-CA"/>
        </a:p>
      </dgm:t>
    </dgm:pt>
    <dgm:pt modelId="{AA04E77E-2F24-473F-A455-7CE243FBF6B6}">
      <dgm:prSet custT="1"/>
      <dgm:spPr/>
      <dgm:t>
        <a:bodyPr/>
        <a:lstStyle/>
        <a:p>
          <a:r>
            <a:rPr lang="en-CA" sz="800" dirty="0" smtClean="0"/>
            <a:t>Plaid shirt</a:t>
          </a:r>
          <a:endParaRPr lang="en-CA" sz="800" dirty="0"/>
        </a:p>
      </dgm:t>
    </dgm:pt>
    <dgm:pt modelId="{3112F5B8-5F69-48E5-AF3A-C7E6F96CE93E}" type="parTrans" cxnId="{CB5FF882-5C1A-46B1-83E8-8441FC4C89E5}">
      <dgm:prSet/>
      <dgm:spPr/>
      <dgm:t>
        <a:bodyPr/>
        <a:lstStyle/>
        <a:p>
          <a:endParaRPr lang="en-CA"/>
        </a:p>
      </dgm:t>
    </dgm:pt>
    <dgm:pt modelId="{33A4B472-94A1-4B43-853F-1F94DBA5723F}" type="sibTrans" cxnId="{CB5FF882-5C1A-46B1-83E8-8441FC4C89E5}">
      <dgm:prSet/>
      <dgm:spPr/>
      <dgm:t>
        <a:bodyPr/>
        <a:lstStyle/>
        <a:p>
          <a:endParaRPr lang="en-CA"/>
        </a:p>
      </dgm:t>
    </dgm:pt>
    <dgm:pt modelId="{B630EE0C-D7EF-4F9E-A287-356955ECE2BB}">
      <dgm:prSet custT="1"/>
      <dgm:spPr/>
      <dgm:t>
        <a:bodyPr/>
        <a:lstStyle/>
        <a:p>
          <a:r>
            <a:rPr lang="en-CA" sz="1600" dirty="0" smtClean="0"/>
            <a:t>Outdoors</a:t>
          </a:r>
          <a:endParaRPr lang="en-CA" sz="1600" dirty="0"/>
        </a:p>
      </dgm:t>
    </dgm:pt>
    <dgm:pt modelId="{5D60CDD9-AECF-4F0E-B6AD-4B49520C123C}" type="parTrans" cxnId="{C6DA91C8-5CC4-4FA3-972B-16D6F15D3ED9}">
      <dgm:prSet/>
      <dgm:spPr/>
      <dgm:t>
        <a:bodyPr/>
        <a:lstStyle/>
        <a:p>
          <a:endParaRPr lang="en-CA"/>
        </a:p>
      </dgm:t>
    </dgm:pt>
    <dgm:pt modelId="{BC104BAD-36D6-4C98-AC73-F4105E8FF12E}" type="sibTrans" cxnId="{C6DA91C8-5CC4-4FA3-972B-16D6F15D3ED9}">
      <dgm:prSet/>
      <dgm:spPr/>
      <dgm:t>
        <a:bodyPr/>
        <a:lstStyle/>
        <a:p>
          <a:endParaRPr lang="en-CA"/>
        </a:p>
      </dgm:t>
    </dgm:pt>
    <dgm:pt modelId="{87F7DB0E-08E1-44E8-A77D-41A07AC0DA74}">
      <dgm:prSet custT="1"/>
      <dgm:spPr/>
      <dgm:t>
        <a:bodyPr/>
        <a:lstStyle/>
        <a:p>
          <a:r>
            <a:rPr lang="en-CA" sz="800" dirty="0" smtClean="0"/>
            <a:t>Active, recreation</a:t>
          </a:r>
          <a:endParaRPr lang="en-CA" sz="800" dirty="0"/>
        </a:p>
      </dgm:t>
    </dgm:pt>
    <dgm:pt modelId="{03A8C110-6AAF-45BC-AEFD-DEE7BB46DD2C}" type="parTrans" cxnId="{E0DA4FA9-171D-4D81-AFCA-1EBE89AFA1B0}">
      <dgm:prSet/>
      <dgm:spPr/>
      <dgm:t>
        <a:bodyPr/>
        <a:lstStyle/>
        <a:p>
          <a:endParaRPr lang="en-CA"/>
        </a:p>
      </dgm:t>
    </dgm:pt>
    <dgm:pt modelId="{F56296E0-C8A9-41EE-9771-81AAEE264CD0}" type="sibTrans" cxnId="{E0DA4FA9-171D-4D81-AFCA-1EBE89AFA1B0}">
      <dgm:prSet/>
      <dgm:spPr/>
      <dgm:t>
        <a:bodyPr/>
        <a:lstStyle/>
        <a:p>
          <a:endParaRPr lang="en-CA"/>
        </a:p>
      </dgm:t>
    </dgm:pt>
    <dgm:pt modelId="{0566A5AD-6471-4936-B5CF-14075D734301}">
      <dgm:prSet custT="1"/>
      <dgm:spPr/>
      <dgm:t>
        <a:bodyPr/>
        <a:lstStyle/>
        <a:p>
          <a:r>
            <a:rPr lang="en-CA" sz="800" dirty="0" smtClean="0"/>
            <a:t>Sports</a:t>
          </a:r>
          <a:endParaRPr lang="en-CA" sz="800" dirty="0"/>
        </a:p>
      </dgm:t>
    </dgm:pt>
    <dgm:pt modelId="{96AF2CBB-EE4F-4D1E-80D0-8EA660D83C41}" type="parTrans" cxnId="{427AB76D-3996-4BBA-9ACF-EFBBD6E7C66F}">
      <dgm:prSet/>
      <dgm:spPr/>
      <dgm:t>
        <a:bodyPr/>
        <a:lstStyle/>
        <a:p>
          <a:endParaRPr lang="en-CA"/>
        </a:p>
      </dgm:t>
    </dgm:pt>
    <dgm:pt modelId="{B2F34A2C-D39E-4D89-ADCB-C4AD47E97D90}" type="sibTrans" cxnId="{427AB76D-3996-4BBA-9ACF-EFBBD6E7C66F}">
      <dgm:prSet/>
      <dgm:spPr/>
      <dgm:t>
        <a:bodyPr/>
        <a:lstStyle/>
        <a:p>
          <a:endParaRPr lang="en-CA"/>
        </a:p>
      </dgm:t>
    </dgm:pt>
    <dgm:pt modelId="{1A43395D-5531-40B3-A952-D547BCE08477}">
      <dgm:prSet custT="1"/>
      <dgm:spPr/>
      <dgm:t>
        <a:bodyPr/>
        <a:lstStyle/>
        <a:p>
          <a:r>
            <a:rPr lang="en-CA" sz="800" dirty="0" smtClean="0"/>
            <a:t>Bruce Trail, hiking</a:t>
          </a:r>
          <a:endParaRPr lang="en-CA" sz="800" dirty="0"/>
        </a:p>
      </dgm:t>
    </dgm:pt>
    <dgm:pt modelId="{CF73D4D0-985D-43AF-9AF4-7F6B244EAE22}" type="parTrans" cxnId="{01D3A636-6706-4997-AA68-452CFC10746A}">
      <dgm:prSet/>
      <dgm:spPr/>
      <dgm:t>
        <a:bodyPr/>
        <a:lstStyle/>
        <a:p>
          <a:endParaRPr lang="en-CA"/>
        </a:p>
      </dgm:t>
    </dgm:pt>
    <dgm:pt modelId="{836409BD-1EC1-4B39-9348-0C10406295CD}" type="sibTrans" cxnId="{01D3A636-6706-4997-AA68-452CFC10746A}">
      <dgm:prSet/>
      <dgm:spPr/>
      <dgm:t>
        <a:bodyPr/>
        <a:lstStyle/>
        <a:p>
          <a:endParaRPr lang="en-CA"/>
        </a:p>
      </dgm:t>
    </dgm:pt>
    <dgm:pt modelId="{CD5A2620-A50C-4C0B-B4CC-AF5E60BC3253}">
      <dgm:prSet custT="1"/>
      <dgm:spPr/>
      <dgm:t>
        <a:bodyPr/>
        <a:lstStyle/>
        <a:p>
          <a:r>
            <a:rPr lang="en-CA" sz="800" dirty="0" smtClean="0"/>
            <a:t>Fishing</a:t>
          </a:r>
          <a:endParaRPr lang="en-CA" sz="800" dirty="0"/>
        </a:p>
      </dgm:t>
    </dgm:pt>
    <dgm:pt modelId="{525B73DA-0E31-4804-92B4-5A88B274B6D3}" type="parTrans" cxnId="{FB4B115B-9880-4A8E-9A93-91026A123A07}">
      <dgm:prSet/>
      <dgm:spPr/>
      <dgm:t>
        <a:bodyPr/>
        <a:lstStyle/>
        <a:p>
          <a:endParaRPr lang="en-CA"/>
        </a:p>
      </dgm:t>
    </dgm:pt>
    <dgm:pt modelId="{B915B228-B6F7-4386-96BF-C7A7B48A1E8D}" type="sibTrans" cxnId="{FB4B115B-9880-4A8E-9A93-91026A123A07}">
      <dgm:prSet/>
      <dgm:spPr/>
      <dgm:t>
        <a:bodyPr/>
        <a:lstStyle/>
        <a:p>
          <a:endParaRPr lang="en-CA"/>
        </a:p>
      </dgm:t>
    </dgm:pt>
    <dgm:pt modelId="{5B6BA9D4-731B-49DE-9564-C29AE2DBDB62}">
      <dgm:prSet custT="1"/>
      <dgm:spPr/>
      <dgm:t>
        <a:bodyPr/>
        <a:lstStyle/>
        <a:p>
          <a:r>
            <a:rPr lang="en-CA" sz="1600" dirty="0" smtClean="0"/>
            <a:t>Simplicity</a:t>
          </a:r>
          <a:endParaRPr lang="en-CA" sz="1600" dirty="0"/>
        </a:p>
      </dgm:t>
    </dgm:pt>
    <dgm:pt modelId="{C88E57A0-B738-4195-AD50-2237323E5C19}" type="parTrans" cxnId="{374CB564-9F01-4CAF-9D7D-6CAE62AE0232}">
      <dgm:prSet/>
      <dgm:spPr/>
      <dgm:t>
        <a:bodyPr/>
        <a:lstStyle/>
        <a:p>
          <a:endParaRPr lang="en-CA"/>
        </a:p>
      </dgm:t>
    </dgm:pt>
    <dgm:pt modelId="{1FE1C218-ACAF-465D-BA7F-00EE65A5FE8F}" type="sibTrans" cxnId="{374CB564-9F01-4CAF-9D7D-6CAE62AE0232}">
      <dgm:prSet/>
      <dgm:spPr/>
      <dgm:t>
        <a:bodyPr/>
        <a:lstStyle/>
        <a:p>
          <a:endParaRPr lang="en-CA"/>
        </a:p>
      </dgm:t>
    </dgm:pt>
    <dgm:pt modelId="{95589788-EA40-4AD5-8281-523DC9C4A3D0}">
      <dgm:prSet custT="1"/>
      <dgm:spPr/>
      <dgm:t>
        <a:bodyPr/>
        <a:lstStyle/>
        <a:p>
          <a:r>
            <a:rPr lang="en-CA" sz="800" dirty="0" smtClean="0"/>
            <a:t>Quiet</a:t>
          </a:r>
          <a:endParaRPr lang="en-CA" sz="800" dirty="0"/>
        </a:p>
      </dgm:t>
    </dgm:pt>
    <dgm:pt modelId="{12C8FA52-9320-4D0C-8652-16D5421C0789}" type="parTrans" cxnId="{3FD04C5E-B312-4B3C-9F05-7BF894068CD1}">
      <dgm:prSet/>
      <dgm:spPr/>
      <dgm:t>
        <a:bodyPr/>
        <a:lstStyle/>
        <a:p>
          <a:endParaRPr lang="en-CA"/>
        </a:p>
      </dgm:t>
    </dgm:pt>
    <dgm:pt modelId="{2068DF75-849E-4FFF-BE39-B364A61048CA}" type="sibTrans" cxnId="{3FD04C5E-B312-4B3C-9F05-7BF894068CD1}">
      <dgm:prSet/>
      <dgm:spPr/>
      <dgm:t>
        <a:bodyPr/>
        <a:lstStyle/>
        <a:p>
          <a:endParaRPr lang="en-CA"/>
        </a:p>
      </dgm:t>
    </dgm:pt>
    <dgm:pt modelId="{BC94CE6F-163B-4B9B-BA00-5810800599FE}">
      <dgm:prSet custT="1"/>
      <dgm:spPr/>
      <dgm:t>
        <a:bodyPr/>
        <a:lstStyle/>
        <a:p>
          <a:r>
            <a:rPr lang="en-CA" sz="800" dirty="0" smtClean="0"/>
            <a:t>Laid back, casual</a:t>
          </a:r>
          <a:endParaRPr lang="en-CA" sz="800" dirty="0"/>
        </a:p>
      </dgm:t>
    </dgm:pt>
    <dgm:pt modelId="{3FFD8472-7E3F-4467-8D67-4B19FD09DA0A}" type="parTrans" cxnId="{D3D08BF6-9077-45E5-89AF-55B36860B7AA}">
      <dgm:prSet/>
      <dgm:spPr/>
      <dgm:t>
        <a:bodyPr/>
        <a:lstStyle/>
        <a:p>
          <a:endParaRPr lang="en-CA"/>
        </a:p>
      </dgm:t>
    </dgm:pt>
    <dgm:pt modelId="{FDF86331-70A6-4449-9304-C01B0002751E}" type="sibTrans" cxnId="{D3D08BF6-9077-45E5-89AF-55B36860B7AA}">
      <dgm:prSet/>
      <dgm:spPr/>
      <dgm:t>
        <a:bodyPr/>
        <a:lstStyle/>
        <a:p>
          <a:endParaRPr lang="en-CA"/>
        </a:p>
      </dgm:t>
    </dgm:pt>
    <dgm:pt modelId="{850E5364-3198-4BF0-A031-EDA2481C97D5}">
      <dgm:prSet custT="1"/>
      <dgm:spPr/>
      <dgm:t>
        <a:bodyPr/>
        <a:lstStyle/>
        <a:p>
          <a:r>
            <a:rPr lang="en-CA" sz="800" dirty="0" smtClean="0"/>
            <a:t>Basic; unpolished, not commercialized</a:t>
          </a:r>
          <a:endParaRPr lang="en-CA" sz="800" dirty="0"/>
        </a:p>
      </dgm:t>
    </dgm:pt>
    <dgm:pt modelId="{909F0113-5CFC-469E-BB81-52B357235ED8}" type="parTrans" cxnId="{3F95AC4F-9535-4CC7-B6AE-ACFFABCDE58E}">
      <dgm:prSet/>
      <dgm:spPr/>
      <dgm:t>
        <a:bodyPr/>
        <a:lstStyle/>
        <a:p>
          <a:endParaRPr lang="en-CA"/>
        </a:p>
      </dgm:t>
    </dgm:pt>
    <dgm:pt modelId="{1D86E1FA-90C8-4020-A146-748C123E6A8F}" type="sibTrans" cxnId="{3F95AC4F-9535-4CC7-B6AE-ACFFABCDE58E}">
      <dgm:prSet/>
      <dgm:spPr/>
      <dgm:t>
        <a:bodyPr/>
        <a:lstStyle/>
        <a:p>
          <a:endParaRPr lang="en-CA"/>
        </a:p>
      </dgm:t>
    </dgm:pt>
    <dgm:pt modelId="{81CFDDB5-A882-4E7E-81D4-1AD1D8BDBBB2}">
      <dgm:prSet custT="1"/>
      <dgm:spPr/>
      <dgm:t>
        <a:bodyPr/>
        <a:lstStyle/>
        <a:p>
          <a:r>
            <a:rPr lang="en-CA" sz="1600" dirty="0" smtClean="0"/>
            <a:t>Isolated</a:t>
          </a:r>
          <a:endParaRPr lang="en-CA" sz="1600" dirty="0"/>
        </a:p>
      </dgm:t>
    </dgm:pt>
    <dgm:pt modelId="{A3D6C685-8B9C-4B2B-B223-7251488FBF33}" type="parTrans" cxnId="{AD2309B9-804D-4CFD-AD46-7823678CAACB}">
      <dgm:prSet/>
      <dgm:spPr/>
      <dgm:t>
        <a:bodyPr/>
        <a:lstStyle/>
        <a:p>
          <a:endParaRPr lang="en-CA"/>
        </a:p>
      </dgm:t>
    </dgm:pt>
    <dgm:pt modelId="{91F3441A-5900-4D01-98F5-8345C2FC7F42}" type="sibTrans" cxnId="{AD2309B9-804D-4CFD-AD46-7823678CAACB}">
      <dgm:prSet/>
      <dgm:spPr/>
      <dgm:t>
        <a:bodyPr/>
        <a:lstStyle/>
        <a:p>
          <a:endParaRPr lang="en-CA"/>
        </a:p>
      </dgm:t>
    </dgm:pt>
    <dgm:pt modelId="{26A78647-B089-440E-AB7B-192FD22B6315}">
      <dgm:prSet custT="1"/>
      <dgm:spPr/>
      <dgm:t>
        <a:bodyPr/>
        <a:lstStyle/>
        <a:p>
          <a:r>
            <a:rPr lang="en-CA" sz="800" dirty="0" smtClean="0"/>
            <a:t>Desolate  / sleepy in winter</a:t>
          </a:r>
          <a:endParaRPr lang="en-CA" sz="800" dirty="0"/>
        </a:p>
      </dgm:t>
    </dgm:pt>
    <dgm:pt modelId="{B8F70070-9FA2-4297-B81F-1DF1A9B79C79}" type="parTrans" cxnId="{CA8A9435-032F-4189-84C2-9CB8BEBB8BB2}">
      <dgm:prSet/>
      <dgm:spPr/>
      <dgm:t>
        <a:bodyPr/>
        <a:lstStyle/>
        <a:p>
          <a:endParaRPr lang="en-CA"/>
        </a:p>
      </dgm:t>
    </dgm:pt>
    <dgm:pt modelId="{F1C3D61F-0569-4741-9ED2-4D65AD01C832}" type="sibTrans" cxnId="{CA8A9435-032F-4189-84C2-9CB8BEBB8BB2}">
      <dgm:prSet/>
      <dgm:spPr/>
      <dgm:t>
        <a:bodyPr/>
        <a:lstStyle/>
        <a:p>
          <a:endParaRPr lang="en-CA"/>
        </a:p>
      </dgm:t>
    </dgm:pt>
    <dgm:pt modelId="{DE3A8E90-7354-4674-8223-633E6433433A}">
      <dgm:prSet custT="1"/>
      <dgm:spPr/>
      <dgm:t>
        <a:bodyPr/>
        <a:lstStyle/>
        <a:p>
          <a:r>
            <a:rPr lang="en-CA" sz="800" dirty="0" smtClean="0"/>
            <a:t>Relaxing, fun</a:t>
          </a:r>
          <a:endParaRPr lang="en-CA" sz="800" dirty="0"/>
        </a:p>
      </dgm:t>
    </dgm:pt>
    <dgm:pt modelId="{5AC49F80-300D-42BC-96FE-5935F49BBB3F}" type="parTrans" cxnId="{484A6F92-EE6F-40F2-AA0F-B36FAFA8C696}">
      <dgm:prSet/>
      <dgm:spPr/>
      <dgm:t>
        <a:bodyPr/>
        <a:lstStyle/>
        <a:p>
          <a:endParaRPr lang="en-CA"/>
        </a:p>
      </dgm:t>
    </dgm:pt>
    <dgm:pt modelId="{5063C832-5F6B-44BD-ADF6-DFCC1465165A}" type="sibTrans" cxnId="{484A6F92-EE6F-40F2-AA0F-B36FAFA8C696}">
      <dgm:prSet/>
      <dgm:spPr/>
      <dgm:t>
        <a:bodyPr/>
        <a:lstStyle/>
        <a:p>
          <a:endParaRPr lang="en-CA"/>
        </a:p>
      </dgm:t>
    </dgm:pt>
    <dgm:pt modelId="{48B6DDB7-99FF-40A7-AD52-51AD7C0EFFC7}" type="pres">
      <dgm:prSet presAssocID="{4C741F22-B2F0-460A-A45B-48D567757426}" presName="Name0" presStyleCnt="0">
        <dgm:presLayoutVars>
          <dgm:dir/>
          <dgm:animLvl val="lvl"/>
          <dgm:resizeHandles val="exact"/>
        </dgm:presLayoutVars>
      </dgm:prSet>
      <dgm:spPr/>
      <dgm:t>
        <a:bodyPr/>
        <a:lstStyle/>
        <a:p>
          <a:endParaRPr lang="en-CA"/>
        </a:p>
      </dgm:t>
    </dgm:pt>
    <dgm:pt modelId="{242B9F2E-D2BE-48BD-BAB7-AAA3AD344607}" type="pres">
      <dgm:prSet presAssocID="{E55C9E9D-03D3-4D97-B9A3-57DE2E4F16AA}" presName="linNode" presStyleCnt="0"/>
      <dgm:spPr/>
    </dgm:pt>
    <dgm:pt modelId="{97188417-C666-4C8D-BE0A-47BF464F40E0}" type="pres">
      <dgm:prSet presAssocID="{E55C9E9D-03D3-4D97-B9A3-57DE2E4F16AA}" presName="parentText" presStyleLbl="node1" presStyleIdx="0" presStyleCnt="8">
        <dgm:presLayoutVars>
          <dgm:chMax val="1"/>
          <dgm:bulletEnabled val="1"/>
        </dgm:presLayoutVars>
      </dgm:prSet>
      <dgm:spPr/>
      <dgm:t>
        <a:bodyPr/>
        <a:lstStyle/>
        <a:p>
          <a:endParaRPr lang="en-CA"/>
        </a:p>
      </dgm:t>
    </dgm:pt>
    <dgm:pt modelId="{B31AC6BF-FDF7-48D5-AB4B-B5577EDD1667}" type="pres">
      <dgm:prSet presAssocID="{E55C9E9D-03D3-4D97-B9A3-57DE2E4F16AA}" presName="descendantText" presStyleLbl="alignAccFollowNode1" presStyleIdx="0" presStyleCnt="8">
        <dgm:presLayoutVars>
          <dgm:bulletEnabled val="1"/>
        </dgm:presLayoutVars>
      </dgm:prSet>
      <dgm:spPr/>
      <dgm:t>
        <a:bodyPr/>
        <a:lstStyle/>
        <a:p>
          <a:endParaRPr lang="en-CA"/>
        </a:p>
      </dgm:t>
    </dgm:pt>
    <dgm:pt modelId="{8352D7CC-5E2D-4ACF-9657-1429178FBAAC}" type="pres">
      <dgm:prSet presAssocID="{650C9DF1-6D87-4585-9EBA-494D95A21259}" presName="sp" presStyleCnt="0"/>
      <dgm:spPr/>
    </dgm:pt>
    <dgm:pt modelId="{CDCA2678-13A0-4C39-A04C-BE7577E9E56C}" type="pres">
      <dgm:prSet presAssocID="{B8483028-980B-4020-A8B2-7FB462D36062}" presName="linNode" presStyleCnt="0"/>
      <dgm:spPr/>
    </dgm:pt>
    <dgm:pt modelId="{081661E2-8ACC-4535-B1E9-16085F7BED58}" type="pres">
      <dgm:prSet presAssocID="{B8483028-980B-4020-A8B2-7FB462D36062}" presName="parentText" presStyleLbl="node1" presStyleIdx="1" presStyleCnt="8">
        <dgm:presLayoutVars>
          <dgm:chMax val="1"/>
          <dgm:bulletEnabled val="1"/>
        </dgm:presLayoutVars>
      </dgm:prSet>
      <dgm:spPr/>
      <dgm:t>
        <a:bodyPr/>
        <a:lstStyle/>
        <a:p>
          <a:endParaRPr lang="en-CA"/>
        </a:p>
      </dgm:t>
    </dgm:pt>
    <dgm:pt modelId="{915AF856-8050-4A4F-91BE-145F013C99C9}" type="pres">
      <dgm:prSet presAssocID="{B8483028-980B-4020-A8B2-7FB462D36062}" presName="descendantText" presStyleLbl="alignAccFollowNode1" presStyleIdx="1" presStyleCnt="8">
        <dgm:presLayoutVars>
          <dgm:bulletEnabled val="1"/>
        </dgm:presLayoutVars>
      </dgm:prSet>
      <dgm:spPr/>
      <dgm:t>
        <a:bodyPr/>
        <a:lstStyle/>
        <a:p>
          <a:endParaRPr lang="en-CA"/>
        </a:p>
      </dgm:t>
    </dgm:pt>
    <dgm:pt modelId="{6A7F6055-CC3F-4DFD-98ED-F832984160EE}" type="pres">
      <dgm:prSet presAssocID="{FD393CCA-1096-471D-8EE2-1DC367027D4D}" presName="sp" presStyleCnt="0"/>
      <dgm:spPr/>
    </dgm:pt>
    <dgm:pt modelId="{F3E9223C-AB3D-4BA8-A9A7-A887A6067D96}" type="pres">
      <dgm:prSet presAssocID="{B2CDD88A-0D7C-468B-8489-325189EB5F02}" presName="linNode" presStyleCnt="0"/>
      <dgm:spPr/>
    </dgm:pt>
    <dgm:pt modelId="{3C04183E-B684-4A79-B575-B5942AF39717}" type="pres">
      <dgm:prSet presAssocID="{B2CDD88A-0D7C-468B-8489-325189EB5F02}" presName="parentText" presStyleLbl="node1" presStyleIdx="2" presStyleCnt="8">
        <dgm:presLayoutVars>
          <dgm:chMax val="1"/>
          <dgm:bulletEnabled val="1"/>
        </dgm:presLayoutVars>
      </dgm:prSet>
      <dgm:spPr/>
      <dgm:t>
        <a:bodyPr/>
        <a:lstStyle/>
        <a:p>
          <a:endParaRPr lang="en-CA"/>
        </a:p>
      </dgm:t>
    </dgm:pt>
    <dgm:pt modelId="{F538B716-445E-4C0B-A1C3-AD7FEB5DE484}" type="pres">
      <dgm:prSet presAssocID="{B2CDD88A-0D7C-468B-8489-325189EB5F02}" presName="descendantText" presStyleLbl="alignAccFollowNode1" presStyleIdx="2" presStyleCnt="8" custLinFactNeighborY="-1832">
        <dgm:presLayoutVars>
          <dgm:bulletEnabled val="1"/>
        </dgm:presLayoutVars>
      </dgm:prSet>
      <dgm:spPr/>
      <dgm:t>
        <a:bodyPr/>
        <a:lstStyle/>
        <a:p>
          <a:endParaRPr lang="en-CA"/>
        </a:p>
      </dgm:t>
    </dgm:pt>
    <dgm:pt modelId="{B2FA2F5A-0257-46A5-A7F7-25CA7D96DAA6}" type="pres">
      <dgm:prSet presAssocID="{7E20373D-57A3-4941-84C2-79D9D64B326B}" presName="sp" presStyleCnt="0"/>
      <dgm:spPr/>
    </dgm:pt>
    <dgm:pt modelId="{0D42D840-AE2E-4C0D-94CA-EFC1EC750205}" type="pres">
      <dgm:prSet presAssocID="{6B7A444B-4CF0-4D95-9303-6925271F4477}" presName="linNode" presStyleCnt="0"/>
      <dgm:spPr/>
    </dgm:pt>
    <dgm:pt modelId="{E14666C0-3BDE-46FD-9EAD-B92AE9D4A307}" type="pres">
      <dgm:prSet presAssocID="{6B7A444B-4CF0-4D95-9303-6925271F4477}" presName="parentText" presStyleLbl="node1" presStyleIdx="3" presStyleCnt="8">
        <dgm:presLayoutVars>
          <dgm:chMax val="1"/>
          <dgm:bulletEnabled val="1"/>
        </dgm:presLayoutVars>
      </dgm:prSet>
      <dgm:spPr/>
      <dgm:t>
        <a:bodyPr/>
        <a:lstStyle/>
        <a:p>
          <a:endParaRPr lang="en-CA"/>
        </a:p>
      </dgm:t>
    </dgm:pt>
    <dgm:pt modelId="{F678A49D-03D2-4D2B-B9CF-C033AA3B6717}" type="pres">
      <dgm:prSet presAssocID="{6B7A444B-4CF0-4D95-9303-6925271F4477}" presName="descendantText" presStyleLbl="alignAccFollowNode1" presStyleIdx="3" presStyleCnt="8">
        <dgm:presLayoutVars>
          <dgm:bulletEnabled val="1"/>
        </dgm:presLayoutVars>
      </dgm:prSet>
      <dgm:spPr/>
      <dgm:t>
        <a:bodyPr/>
        <a:lstStyle/>
        <a:p>
          <a:endParaRPr lang="en-CA"/>
        </a:p>
      </dgm:t>
    </dgm:pt>
    <dgm:pt modelId="{6FC34388-8CAF-46A6-AA02-1189DA6215BC}" type="pres">
      <dgm:prSet presAssocID="{A99FD5D7-3D09-4647-9CD7-68FB42E7F850}" presName="sp" presStyleCnt="0"/>
      <dgm:spPr/>
    </dgm:pt>
    <dgm:pt modelId="{E9F77275-5170-4035-8BD6-EE80F7935580}" type="pres">
      <dgm:prSet presAssocID="{172AA5BA-4218-4133-B699-C61EFF22AF51}" presName="linNode" presStyleCnt="0"/>
      <dgm:spPr/>
    </dgm:pt>
    <dgm:pt modelId="{B707F792-8D25-4726-AF58-08F7AB23E996}" type="pres">
      <dgm:prSet presAssocID="{172AA5BA-4218-4133-B699-C61EFF22AF51}" presName="parentText" presStyleLbl="node1" presStyleIdx="4" presStyleCnt="8">
        <dgm:presLayoutVars>
          <dgm:chMax val="1"/>
          <dgm:bulletEnabled val="1"/>
        </dgm:presLayoutVars>
      </dgm:prSet>
      <dgm:spPr/>
      <dgm:t>
        <a:bodyPr/>
        <a:lstStyle/>
        <a:p>
          <a:endParaRPr lang="en-CA"/>
        </a:p>
      </dgm:t>
    </dgm:pt>
    <dgm:pt modelId="{E6A2CE29-7FD9-4D2E-9AA7-4565DAF3CD08}" type="pres">
      <dgm:prSet presAssocID="{172AA5BA-4218-4133-B699-C61EFF22AF51}" presName="descendantText" presStyleLbl="alignAccFollowNode1" presStyleIdx="4" presStyleCnt="8">
        <dgm:presLayoutVars>
          <dgm:bulletEnabled val="1"/>
        </dgm:presLayoutVars>
      </dgm:prSet>
      <dgm:spPr/>
      <dgm:t>
        <a:bodyPr/>
        <a:lstStyle/>
        <a:p>
          <a:endParaRPr lang="en-CA"/>
        </a:p>
      </dgm:t>
    </dgm:pt>
    <dgm:pt modelId="{F30EFB18-A7EB-4EDE-91A7-EC32C0315660}" type="pres">
      <dgm:prSet presAssocID="{EEEBF31A-F9B6-46C4-BA3D-E81ECF74D1BA}" presName="sp" presStyleCnt="0"/>
      <dgm:spPr/>
    </dgm:pt>
    <dgm:pt modelId="{D4092BD4-CD47-49B2-8826-E61DB3B5AF8C}" type="pres">
      <dgm:prSet presAssocID="{B630EE0C-D7EF-4F9E-A287-356955ECE2BB}" presName="linNode" presStyleCnt="0"/>
      <dgm:spPr/>
    </dgm:pt>
    <dgm:pt modelId="{CEB1F0B6-02B8-4DBF-9C35-C63400486563}" type="pres">
      <dgm:prSet presAssocID="{B630EE0C-D7EF-4F9E-A287-356955ECE2BB}" presName="parentText" presStyleLbl="node1" presStyleIdx="5" presStyleCnt="8">
        <dgm:presLayoutVars>
          <dgm:chMax val="1"/>
          <dgm:bulletEnabled val="1"/>
        </dgm:presLayoutVars>
      </dgm:prSet>
      <dgm:spPr/>
      <dgm:t>
        <a:bodyPr/>
        <a:lstStyle/>
        <a:p>
          <a:endParaRPr lang="en-CA"/>
        </a:p>
      </dgm:t>
    </dgm:pt>
    <dgm:pt modelId="{CD45056E-DE1A-42F6-98CF-39C211CA7882}" type="pres">
      <dgm:prSet presAssocID="{B630EE0C-D7EF-4F9E-A287-356955ECE2BB}" presName="descendantText" presStyleLbl="alignAccFollowNode1" presStyleIdx="5" presStyleCnt="8">
        <dgm:presLayoutVars>
          <dgm:bulletEnabled val="1"/>
        </dgm:presLayoutVars>
      </dgm:prSet>
      <dgm:spPr/>
      <dgm:t>
        <a:bodyPr/>
        <a:lstStyle/>
        <a:p>
          <a:endParaRPr lang="en-CA"/>
        </a:p>
      </dgm:t>
    </dgm:pt>
    <dgm:pt modelId="{A6668BF2-8113-41E0-9272-5A8241EB6E40}" type="pres">
      <dgm:prSet presAssocID="{BC104BAD-36D6-4C98-AC73-F4105E8FF12E}" presName="sp" presStyleCnt="0"/>
      <dgm:spPr/>
    </dgm:pt>
    <dgm:pt modelId="{9D39D94F-F71B-49F3-8E07-A56D25738FEE}" type="pres">
      <dgm:prSet presAssocID="{5B6BA9D4-731B-49DE-9564-C29AE2DBDB62}" presName="linNode" presStyleCnt="0"/>
      <dgm:spPr/>
    </dgm:pt>
    <dgm:pt modelId="{D800952B-5D22-406E-9660-041282F4B7E5}" type="pres">
      <dgm:prSet presAssocID="{5B6BA9D4-731B-49DE-9564-C29AE2DBDB62}" presName="parentText" presStyleLbl="node1" presStyleIdx="6" presStyleCnt="8" custLinFactNeighborY="63">
        <dgm:presLayoutVars>
          <dgm:chMax val="1"/>
          <dgm:bulletEnabled val="1"/>
        </dgm:presLayoutVars>
      </dgm:prSet>
      <dgm:spPr/>
      <dgm:t>
        <a:bodyPr/>
        <a:lstStyle/>
        <a:p>
          <a:endParaRPr lang="en-CA"/>
        </a:p>
      </dgm:t>
    </dgm:pt>
    <dgm:pt modelId="{7C3F5F0E-164A-4330-A6DC-949A83829DDB}" type="pres">
      <dgm:prSet presAssocID="{5B6BA9D4-731B-49DE-9564-C29AE2DBDB62}" presName="descendantText" presStyleLbl="alignAccFollowNode1" presStyleIdx="6" presStyleCnt="8">
        <dgm:presLayoutVars>
          <dgm:bulletEnabled val="1"/>
        </dgm:presLayoutVars>
      </dgm:prSet>
      <dgm:spPr/>
      <dgm:t>
        <a:bodyPr/>
        <a:lstStyle/>
        <a:p>
          <a:endParaRPr lang="en-CA"/>
        </a:p>
      </dgm:t>
    </dgm:pt>
    <dgm:pt modelId="{0C80B210-F697-45B6-BCA6-2897B34C1A17}" type="pres">
      <dgm:prSet presAssocID="{1FE1C218-ACAF-465D-BA7F-00EE65A5FE8F}" presName="sp" presStyleCnt="0"/>
      <dgm:spPr/>
    </dgm:pt>
    <dgm:pt modelId="{CE6ED15E-4E9D-441F-BEE6-E516686C1FE8}" type="pres">
      <dgm:prSet presAssocID="{81CFDDB5-A882-4E7E-81D4-1AD1D8BDBBB2}" presName="linNode" presStyleCnt="0"/>
      <dgm:spPr/>
    </dgm:pt>
    <dgm:pt modelId="{D5CD0080-8536-4520-9329-5A15D68DE246}" type="pres">
      <dgm:prSet presAssocID="{81CFDDB5-A882-4E7E-81D4-1AD1D8BDBBB2}" presName="parentText" presStyleLbl="node1" presStyleIdx="7" presStyleCnt="8">
        <dgm:presLayoutVars>
          <dgm:chMax val="1"/>
          <dgm:bulletEnabled val="1"/>
        </dgm:presLayoutVars>
      </dgm:prSet>
      <dgm:spPr/>
      <dgm:t>
        <a:bodyPr/>
        <a:lstStyle/>
        <a:p>
          <a:endParaRPr lang="en-CA"/>
        </a:p>
      </dgm:t>
    </dgm:pt>
    <dgm:pt modelId="{181AF741-35A3-41DC-90B7-639B3976E3A6}" type="pres">
      <dgm:prSet presAssocID="{81CFDDB5-A882-4E7E-81D4-1AD1D8BDBBB2}" presName="descendantText" presStyleLbl="alignAccFollowNode1" presStyleIdx="7" presStyleCnt="8">
        <dgm:presLayoutVars>
          <dgm:bulletEnabled val="1"/>
        </dgm:presLayoutVars>
      </dgm:prSet>
      <dgm:spPr/>
      <dgm:t>
        <a:bodyPr/>
        <a:lstStyle/>
        <a:p>
          <a:endParaRPr lang="en-CA"/>
        </a:p>
      </dgm:t>
    </dgm:pt>
  </dgm:ptLst>
  <dgm:cxnLst>
    <dgm:cxn modelId="{2241A05C-9DAC-4858-A426-3847E7D45029}" type="presOf" srcId="{1708B532-9F41-4B12-9037-C5A2407A687D}" destId="{F538B716-445E-4C0B-A1C3-AD7FEB5DE484}" srcOrd="0" destOrd="2" presId="urn:microsoft.com/office/officeart/2005/8/layout/vList5"/>
    <dgm:cxn modelId="{A00F3FE1-3B92-45B4-9D7F-620DF61699B8}" srcId="{B2CDD88A-0D7C-468B-8489-325189EB5F02}" destId="{06CE3140-065F-4DB7-8093-C3DE2C1C42FF}" srcOrd="1" destOrd="0" parTransId="{110612EC-18A5-4627-A126-8E7233121D4A}" sibTransId="{F4C57D5B-132E-4FF6-858F-EE3486C7D50C}"/>
    <dgm:cxn modelId="{8F145025-9A87-4E95-8E43-7F9BF2ADECDC}" type="presOf" srcId="{E13404AE-710B-469C-B20D-F41BF0EB0F77}" destId="{E6A2CE29-7FD9-4D2E-9AA7-4565DAF3CD08}" srcOrd="0" destOrd="2" presId="urn:microsoft.com/office/officeart/2005/8/layout/vList5"/>
    <dgm:cxn modelId="{374CB564-9F01-4CAF-9D7D-6CAE62AE0232}" srcId="{4C741F22-B2F0-460A-A45B-48D567757426}" destId="{5B6BA9D4-731B-49DE-9564-C29AE2DBDB62}" srcOrd="6" destOrd="0" parTransId="{C88E57A0-B738-4195-AD50-2237323E5C19}" sibTransId="{1FE1C218-ACAF-465D-BA7F-00EE65A5FE8F}"/>
    <dgm:cxn modelId="{CA8A9435-032F-4189-84C2-9CB8BEBB8BB2}" srcId="{81CFDDB5-A882-4E7E-81D4-1AD1D8BDBBB2}" destId="{26A78647-B089-440E-AB7B-192FD22B6315}" srcOrd="0" destOrd="0" parTransId="{B8F70070-9FA2-4297-B81F-1DF1A9B79C79}" sibTransId="{F1C3D61F-0569-4741-9ED2-4D65AD01C832}"/>
    <dgm:cxn modelId="{9ADB0BC5-CBFC-4398-BE9C-EDFFB3E59426}" type="presOf" srcId="{DE3A8E90-7354-4674-8223-633E6433433A}" destId="{7C3F5F0E-164A-4330-A6DC-949A83829DDB}" srcOrd="0" destOrd="2" presId="urn:microsoft.com/office/officeart/2005/8/layout/vList5"/>
    <dgm:cxn modelId="{2B98BA86-3CEC-4A90-A77E-A826ED0AE4AC}" type="presOf" srcId="{95589788-EA40-4AD5-8281-523DC9C4A3D0}" destId="{7C3F5F0E-164A-4330-A6DC-949A83829DDB}" srcOrd="0" destOrd="0" presId="urn:microsoft.com/office/officeart/2005/8/layout/vList5"/>
    <dgm:cxn modelId="{E7CCD62F-B5DC-4C9F-AE9D-2738A099724F}" type="presOf" srcId="{6B7A444B-4CF0-4D95-9303-6925271F4477}" destId="{E14666C0-3BDE-46FD-9EAD-B92AE9D4A307}" srcOrd="0" destOrd="0" presId="urn:microsoft.com/office/officeart/2005/8/layout/vList5"/>
    <dgm:cxn modelId="{8E00E82C-6D22-4690-B0BE-66880BD102BE}" type="presOf" srcId="{8752917D-0192-4833-A908-6B72BACE58A8}" destId="{915AF856-8050-4A4F-91BE-145F013C99C9}" srcOrd="0" destOrd="3" presId="urn:microsoft.com/office/officeart/2005/8/layout/vList5"/>
    <dgm:cxn modelId="{4BB67A55-2C64-466A-A2DD-DCC789748952}" type="presOf" srcId="{B630EE0C-D7EF-4F9E-A287-356955ECE2BB}" destId="{CEB1F0B6-02B8-4DBF-9C35-C63400486563}" srcOrd="0" destOrd="0" presId="urn:microsoft.com/office/officeart/2005/8/layout/vList5"/>
    <dgm:cxn modelId="{82C4D562-AFD5-444A-95F8-4AB03F95E53C}" srcId="{172AA5BA-4218-4133-B699-C61EFF22AF51}" destId="{151C7076-8338-4100-9DD0-364E8DFD6D92}" srcOrd="0" destOrd="0" parTransId="{D9C27A02-304A-4662-8423-89F8C4950489}" sibTransId="{38C6B265-34AA-4F23-A6FE-5490141A20DD}"/>
    <dgm:cxn modelId="{0B966C76-5628-4054-BB15-8281C36B2714}" type="presOf" srcId="{CD5A2620-A50C-4C0B-B4CC-AF5E60BC3253}" destId="{CD45056E-DE1A-42F6-98CF-39C211CA7882}" srcOrd="0" destOrd="3" presId="urn:microsoft.com/office/officeart/2005/8/layout/vList5"/>
    <dgm:cxn modelId="{3DD8FB00-F890-4E5D-BF93-AD9F4FEB3DE2}" type="presOf" srcId="{B2CDD88A-0D7C-468B-8489-325189EB5F02}" destId="{3C04183E-B684-4A79-B575-B5942AF39717}" srcOrd="0" destOrd="0" presId="urn:microsoft.com/office/officeart/2005/8/layout/vList5"/>
    <dgm:cxn modelId="{56D44E5B-F011-4A59-BAC7-820A743EECFD}" srcId="{172AA5BA-4218-4133-B699-C61EFF22AF51}" destId="{BFD4F4FC-9AAB-42AE-964B-350562EFE438}" srcOrd="1" destOrd="0" parTransId="{0D708F05-7A03-4974-90F6-E399AC471ADF}" sibTransId="{A4D52461-DBD5-4D6C-BA16-C48307759462}"/>
    <dgm:cxn modelId="{484A6F92-EE6F-40F2-AA0F-B36FAFA8C696}" srcId="{5B6BA9D4-731B-49DE-9564-C29AE2DBDB62}" destId="{DE3A8E90-7354-4674-8223-633E6433433A}" srcOrd="2" destOrd="0" parTransId="{5AC49F80-300D-42BC-96FE-5935F49BBB3F}" sibTransId="{5063C832-5F6B-44BD-ADF6-DFCC1465165A}"/>
    <dgm:cxn modelId="{885DE7BF-3089-4436-B36F-114C1CFFDE6B}" srcId="{6B7A444B-4CF0-4D95-9303-6925271F4477}" destId="{BA44A273-B71C-4C06-B0F4-CBD556EAF068}" srcOrd="1" destOrd="0" parTransId="{983E72AF-9308-4321-89A3-AD1B457D00DC}" sibTransId="{C0D0D56D-C46A-4616-9602-A4E259A2F580}"/>
    <dgm:cxn modelId="{844799D0-4BF2-42C3-9230-22581C318694}" srcId="{4C741F22-B2F0-460A-A45B-48D567757426}" destId="{B8483028-980B-4020-A8B2-7FB462D36062}" srcOrd="1" destOrd="0" parTransId="{99DE2C46-7FE6-4B05-8D2A-423EB1BE0668}" sibTransId="{FD393CCA-1096-471D-8EE2-1DC367027D4D}"/>
    <dgm:cxn modelId="{1B631D2C-B8CD-4CF6-9635-1C65687A6BCE}" srcId="{E55C9E9D-03D3-4D97-B9A3-57DE2E4F16AA}" destId="{08746999-5306-48B8-A934-7DAF1EB9A1E6}" srcOrd="1" destOrd="0" parTransId="{05ED89D7-D6F4-4A90-965D-6710F9D93A6A}" sibTransId="{09696E68-2587-4B4E-84A7-5CAF249B4317}"/>
    <dgm:cxn modelId="{387D72E4-3032-4382-B0BF-36F5E70053CF}" srcId="{E55C9E9D-03D3-4D97-B9A3-57DE2E4F16AA}" destId="{812F338A-8AEC-41F1-B25F-5CE355B408C5}" srcOrd="2" destOrd="0" parTransId="{40FF3A04-86E7-458B-8A12-AE7F0147A0DD}" sibTransId="{1DAE865B-244C-48FD-916D-D36DD93C652A}"/>
    <dgm:cxn modelId="{C3D11BF5-7FA3-4C6F-9A3B-63CB870606A8}" srcId="{E55C9E9D-03D3-4D97-B9A3-57DE2E4F16AA}" destId="{B25A4322-5240-4738-8605-11031E2F2189}" srcOrd="0" destOrd="0" parTransId="{8A002266-8576-4BAE-A0F2-D621B506315E}" sibTransId="{1C51C77C-06F7-479F-A651-8297C9C52E24}"/>
    <dgm:cxn modelId="{427AB76D-3996-4BBA-9ACF-EFBBD6E7C66F}" srcId="{B630EE0C-D7EF-4F9E-A287-356955ECE2BB}" destId="{0566A5AD-6471-4936-B5CF-14075D734301}" srcOrd="1" destOrd="0" parTransId="{96AF2CBB-EE4F-4D1E-80D0-8EA660D83C41}" sibTransId="{B2F34A2C-D39E-4D89-ADCB-C4AD47E97D90}"/>
    <dgm:cxn modelId="{5754015A-D06F-4DE3-BFF2-7BC750F3C15A}" type="presOf" srcId="{AA04E77E-2F24-473F-A455-7CE243FBF6B6}" destId="{E6A2CE29-7FD9-4D2E-9AA7-4565DAF3CD08}" srcOrd="0" destOrd="3" presId="urn:microsoft.com/office/officeart/2005/8/layout/vList5"/>
    <dgm:cxn modelId="{C6DA91C8-5CC4-4FA3-972B-16D6F15D3ED9}" srcId="{4C741F22-B2F0-460A-A45B-48D567757426}" destId="{B630EE0C-D7EF-4F9E-A287-356955ECE2BB}" srcOrd="5" destOrd="0" parTransId="{5D60CDD9-AECF-4F0E-B6AD-4B49520C123C}" sibTransId="{BC104BAD-36D6-4C98-AC73-F4105E8FF12E}"/>
    <dgm:cxn modelId="{ACA6ED24-B11D-4C04-A66E-08BB70AA01F2}" type="presOf" srcId="{06CE3140-065F-4DB7-8093-C3DE2C1C42FF}" destId="{F538B716-445E-4C0B-A1C3-AD7FEB5DE484}" srcOrd="0" destOrd="1" presId="urn:microsoft.com/office/officeart/2005/8/layout/vList5"/>
    <dgm:cxn modelId="{7A090B9A-8821-48C4-B4A7-C5131A8FD885}" type="presOf" srcId="{08746999-5306-48B8-A934-7DAF1EB9A1E6}" destId="{B31AC6BF-FDF7-48D5-AB4B-B5577EDD1667}" srcOrd="0" destOrd="1" presId="urn:microsoft.com/office/officeart/2005/8/layout/vList5"/>
    <dgm:cxn modelId="{30CFA230-F563-452A-A19E-A78504219971}" type="presOf" srcId="{172AA5BA-4218-4133-B699-C61EFF22AF51}" destId="{B707F792-8D25-4726-AF58-08F7AB23E996}" srcOrd="0" destOrd="0" presId="urn:microsoft.com/office/officeart/2005/8/layout/vList5"/>
    <dgm:cxn modelId="{E0DA4FA9-171D-4D81-AFCA-1EBE89AFA1B0}" srcId="{B630EE0C-D7EF-4F9E-A287-356955ECE2BB}" destId="{87F7DB0E-08E1-44E8-A77D-41A07AC0DA74}" srcOrd="0" destOrd="0" parTransId="{03A8C110-6AAF-45BC-AEFD-DEE7BB46DD2C}" sibTransId="{F56296E0-C8A9-41EE-9771-81AAEE264CD0}"/>
    <dgm:cxn modelId="{F2BF552B-8B8A-4D97-AB6B-D9F081ADB663}" srcId="{6B7A444B-4CF0-4D95-9303-6925271F4477}" destId="{FC6B7F7A-4253-4944-B7EE-70349208E5FE}" srcOrd="2" destOrd="0" parTransId="{9477C7FF-CBF7-4C37-B1C5-CCCBD1D52370}" sibTransId="{847BF432-697F-4E9F-B0E8-A009FC5BCB1E}"/>
    <dgm:cxn modelId="{26D1D69F-8F92-41DC-BAC3-5C6820CB004B}" type="presOf" srcId="{812F338A-8AEC-41F1-B25F-5CE355B408C5}" destId="{B31AC6BF-FDF7-48D5-AB4B-B5577EDD1667}" srcOrd="0" destOrd="2" presId="urn:microsoft.com/office/officeart/2005/8/layout/vList5"/>
    <dgm:cxn modelId="{D3D08BF6-9077-45E5-89AF-55B36860B7AA}" srcId="{5B6BA9D4-731B-49DE-9564-C29AE2DBDB62}" destId="{BC94CE6F-163B-4B9B-BA00-5810800599FE}" srcOrd="1" destOrd="0" parTransId="{3FFD8472-7E3F-4467-8D67-4B19FD09DA0A}" sibTransId="{FDF86331-70A6-4449-9304-C01B0002751E}"/>
    <dgm:cxn modelId="{FB4B115B-9880-4A8E-9A93-91026A123A07}" srcId="{B630EE0C-D7EF-4F9E-A287-356955ECE2BB}" destId="{CD5A2620-A50C-4C0B-B4CC-AF5E60BC3253}" srcOrd="3" destOrd="0" parTransId="{525B73DA-0E31-4804-92B4-5A88B274B6D3}" sibTransId="{B915B228-B6F7-4386-96BF-C7A7B48A1E8D}"/>
    <dgm:cxn modelId="{4BF5D0C6-9600-4DF8-96B1-1857847D95C3}" srcId="{B2CDD88A-0D7C-468B-8489-325189EB5F02}" destId="{1708B532-9F41-4B12-9037-C5A2407A687D}" srcOrd="2" destOrd="0" parTransId="{FC85DE27-BFD1-4931-948E-E47DD8DFBF31}" sibTransId="{1C2B914A-2FA6-4EC9-8290-D94CA61CA262}"/>
    <dgm:cxn modelId="{AD2309B9-804D-4CFD-AD46-7823678CAACB}" srcId="{4C741F22-B2F0-460A-A45B-48D567757426}" destId="{81CFDDB5-A882-4E7E-81D4-1AD1D8BDBBB2}" srcOrd="7" destOrd="0" parTransId="{A3D6C685-8B9C-4B2B-B223-7251488FBF33}" sibTransId="{91F3441A-5900-4D01-98F5-8345C2FC7F42}"/>
    <dgm:cxn modelId="{2880FE5B-9193-4372-ABEA-7461C895C5DC}" type="presOf" srcId="{81CFDDB5-A882-4E7E-81D4-1AD1D8BDBBB2}" destId="{D5CD0080-8536-4520-9329-5A15D68DE246}" srcOrd="0" destOrd="0" presId="urn:microsoft.com/office/officeart/2005/8/layout/vList5"/>
    <dgm:cxn modelId="{6C5A95EA-4CC6-4610-B0EC-D539D1EA10F6}" type="presOf" srcId="{B25A4322-5240-4738-8605-11031E2F2189}" destId="{B31AC6BF-FDF7-48D5-AB4B-B5577EDD1667}" srcOrd="0" destOrd="0" presId="urn:microsoft.com/office/officeart/2005/8/layout/vList5"/>
    <dgm:cxn modelId="{AADFFF81-FD28-4F67-A470-346DAEA1CE74}" type="presOf" srcId="{E55C9E9D-03D3-4D97-B9A3-57DE2E4F16AA}" destId="{97188417-C666-4C8D-BE0A-47BF464F40E0}" srcOrd="0" destOrd="0" presId="urn:microsoft.com/office/officeart/2005/8/layout/vList5"/>
    <dgm:cxn modelId="{FEA1BB16-01AE-400E-B0F8-2C817F32363B}" type="presOf" srcId="{4C741F22-B2F0-460A-A45B-48D567757426}" destId="{48B6DDB7-99FF-40A7-AD52-51AD7C0EFFC7}" srcOrd="0" destOrd="0" presId="urn:microsoft.com/office/officeart/2005/8/layout/vList5"/>
    <dgm:cxn modelId="{37917D23-5CE7-47AF-B8DB-5151941441CC}" type="presOf" srcId="{87F7DB0E-08E1-44E8-A77D-41A07AC0DA74}" destId="{CD45056E-DE1A-42F6-98CF-39C211CA7882}" srcOrd="0" destOrd="0" presId="urn:microsoft.com/office/officeart/2005/8/layout/vList5"/>
    <dgm:cxn modelId="{27ED4815-73E8-4C99-B824-C79BEC7E1363}" srcId="{6B7A444B-4CF0-4D95-9303-6925271F4477}" destId="{BDCE3BB8-CB15-4D57-93D5-778985E32E31}" srcOrd="3" destOrd="0" parTransId="{5ECCAE15-40D0-418E-811F-F60F99123851}" sibTransId="{334A34FC-F41A-4EC4-8247-A686002E3438}"/>
    <dgm:cxn modelId="{6AE388F0-8A7B-4778-8B09-2E4CBE754640}" srcId="{4C741F22-B2F0-460A-A45B-48D567757426}" destId="{6B7A444B-4CF0-4D95-9303-6925271F4477}" srcOrd="3" destOrd="0" parTransId="{E35B56FE-FDE2-4838-8EFA-FF092BDE4BCB}" sibTransId="{A99FD5D7-3D09-4647-9CD7-68FB42E7F850}"/>
    <dgm:cxn modelId="{21A6A0BD-03DA-44F2-A01E-324ED0745F02}" srcId="{B8483028-980B-4020-A8B2-7FB462D36062}" destId="{B87E2A66-3C8A-423B-B1D0-97A47AA3EB3B}" srcOrd="0" destOrd="0" parTransId="{9327FCF3-FD20-4049-AD86-0277C5FB01C8}" sibTransId="{29EDF792-6F8E-4023-91A6-1C6043EE8721}"/>
    <dgm:cxn modelId="{976ED216-22E1-4E75-BF18-CAF6CEC56A41}" srcId="{6B7A444B-4CF0-4D95-9303-6925271F4477}" destId="{F23195D6-4440-4AB0-8D98-02E670FDAF3D}" srcOrd="0" destOrd="0" parTransId="{E01FE30E-4151-45C6-A87E-9AB488D41931}" sibTransId="{B40773DD-DF91-4D9A-8916-7F195E040A8B}"/>
    <dgm:cxn modelId="{40644E0B-3395-483E-8687-361FDF13D37D}" type="presOf" srcId="{850E5364-3198-4BF0-A031-EDA2481C97D5}" destId="{7C3F5F0E-164A-4330-A6DC-949A83829DDB}" srcOrd="0" destOrd="3" presId="urn:microsoft.com/office/officeart/2005/8/layout/vList5"/>
    <dgm:cxn modelId="{638CD2A4-4F05-4F91-9B37-ABA790574E89}" type="presOf" srcId="{BC94CE6F-163B-4B9B-BA00-5810800599FE}" destId="{7C3F5F0E-164A-4330-A6DC-949A83829DDB}" srcOrd="0" destOrd="1" presId="urn:microsoft.com/office/officeart/2005/8/layout/vList5"/>
    <dgm:cxn modelId="{0E0FEEE6-299F-46D6-9CD3-271EC276D823}" srcId="{B2CDD88A-0D7C-468B-8489-325189EB5F02}" destId="{663F67CE-F7AF-42FF-B52B-9EBBCDCA627B}" srcOrd="0" destOrd="0" parTransId="{DB04DBDD-C793-4577-97ED-43AD0ECC02C5}" sibTransId="{914A2B68-0016-4D8C-8EDC-D5179D7205F3}"/>
    <dgm:cxn modelId="{2B8092FE-9579-4F0F-AF5E-EEDF1AC33809}" type="presOf" srcId="{FC6B7F7A-4253-4944-B7EE-70349208E5FE}" destId="{F678A49D-03D2-4D2B-B9CF-C033AA3B6717}" srcOrd="0" destOrd="2" presId="urn:microsoft.com/office/officeart/2005/8/layout/vList5"/>
    <dgm:cxn modelId="{6F4ADC39-A8B4-4076-862D-B2B17C81C959}" srcId="{4C741F22-B2F0-460A-A45B-48D567757426}" destId="{B2CDD88A-0D7C-468B-8489-325189EB5F02}" srcOrd="2" destOrd="0" parTransId="{4596B976-FC6E-4397-B37B-2BA6E4A1BE23}" sibTransId="{7E20373D-57A3-4941-84C2-79D9D64B326B}"/>
    <dgm:cxn modelId="{3F95AC4F-9535-4CC7-B6AE-ACFFABCDE58E}" srcId="{5B6BA9D4-731B-49DE-9564-C29AE2DBDB62}" destId="{850E5364-3198-4BF0-A031-EDA2481C97D5}" srcOrd="3" destOrd="0" parTransId="{909F0113-5CFC-469E-BB81-52B357235ED8}" sibTransId="{1D86E1FA-90C8-4020-A146-748C123E6A8F}"/>
    <dgm:cxn modelId="{D0857405-2065-418D-8C1E-6F0EF4AB646C}" type="presOf" srcId="{97CB3898-EFCD-451E-9152-CDB19F875DD6}" destId="{915AF856-8050-4A4F-91BE-145F013C99C9}" srcOrd="0" destOrd="1" presId="urn:microsoft.com/office/officeart/2005/8/layout/vList5"/>
    <dgm:cxn modelId="{F3C2A41A-42F2-41C3-A9AE-2972EE8F09BB}" type="presOf" srcId="{26A78647-B089-440E-AB7B-192FD22B6315}" destId="{181AF741-35A3-41DC-90B7-639B3976E3A6}" srcOrd="0" destOrd="0" presId="urn:microsoft.com/office/officeart/2005/8/layout/vList5"/>
    <dgm:cxn modelId="{1B5FC333-6276-4DC4-9D03-6789FE3C630B}" srcId="{172AA5BA-4218-4133-B699-C61EFF22AF51}" destId="{E13404AE-710B-469C-B20D-F41BF0EB0F77}" srcOrd="2" destOrd="0" parTransId="{FF93ECBD-787C-4B5D-BB29-F7A864004FFC}" sibTransId="{E2136607-713D-4445-B9B2-90CBC1DF585B}"/>
    <dgm:cxn modelId="{1EDF800B-37AF-4728-83A9-F57DA6C73B37}" type="presOf" srcId="{151C7076-8338-4100-9DD0-364E8DFD6D92}" destId="{E6A2CE29-7FD9-4D2E-9AA7-4565DAF3CD08}" srcOrd="0" destOrd="0" presId="urn:microsoft.com/office/officeart/2005/8/layout/vList5"/>
    <dgm:cxn modelId="{28F9BD3F-DC61-4206-818B-05FF0A38E84F}" type="presOf" srcId="{5B6BA9D4-731B-49DE-9564-C29AE2DBDB62}" destId="{D800952B-5D22-406E-9660-041282F4B7E5}" srcOrd="0" destOrd="0" presId="urn:microsoft.com/office/officeart/2005/8/layout/vList5"/>
    <dgm:cxn modelId="{4ED4DBB5-D8B7-4689-AB3A-BCE7E08AC3EB}" type="presOf" srcId="{F23195D6-4440-4AB0-8D98-02E670FDAF3D}" destId="{F678A49D-03D2-4D2B-B9CF-C033AA3B6717}" srcOrd="0" destOrd="0" presId="urn:microsoft.com/office/officeart/2005/8/layout/vList5"/>
    <dgm:cxn modelId="{8F09FF4E-D397-460F-8FD3-81BAED370D60}" type="presOf" srcId="{B8483028-980B-4020-A8B2-7FB462D36062}" destId="{081661E2-8ACC-4535-B1E9-16085F7BED58}" srcOrd="0" destOrd="0" presId="urn:microsoft.com/office/officeart/2005/8/layout/vList5"/>
    <dgm:cxn modelId="{94007FFF-D919-4387-8B67-CB341BBC0F81}" type="presOf" srcId="{BFD4F4FC-9AAB-42AE-964B-350562EFE438}" destId="{E6A2CE29-7FD9-4D2E-9AA7-4565DAF3CD08}" srcOrd="0" destOrd="1" presId="urn:microsoft.com/office/officeart/2005/8/layout/vList5"/>
    <dgm:cxn modelId="{7C5AFA36-D392-4C28-A1D5-03F3844E0309}" type="presOf" srcId="{1A43395D-5531-40B3-A952-D547BCE08477}" destId="{CD45056E-DE1A-42F6-98CF-39C211CA7882}" srcOrd="0" destOrd="2" presId="urn:microsoft.com/office/officeart/2005/8/layout/vList5"/>
    <dgm:cxn modelId="{3FD04C5E-B312-4B3C-9F05-7BF894068CD1}" srcId="{5B6BA9D4-731B-49DE-9564-C29AE2DBDB62}" destId="{95589788-EA40-4AD5-8281-523DC9C4A3D0}" srcOrd="0" destOrd="0" parTransId="{12C8FA52-9320-4D0C-8652-16D5421C0789}" sibTransId="{2068DF75-849E-4FFF-BE39-B364A61048CA}"/>
    <dgm:cxn modelId="{CE4E4662-2518-4171-9B31-C5CAE7AA4985}" type="presOf" srcId="{B87E2A66-3C8A-423B-B1D0-97A47AA3EB3B}" destId="{915AF856-8050-4A4F-91BE-145F013C99C9}" srcOrd="0" destOrd="0" presId="urn:microsoft.com/office/officeart/2005/8/layout/vList5"/>
    <dgm:cxn modelId="{B66B0D2C-1304-4AF6-806E-A23DE6F11252}" type="presOf" srcId="{12DA4320-4BD7-47D9-B87A-DC2DD35C915D}" destId="{915AF856-8050-4A4F-91BE-145F013C99C9}" srcOrd="0" destOrd="2" presId="urn:microsoft.com/office/officeart/2005/8/layout/vList5"/>
    <dgm:cxn modelId="{0FFB485C-6417-4440-B74B-451617C96B2F}" srcId="{B8483028-980B-4020-A8B2-7FB462D36062}" destId="{8752917D-0192-4833-A908-6B72BACE58A8}" srcOrd="3" destOrd="0" parTransId="{38A72469-75DE-44CA-8D7E-2540B34E1839}" sibTransId="{BFB3A009-5CC9-4206-A82F-BD09A72B20A4}"/>
    <dgm:cxn modelId="{6DF28AA7-2037-4374-913D-97566EDC1552}" type="presOf" srcId="{BA44A273-B71C-4C06-B0F4-CBD556EAF068}" destId="{F678A49D-03D2-4D2B-B9CF-C033AA3B6717}" srcOrd="0" destOrd="1" presId="urn:microsoft.com/office/officeart/2005/8/layout/vList5"/>
    <dgm:cxn modelId="{CB5FF882-5C1A-46B1-83E8-8441FC4C89E5}" srcId="{172AA5BA-4218-4133-B699-C61EFF22AF51}" destId="{AA04E77E-2F24-473F-A455-7CE243FBF6B6}" srcOrd="3" destOrd="0" parTransId="{3112F5B8-5F69-48E5-AF3A-C7E6F96CE93E}" sibTransId="{33A4B472-94A1-4B43-853F-1F94DBA5723F}"/>
    <dgm:cxn modelId="{90B4D807-E64A-4F74-AE01-55E9C0F3A56C}" srcId="{4C741F22-B2F0-460A-A45B-48D567757426}" destId="{172AA5BA-4218-4133-B699-C61EFF22AF51}" srcOrd="4" destOrd="0" parTransId="{E81AD5C0-8B77-4E40-A469-7543C0545F54}" sibTransId="{EEEBF31A-F9B6-46C4-BA3D-E81ECF74D1BA}"/>
    <dgm:cxn modelId="{A3DCD356-EE35-44A8-BF0E-225ED4409D9F}" srcId="{4C741F22-B2F0-460A-A45B-48D567757426}" destId="{E55C9E9D-03D3-4D97-B9A3-57DE2E4F16AA}" srcOrd="0" destOrd="0" parTransId="{4DA490D2-4C9A-4FC6-B92A-84A8226C79E6}" sibTransId="{650C9DF1-6D87-4585-9EBA-494D95A21259}"/>
    <dgm:cxn modelId="{6D9F1DA1-5B24-4FC6-9E8D-35A764585DF1}" type="presOf" srcId="{BDCE3BB8-CB15-4D57-93D5-778985E32E31}" destId="{F678A49D-03D2-4D2B-B9CF-C033AA3B6717}" srcOrd="0" destOrd="3" presId="urn:microsoft.com/office/officeart/2005/8/layout/vList5"/>
    <dgm:cxn modelId="{5BE2680C-A4D4-4A53-94CB-984DEDF4FDFE}" srcId="{B8483028-980B-4020-A8B2-7FB462D36062}" destId="{12DA4320-4BD7-47D9-B87A-DC2DD35C915D}" srcOrd="2" destOrd="0" parTransId="{B0BD00AE-8946-4358-BC69-BB4B58BEDA42}" sibTransId="{FAF01056-C1C1-41E9-AC3D-539D4EABAD2B}"/>
    <dgm:cxn modelId="{B1AAD2E5-B66D-4871-896C-164F1C7EA0F8}" srcId="{B8483028-980B-4020-A8B2-7FB462D36062}" destId="{97CB3898-EFCD-451E-9152-CDB19F875DD6}" srcOrd="1" destOrd="0" parTransId="{F737B4F3-FF30-44C0-B303-A70A3936A748}" sibTransId="{89A50887-7B4F-497F-80A3-9079F4B47E0A}"/>
    <dgm:cxn modelId="{01D3A636-6706-4997-AA68-452CFC10746A}" srcId="{B630EE0C-D7EF-4F9E-A287-356955ECE2BB}" destId="{1A43395D-5531-40B3-A952-D547BCE08477}" srcOrd="2" destOrd="0" parTransId="{CF73D4D0-985D-43AF-9AF4-7F6B244EAE22}" sibTransId="{836409BD-1EC1-4B39-9348-0C10406295CD}"/>
    <dgm:cxn modelId="{453170E2-E164-4B51-ABCE-6C0C869167B7}" type="presOf" srcId="{0566A5AD-6471-4936-B5CF-14075D734301}" destId="{CD45056E-DE1A-42F6-98CF-39C211CA7882}" srcOrd="0" destOrd="1" presId="urn:microsoft.com/office/officeart/2005/8/layout/vList5"/>
    <dgm:cxn modelId="{59B3C618-CD5D-458B-84F4-4FB6C74C34FA}" type="presOf" srcId="{663F67CE-F7AF-42FF-B52B-9EBBCDCA627B}" destId="{F538B716-445E-4C0B-A1C3-AD7FEB5DE484}" srcOrd="0" destOrd="0" presId="urn:microsoft.com/office/officeart/2005/8/layout/vList5"/>
    <dgm:cxn modelId="{EA61ADA7-F4F9-47D8-9750-E9A87198C215}" type="presParOf" srcId="{48B6DDB7-99FF-40A7-AD52-51AD7C0EFFC7}" destId="{242B9F2E-D2BE-48BD-BAB7-AAA3AD344607}" srcOrd="0" destOrd="0" presId="urn:microsoft.com/office/officeart/2005/8/layout/vList5"/>
    <dgm:cxn modelId="{A387943F-6648-4F9D-B86C-162F27B0784B}" type="presParOf" srcId="{242B9F2E-D2BE-48BD-BAB7-AAA3AD344607}" destId="{97188417-C666-4C8D-BE0A-47BF464F40E0}" srcOrd="0" destOrd="0" presId="urn:microsoft.com/office/officeart/2005/8/layout/vList5"/>
    <dgm:cxn modelId="{BEC814D8-FCF3-46D8-9F4A-9813642007AC}" type="presParOf" srcId="{242B9F2E-D2BE-48BD-BAB7-AAA3AD344607}" destId="{B31AC6BF-FDF7-48D5-AB4B-B5577EDD1667}" srcOrd="1" destOrd="0" presId="urn:microsoft.com/office/officeart/2005/8/layout/vList5"/>
    <dgm:cxn modelId="{05665D3C-1DBE-4729-8DBF-5AA930B7DBB3}" type="presParOf" srcId="{48B6DDB7-99FF-40A7-AD52-51AD7C0EFFC7}" destId="{8352D7CC-5E2D-4ACF-9657-1429178FBAAC}" srcOrd="1" destOrd="0" presId="urn:microsoft.com/office/officeart/2005/8/layout/vList5"/>
    <dgm:cxn modelId="{7206F39C-9DAC-4078-84AA-7F10E6A25EDC}" type="presParOf" srcId="{48B6DDB7-99FF-40A7-AD52-51AD7C0EFFC7}" destId="{CDCA2678-13A0-4C39-A04C-BE7577E9E56C}" srcOrd="2" destOrd="0" presId="urn:microsoft.com/office/officeart/2005/8/layout/vList5"/>
    <dgm:cxn modelId="{F941987B-C0C5-4282-B78D-02BDC7122AF5}" type="presParOf" srcId="{CDCA2678-13A0-4C39-A04C-BE7577E9E56C}" destId="{081661E2-8ACC-4535-B1E9-16085F7BED58}" srcOrd="0" destOrd="0" presId="urn:microsoft.com/office/officeart/2005/8/layout/vList5"/>
    <dgm:cxn modelId="{A870922A-9C0E-4B09-BBC2-EA21FC1A86A6}" type="presParOf" srcId="{CDCA2678-13A0-4C39-A04C-BE7577E9E56C}" destId="{915AF856-8050-4A4F-91BE-145F013C99C9}" srcOrd="1" destOrd="0" presId="urn:microsoft.com/office/officeart/2005/8/layout/vList5"/>
    <dgm:cxn modelId="{9E8696F1-C9B8-4219-BE00-04110BA6DD06}" type="presParOf" srcId="{48B6DDB7-99FF-40A7-AD52-51AD7C0EFFC7}" destId="{6A7F6055-CC3F-4DFD-98ED-F832984160EE}" srcOrd="3" destOrd="0" presId="urn:microsoft.com/office/officeart/2005/8/layout/vList5"/>
    <dgm:cxn modelId="{5EA6B713-C9D2-4811-A8D3-EE0405CE8F7A}" type="presParOf" srcId="{48B6DDB7-99FF-40A7-AD52-51AD7C0EFFC7}" destId="{F3E9223C-AB3D-4BA8-A9A7-A887A6067D96}" srcOrd="4" destOrd="0" presId="urn:microsoft.com/office/officeart/2005/8/layout/vList5"/>
    <dgm:cxn modelId="{5FCC472C-F833-43EB-97D2-5C2B2157A067}" type="presParOf" srcId="{F3E9223C-AB3D-4BA8-A9A7-A887A6067D96}" destId="{3C04183E-B684-4A79-B575-B5942AF39717}" srcOrd="0" destOrd="0" presId="urn:microsoft.com/office/officeart/2005/8/layout/vList5"/>
    <dgm:cxn modelId="{38B3EE9F-7A60-44B5-A7E1-F9447E03796F}" type="presParOf" srcId="{F3E9223C-AB3D-4BA8-A9A7-A887A6067D96}" destId="{F538B716-445E-4C0B-A1C3-AD7FEB5DE484}" srcOrd="1" destOrd="0" presId="urn:microsoft.com/office/officeart/2005/8/layout/vList5"/>
    <dgm:cxn modelId="{07AF7C27-C083-4558-826B-029F2A1697E4}" type="presParOf" srcId="{48B6DDB7-99FF-40A7-AD52-51AD7C0EFFC7}" destId="{B2FA2F5A-0257-46A5-A7F7-25CA7D96DAA6}" srcOrd="5" destOrd="0" presId="urn:microsoft.com/office/officeart/2005/8/layout/vList5"/>
    <dgm:cxn modelId="{F9CC7CCE-33BF-4F8D-8DD8-649CFED8332E}" type="presParOf" srcId="{48B6DDB7-99FF-40A7-AD52-51AD7C0EFFC7}" destId="{0D42D840-AE2E-4C0D-94CA-EFC1EC750205}" srcOrd="6" destOrd="0" presId="urn:microsoft.com/office/officeart/2005/8/layout/vList5"/>
    <dgm:cxn modelId="{833BC360-ADEE-4011-B01A-D89493E62E26}" type="presParOf" srcId="{0D42D840-AE2E-4C0D-94CA-EFC1EC750205}" destId="{E14666C0-3BDE-46FD-9EAD-B92AE9D4A307}" srcOrd="0" destOrd="0" presId="urn:microsoft.com/office/officeart/2005/8/layout/vList5"/>
    <dgm:cxn modelId="{150649AD-EC40-446D-AC8A-52C233798011}" type="presParOf" srcId="{0D42D840-AE2E-4C0D-94CA-EFC1EC750205}" destId="{F678A49D-03D2-4D2B-B9CF-C033AA3B6717}" srcOrd="1" destOrd="0" presId="urn:microsoft.com/office/officeart/2005/8/layout/vList5"/>
    <dgm:cxn modelId="{636D8EF8-72AE-4FB3-8F83-736F0D7A55C7}" type="presParOf" srcId="{48B6DDB7-99FF-40A7-AD52-51AD7C0EFFC7}" destId="{6FC34388-8CAF-46A6-AA02-1189DA6215BC}" srcOrd="7" destOrd="0" presId="urn:microsoft.com/office/officeart/2005/8/layout/vList5"/>
    <dgm:cxn modelId="{7B844C6C-4D4F-410A-8F28-D2CC1008C31B}" type="presParOf" srcId="{48B6DDB7-99FF-40A7-AD52-51AD7C0EFFC7}" destId="{E9F77275-5170-4035-8BD6-EE80F7935580}" srcOrd="8" destOrd="0" presId="urn:microsoft.com/office/officeart/2005/8/layout/vList5"/>
    <dgm:cxn modelId="{CCF4FCC6-D4AE-473B-9A29-5EE6A967FE57}" type="presParOf" srcId="{E9F77275-5170-4035-8BD6-EE80F7935580}" destId="{B707F792-8D25-4726-AF58-08F7AB23E996}" srcOrd="0" destOrd="0" presId="urn:microsoft.com/office/officeart/2005/8/layout/vList5"/>
    <dgm:cxn modelId="{E6A9681B-BE39-4617-ABF0-7E7464919B8E}" type="presParOf" srcId="{E9F77275-5170-4035-8BD6-EE80F7935580}" destId="{E6A2CE29-7FD9-4D2E-9AA7-4565DAF3CD08}" srcOrd="1" destOrd="0" presId="urn:microsoft.com/office/officeart/2005/8/layout/vList5"/>
    <dgm:cxn modelId="{B1188294-1A94-473F-8B45-3EE425269BBB}" type="presParOf" srcId="{48B6DDB7-99FF-40A7-AD52-51AD7C0EFFC7}" destId="{F30EFB18-A7EB-4EDE-91A7-EC32C0315660}" srcOrd="9" destOrd="0" presId="urn:microsoft.com/office/officeart/2005/8/layout/vList5"/>
    <dgm:cxn modelId="{BE64BDA1-4AF7-46BB-8AE7-E43700B99858}" type="presParOf" srcId="{48B6DDB7-99FF-40A7-AD52-51AD7C0EFFC7}" destId="{D4092BD4-CD47-49B2-8826-E61DB3B5AF8C}" srcOrd="10" destOrd="0" presId="urn:microsoft.com/office/officeart/2005/8/layout/vList5"/>
    <dgm:cxn modelId="{34C74792-CF5C-4140-918D-4AD94E5EA243}" type="presParOf" srcId="{D4092BD4-CD47-49B2-8826-E61DB3B5AF8C}" destId="{CEB1F0B6-02B8-4DBF-9C35-C63400486563}" srcOrd="0" destOrd="0" presId="urn:microsoft.com/office/officeart/2005/8/layout/vList5"/>
    <dgm:cxn modelId="{3F478DDB-5522-4362-97FA-C60BE439BDA0}" type="presParOf" srcId="{D4092BD4-CD47-49B2-8826-E61DB3B5AF8C}" destId="{CD45056E-DE1A-42F6-98CF-39C211CA7882}" srcOrd="1" destOrd="0" presId="urn:microsoft.com/office/officeart/2005/8/layout/vList5"/>
    <dgm:cxn modelId="{8DBD0B5D-CA9B-4975-9EB9-72A123B7D9A8}" type="presParOf" srcId="{48B6DDB7-99FF-40A7-AD52-51AD7C0EFFC7}" destId="{A6668BF2-8113-41E0-9272-5A8241EB6E40}" srcOrd="11" destOrd="0" presId="urn:microsoft.com/office/officeart/2005/8/layout/vList5"/>
    <dgm:cxn modelId="{351AD6CC-911E-49E4-B6F2-488A2E791F22}" type="presParOf" srcId="{48B6DDB7-99FF-40A7-AD52-51AD7C0EFFC7}" destId="{9D39D94F-F71B-49F3-8E07-A56D25738FEE}" srcOrd="12" destOrd="0" presId="urn:microsoft.com/office/officeart/2005/8/layout/vList5"/>
    <dgm:cxn modelId="{04152410-9976-464D-BAB0-9C6C0A0FF0F5}" type="presParOf" srcId="{9D39D94F-F71B-49F3-8E07-A56D25738FEE}" destId="{D800952B-5D22-406E-9660-041282F4B7E5}" srcOrd="0" destOrd="0" presId="urn:microsoft.com/office/officeart/2005/8/layout/vList5"/>
    <dgm:cxn modelId="{6B3675AD-C05D-4947-9573-979C81B645AC}" type="presParOf" srcId="{9D39D94F-F71B-49F3-8E07-A56D25738FEE}" destId="{7C3F5F0E-164A-4330-A6DC-949A83829DDB}" srcOrd="1" destOrd="0" presId="urn:microsoft.com/office/officeart/2005/8/layout/vList5"/>
    <dgm:cxn modelId="{86E3B8ED-936E-40DA-9733-DE7E8728F968}" type="presParOf" srcId="{48B6DDB7-99FF-40A7-AD52-51AD7C0EFFC7}" destId="{0C80B210-F697-45B6-BCA6-2897B34C1A17}" srcOrd="13" destOrd="0" presId="urn:microsoft.com/office/officeart/2005/8/layout/vList5"/>
    <dgm:cxn modelId="{DDA7DC22-3B86-49D5-B884-65A90C7110FA}" type="presParOf" srcId="{48B6DDB7-99FF-40A7-AD52-51AD7C0EFFC7}" destId="{CE6ED15E-4E9D-441F-BEE6-E516686C1FE8}" srcOrd="14" destOrd="0" presId="urn:microsoft.com/office/officeart/2005/8/layout/vList5"/>
    <dgm:cxn modelId="{7907E4F8-7827-4FEB-9B3D-3A672656CA6F}" type="presParOf" srcId="{CE6ED15E-4E9D-441F-BEE6-E516686C1FE8}" destId="{D5CD0080-8536-4520-9329-5A15D68DE246}" srcOrd="0" destOrd="0" presId="urn:microsoft.com/office/officeart/2005/8/layout/vList5"/>
    <dgm:cxn modelId="{1C8B54E5-043F-4F8C-B6EA-9BBA6A08AE44}" type="presParOf" srcId="{CE6ED15E-4E9D-441F-BEE6-E516686C1FE8}" destId="{181AF741-35A3-41DC-90B7-639B3976E3A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8520A9-3326-4120-A5D7-042FE7E9E5E3}" type="doc">
      <dgm:prSet loTypeId="urn:microsoft.com/office/officeart/2005/8/layout/gear1" loCatId="relationship" qsTypeId="urn:microsoft.com/office/officeart/2005/8/quickstyle/simple1" qsCatId="simple" csTypeId="urn:microsoft.com/office/officeart/2005/8/colors/accent1_2" csCatId="accent1" phldr="1"/>
      <dgm:spPr/>
    </dgm:pt>
    <dgm:pt modelId="{5D9274CA-D7F7-468F-BC57-3EE883766607}">
      <dgm:prSet phldrT="[Text]" custT="1"/>
      <dgm:spPr/>
      <dgm:t>
        <a:bodyPr/>
        <a:lstStyle/>
        <a:p>
          <a:r>
            <a:rPr lang="en-CA" sz="2000" b="1" dirty="0" smtClean="0"/>
            <a:t>Nature</a:t>
          </a:r>
          <a:endParaRPr lang="en-CA" sz="2000" b="1" dirty="0"/>
        </a:p>
      </dgm:t>
    </dgm:pt>
    <dgm:pt modelId="{3F34CE43-8F15-41B0-B845-5CE594F49D23}" type="parTrans" cxnId="{A358B434-4040-48DC-A0A7-3241B3BB5546}">
      <dgm:prSet/>
      <dgm:spPr/>
      <dgm:t>
        <a:bodyPr/>
        <a:lstStyle/>
        <a:p>
          <a:endParaRPr lang="en-CA"/>
        </a:p>
      </dgm:t>
    </dgm:pt>
    <dgm:pt modelId="{EAE9F5D9-BFBB-450C-9EB5-68839574CB47}" type="sibTrans" cxnId="{A358B434-4040-48DC-A0A7-3241B3BB5546}">
      <dgm:prSet/>
      <dgm:spPr/>
      <dgm:t>
        <a:bodyPr/>
        <a:lstStyle/>
        <a:p>
          <a:endParaRPr lang="en-CA"/>
        </a:p>
      </dgm:t>
    </dgm:pt>
    <dgm:pt modelId="{781D5291-2137-43DF-96F4-DD24EBD7BA7D}">
      <dgm:prSet phldrT="[Text]" custT="1"/>
      <dgm:spPr/>
      <dgm:t>
        <a:bodyPr/>
        <a:lstStyle/>
        <a:p>
          <a:r>
            <a:rPr lang="en-CA" sz="1200" b="1" dirty="0" smtClean="0"/>
            <a:t>Energy</a:t>
          </a:r>
          <a:endParaRPr lang="en-CA" sz="1200" b="1" dirty="0"/>
        </a:p>
      </dgm:t>
    </dgm:pt>
    <dgm:pt modelId="{D4BBFBA5-5E58-47D2-8CE9-B60401FE1D48}" type="parTrans" cxnId="{04B0DD45-2477-4362-914B-C70ED56E6BEC}">
      <dgm:prSet/>
      <dgm:spPr/>
      <dgm:t>
        <a:bodyPr/>
        <a:lstStyle/>
        <a:p>
          <a:endParaRPr lang="en-CA"/>
        </a:p>
      </dgm:t>
    </dgm:pt>
    <dgm:pt modelId="{9F5C980D-4661-4CBC-8E0A-699168DD4851}" type="sibTrans" cxnId="{04B0DD45-2477-4362-914B-C70ED56E6BEC}">
      <dgm:prSet/>
      <dgm:spPr/>
      <dgm:t>
        <a:bodyPr/>
        <a:lstStyle/>
        <a:p>
          <a:endParaRPr lang="en-CA"/>
        </a:p>
      </dgm:t>
    </dgm:pt>
    <dgm:pt modelId="{30B5C870-47B8-428C-9246-BBDB35208378}">
      <dgm:prSet phldrT="[Text]" custT="1"/>
      <dgm:spPr/>
      <dgm:t>
        <a:bodyPr/>
        <a:lstStyle/>
        <a:p>
          <a:r>
            <a:rPr lang="en-CA" sz="1000" b="0" dirty="0" smtClean="0"/>
            <a:t>Agriculture</a:t>
          </a:r>
          <a:endParaRPr lang="en-CA" sz="1000" b="0" dirty="0"/>
        </a:p>
      </dgm:t>
    </dgm:pt>
    <dgm:pt modelId="{D9DB630F-0926-4FFB-AFAC-B5513B38CE82}" type="parTrans" cxnId="{EB0D4F78-525B-4A21-9445-016937E8A1A9}">
      <dgm:prSet/>
      <dgm:spPr/>
      <dgm:t>
        <a:bodyPr/>
        <a:lstStyle/>
        <a:p>
          <a:endParaRPr lang="en-CA"/>
        </a:p>
      </dgm:t>
    </dgm:pt>
    <dgm:pt modelId="{5ECE4270-74F1-493C-92D0-D27BB1053B94}" type="sibTrans" cxnId="{EB0D4F78-525B-4A21-9445-016937E8A1A9}">
      <dgm:prSet/>
      <dgm:spPr/>
      <dgm:t>
        <a:bodyPr/>
        <a:lstStyle/>
        <a:p>
          <a:endParaRPr lang="en-CA"/>
        </a:p>
      </dgm:t>
    </dgm:pt>
    <dgm:pt modelId="{4F8CFB74-7F57-4494-B769-E76091F655FD}" type="pres">
      <dgm:prSet presAssocID="{F48520A9-3326-4120-A5D7-042FE7E9E5E3}" presName="composite" presStyleCnt="0">
        <dgm:presLayoutVars>
          <dgm:chMax val="3"/>
          <dgm:animLvl val="lvl"/>
          <dgm:resizeHandles val="exact"/>
        </dgm:presLayoutVars>
      </dgm:prSet>
      <dgm:spPr/>
    </dgm:pt>
    <dgm:pt modelId="{D7BF7638-2385-4ADD-A161-4E9C3937569D}" type="pres">
      <dgm:prSet presAssocID="{5D9274CA-D7F7-468F-BC57-3EE883766607}" presName="gear1" presStyleLbl="node1" presStyleIdx="0" presStyleCnt="3">
        <dgm:presLayoutVars>
          <dgm:chMax val="1"/>
          <dgm:bulletEnabled val="1"/>
        </dgm:presLayoutVars>
      </dgm:prSet>
      <dgm:spPr/>
      <dgm:t>
        <a:bodyPr/>
        <a:lstStyle/>
        <a:p>
          <a:endParaRPr lang="en-CA"/>
        </a:p>
      </dgm:t>
    </dgm:pt>
    <dgm:pt modelId="{9F1115DA-EB27-44C5-8E41-7FB662A41BDC}" type="pres">
      <dgm:prSet presAssocID="{5D9274CA-D7F7-468F-BC57-3EE883766607}" presName="gear1srcNode" presStyleLbl="node1" presStyleIdx="0" presStyleCnt="3"/>
      <dgm:spPr/>
      <dgm:t>
        <a:bodyPr/>
        <a:lstStyle/>
        <a:p>
          <a:endParaRPr lang="en-CA"/>
        </a:p>
      </dgm:t>
    </dgm:pt>
    <dgm:pt modelId="{B82396CE-9442-4EDC-94FD-A98BEFF423C9}" type="pres">
      <dgm:prSet presAssocID="{5D9274CA-D7F7-468F-BC57-3EE883766607}" presName="gear1dstNode" presStyleLbl="node1" presStyleIdx="0" presStyleCnt="3"/>
      <dgm:spPr/>
      <dgm:t>
        <a:bodyPr/>
        <a:lstStyle/>
        <a:p>
          <a:endParaRPr lang="en-CA"/>
        </a:p>
      </dgm:t>
    </dgm:pt>
    <dgm:pt modelId="{C008A7F8-C1BD-4EE9-AE72-3A2FEBFE1238}" type="pres">
      <dgm:prSet presAssocID="{781D5291-2137-43DF-96F4-DD24EBD7BA7D}" presName="gear2" presStyleLbl="node1" presStyleIdx="1" presStyleCnt="3">
        <dgm:presLayoutVars>
          <dgm:chMax val="1"/>
          <dgm:bulletEnabled val="1"/>
        </dgm:presLayoutVars>
      </dgm:prSet>
      <dgm:spPr/>
      <dgm:t>
        <a:bodyPr/>
        <a:lstStyle/>
        <a:p>
          <a:endParaRPr lang="en-CA"/>
        </a:p>
      </dgm:t>
    </dgm:pt>
    <dgm:pt modelId="{7F5D6704-A1EC-43A6-A8E4-4DD94B5DB3AF}" type="pres">
      <dgm:prSet presAssocID="{781D5291-2137-43DF-96F4-DD24EBD7BA7D}" presName="gear2srcNode" presStyleLbl="node1" presStyleIdx="1" presStyleCnt="3"/>
      <dgm:spPr/>
      <dgm:t>
        <a:bodyPr/>
        <a:lstStyle/>
        <a:p>
          <a:endParaRPr lang="en-CA"/>
        </a:p>
      </dgm:t>
    </dgm:pt>
    <dgm:pt modelId="{04180C7A-234C-4C74-8B76-6A0BEEF707E1}" type="pres">
      <dgm:prSet presAssocID="{781D5291-2137-43DF-96F4-DD24EBD7BA7D}" presName="gear2dstNode" presStyleLbl="node1" presStyleIdx="1" presStyleCnt="3"/>
      <dgm:spPr/>
      <dgm:t>
        <a:bodyPr/>
        <a:lstStyle/>
        <a:p>
          <a:endParaRPr lang="en-CA"/>
        </a:p>
      </dgm:t>
    </dgm:pt>
    <dgm:pt modelId="{F93819DF-34E2-44D3-BFDB-F56B7B32CFA7}" type="pres">
      <dgm:prSet presAssocID="{30B5C870-47B8-428C-9246-BBDB35208378}" presName="gear3" presStyleLbl="node1" presStyleIdx="2" presStyleCnt="3"/>
      <dgm:spPr/>
      <dgm:t>
        <a:bodyPr/>
        <a:lstStyle/>
        <a:p>
          <a:endParaRPr lang="en-CA"/>
        </a:p>
      </dgm:t>
    </dgm:pt>
    <dgm:pt modelId="{20F69C2F-1A93-4D08-ACE8-9805C3B29CE0}" type="pres">
      <dgm:prSet presAssocID="{30B5C870-47B8-428C-9246-BBDB35208378}" presName="gear3tx" presStyleLbl="node1" presStyleIdx="2" presStyleCnt="3">
        <dgm:presLayoutVars>
          <dgm:chMax val="1"/>
          <dgm:bulletEnabled val="1"/>
        </dgm:presLayoutVars>
      </dgm:prSet>
      <dgm:spPr/>
      <dgm:t>
        <a:bodyPr/>
        <a:lstStyle/>
        <a:p>
          <a:endParaRPr lang="en-CA"/>
        </a:p>
      </dgm:t>
    </dgm:pt>
    <dgm:pt modelId="{87B53300-737C-4C14-8682-EB83E3C1C6F2}" type="pres">
      <dgm:prSet presAssocID="{30B5C870-47B8-428C-9246-BBDB35208378}" presName="gear3srcNode" presStyleLbl="node1" presStyleIdx="2" presStyleCnt="3"/>
      <dgm:spPr/>
      <dgm:t>
        <a:bodyPr/>
        <a:lstStyle/>
        <a:p>
          <a:endParaRPr lang="en-CA"/>
        </a:p>
      </dgm:t>
    </dgm:pt>
    <dgm:pt modelId="{4546B850-466A-4F48-8820-400DEAE90119}" type="pres">
      <dgm:prSet presAssocID="{30B5C870-47B8-428C-9246-BBDB35208378}" presName="gear3dstNode" presStyleLbl="node1" presStyleIdx="2" presStyleCnt="3"/>
      <dgm:spPr/>
      <dgm:t>
        <a:bodyPr/>
        <a:lstStyle/>
        <a:p>
          <a:endParaRPr lang="en-CA"/>
        </a:p>
      </dgm:t>
    </dgm:pt>
    <dgm:pt modelId="{55FCC459-3B2E-4353-8BF1-5585BBAD36B6}" type="pres">
      <dgm:prSet presAssocID="{EAE9F5D9-BFBB-450C-9EB5-68839574CB47}" presName="connector1" presStyleLbl="sibTrans2D1" presStyleIdx="0" presStyleCnt="3"/>
      <dgm:spPr/>
      <dgm:t>
        <a:bodyPr/>
        <a:lstStyle/>
        <a:p>
          <a:endParaRPr lang="en-CA"/>
        </a:p>
      </dgm:t>
    </dgm:pt>
    <dgm:pt modelId="{B0DA4A04-1CAA-41F0-BE8B-E38AAE1F6ABB}" type="pres">
      <dgm:prSet presAssocID="{9F5C980D-4661-4CBC-8E0A-699168DD4851}" presName="connector2" presStyleLbl="sibTrans2D1" presStyleIdx="1" presStyleCnt="3"/>
      <dgm:spPr/>
      <dgm:t>
        <a:bodyPr/>
        <a:lstStyle/>
        <a:p>
          <a:endParaRPr lang="en-CA"/>
        </a:p>
      </dgm:t>
    </dgm:pt>
    <dgm:pt modelId="{A0D29221-F914-4233-800B-1CDAF9E4B96C}" type="pres">
      <dgm:prSet presAssocID="{5ECE4270-74F1-493C-92D0-D27BB1053B94}" presName="connector3" presStyleLbl="sibTrans2D1" presStyleIdx="2" presStyleCnt="3"/>
      <dgm:spPr/>
      <dgm:t>
        <a:bodyPr/>
        <a:lstStyle/>
        <a:p>
          <a:endParaRPr lang="en-CA"/>
        </a:p>
      </dgm:t>
    </dgm:pt>
  </dgm:ptLst>
  <dgm:cxnLst>
    <dgm:cxn modelId="{22EA615C-1A66-4DBA-BFFE-5F97A1188B5A}" type="presOf" srcId="{30B5C870-47B8-428C-9246-BBDB35208378}" destId="{87B53300-737C-4C14-8682-EB83E3C1C6F2}" srcOrd="2" destOrd="0" presId="urn:microsoft.com/office/officeart/2005/8/layout/gear1"/>
    <dgm:cxn modelId="{BA370CB1-BFBD-4766-81E2-07C2C25B098C}" type="presOf" srcId="{781D5291-2137-43DF-96F4-DD24EBD7BA7D}" destId="{7F5D6704-A1EC-43A6-A8E4-4DD94B5DB3AF}" srcOrd="1" destOrd="0" presId="urn:microsoft.com/office/officeart/2005/8/layout/gear1"/>
    <dgm:cxn modelId="{CB125052-485C-4974-B8C4-5EDC664F5EAC}" type="presOf" srcId="{EAE9F5D9-BFBB-450C-9EB5-68839574CB47}" destId="{55FCC459-3B2E-4353-8BF1-5585BBAD36B6}" srcOrd="0" destOrd="0" presId="urn:microsoft.com/office/officeart/2005/8/layout/gear1"/>
    <dgm:cxn modelId="{0CF5A70F-9243-46E1-A4A7-A1B5B0BB6CF2}" type="presOf" srcId="{781D5291-2137-43DF-96F4-DD24EBD7BA7D}" destId="{C008A7F8-C1BD-4EE9-AE72-3A2FEBFE1238}" srcOrd="0" destOrd="0" presId="urn:microsoft.com/office/officeart/2005/8/layout/gear1"/>
    <dgm:cxn modelId="{04E1336B-C37A-49FD-94A5-9037A3217A06}" type="presOf" srcId="{30B5C870-47B8-428C-9246-BBDB35208378}" destId="{20F69C2F-1A93-4D08-ACE8-9805C3B29CE0}" srcOrd="1" destOrd="0" presId="urn:microsoft.com/office/officeart/2005/8/layout/gear1"/>
    <dgm:cxn modelId="{83509662-176F-4FA4-9B30-D6CBF41405BE}" type="presOf" srcId="{30B5C870-47B8-428C-9246-BBDB35208378}" destId="{F93819DF-34E2-44D3-BFDB-F56B7B32CFA7}" srcOrd="0" destOrd="0" presId="urn:microsoft.com/office/officeart/2005/8/layout/gear1"/>
    <dgm:cxn modelId="{8E714415-5530-4F73-A753-DBC79FCD62D1}" type="presOf" srcId="{5D9274CA-D7F7-468F-BC57-3EE883766607}" destId="{9F1115DA-EB27-44C5-8E41-7FB662A41BDC}" srcOrd="1" destOrd="0" presId="urn:microsoft.com/office/officeart/2005/8/layout/gear1"/>
    <dgm:cxn modelId="{67AA3BC3-4518-44C2-BC6F-14356E95715D}" type="presOf" srcId="{F48520A9-3326-4120-A5D7-042FE7E9E5E3}" destId="{4F8CFB74-7F57-4494-B769-E76091F655FD}" srcOrd="0" destOrd="0" presId="urn:microsoft.com/office/officeart/2005/8/layout/gear1"/>
    <dgm:cxn modelId="{0EE9D997-FF08-4E2B-AFC6-7A56134040A3}" type="presOf" srcId="{30B5C870-47B8-428C-9246-BBDB35208378}" destId="{4546B850-466A-4F48-8820-400DEAE90119}" srcOrd="3" destOrd="0" presId="urn:microsoft.com/office/officeart/2005/8/layout/gear1"/>
    <dgm:cxn modelId="{EB0D4F78-525B-4A21-9445-016937E8A1A9}" srcId="{F48520A9-3326-4120-A5D7-042FE7E9E5E3}" destId="{30B5C870-47B8-428C-9246-BBDB35208378}" srcOrd="2" destOrd="0" parTransId="{D9DB630F-0926-4FFB-AFAC-B5513B38CE82}" sibTransId="{5ECE4270-74F1-493C-92D0-D27BB1053B94}"/>
    <dgm:cxn modelId="{E0B63148-B67D-4B5D-B61B-C2522F96A5AF}" type="presOf" srcId="{5ECE4270-74F1-493C-92D0-D27BB1053B94}" destId="{A0D29221-F914-4233-800B-1CDAF9E4B96C}" srcOrd="0" destOrd="0" presId="urn:microsoft.com/office/officeart/2005/8/layout/gear1"/>
    <dgm:cxn modelId="{DA33EEC4-A00E-404E-99C8-C3F6F54B8ED4}" type="presOf" srcId="{9F5C980D-4661-4CBC-8E0A-699168DD4851}" destId="{B0DA4A04-1CAA-41F0-BE8B-E38AAE1F6ABB}" srcOrd="0" destOrd="0" presId="urn:microsoft.com/office/officeart/2005/8/layout/gear1"/>
    <dgm:cxn modelId="{A358B434-4040-48DC-A0A7-3241B3BB5546}" srcId="{F48520A9-3326-4120-A5D7-042FE7E9E5E3}" destId="{5D9274CA-D7F7-468F-BC57-3EE883766607}" srcOrd="0" destOrd="0" parTransId="{3F34CE43-8F15-41B0-B845-5CE594F49D23}" sibTransId="{EAE9F5D9-BFBB-450C-9EB5-68839574CB47}"/>
    <dgm:cxn modelId="{78346B34-6963-43B7-A496-6D2284B74314}" type="presOf" srcId="{5D9274CA-D7F7-468F-BC57-3EE883766607}" destId="{B82396CE-9442-4EDC-94FD-A98BEFF423C9}" srcOrd="2" destOrd="0" presId="urn:microsoft.com/office/officeart/2005/8/layout/gear1"/>
    <dgm:cxn modelId="{FB527917-3EE3-4A99-BAEC-95600807C65A}" type="presOf" srcId="{781D5291-2137-43DF-96F4-DD24EBD7BA7D}" destId="{04180C7A-234C-4C74-8B76-6A0BEEF707E1}" srcOrd="2" destOrd="0" presId="urn:microsoft.com/office/officeart/2005/8/layout/gear1"/>
    <dgm:cxn modelId="{04B0DD45-2477-4362-914B-C70ED56E6BEC}" srcId="{F48520A9-3326-4120-A5D7-042FE7E9E5E3}" destId="{781D5291-2137-43DF-96F4-DD24EBD7BA7D}" srcOrd="1" destOrd="0" parTransId="{D4BBFBA5-5E58-47D2-8CE9-B60401FE1D48}" sibTransId="{9F5C980D-4661-4CBC-8E0A-699168DD4851}"/>
    <dgm:cxn modelId="{D0A63824-22F5-4372-80EF-C150496EA7B9}" type="presOf" srcId="{5D9274CA-D7F7-468F-BC57-3EE883766607}" destId="{D7BF7638-2385-4ADD-A161-4E9C3937569D}" srcOrd="0" destOrd="0" presId="urn:microsoft.com/office/officeart/2005/8/layout/gear1"/>
    <dgm:cxn modelId="{90663FCF-C6DF-48BD-9919-A77E72F7FDEF}" type="presParOf" srcId="{4F8CFB74-7F57-4494-B769-E76091F655FD}" destId="{D7BF7638-2385-4ADD-A161-4E9C3937569D}" srcOrd="0" destOrd="0" presId="urn:microsoft.com/office/officeart/2005/8/layout/gear1"/>
    <dgm:cxn modelId="{62621F84-3A9B-43B2-A3A3-B5B46E89D1B9}" type="presParOf" srcId="{4F8CFB74-7F57-4494-B769-E76091F655FD}" destId="{9F1115DA-EB27-44C5-8E41-7FB662A41BDC}" srcOrd="1" destOrd="0" presId="urn:microsoft.com/office/officeart/2005/8/layout/gear1"/>
    <dgm:cxn modelId="{0BFEFA5C-0CD0-40C9-8E1B-E0416CFDC193}" type="presParOf" srcId="{4F8CFB74-7F57-4494-B769-E76091F655FD}" destId="{B82396CE-9442-4EDC-94FD-A98BEFF423C9}" srcOrd="2" destOrd="0" presId="urn:microsoft.com/office/officeart/2005/8/layout/gear1"/>
    <dgm:cxn modelId="{1DF1A8C6-7451-4A9F-BBFD-4257351429D4}" type="presParOf" srcId="{4F8CFB74-7F57-4494-B769-E76091F655FD}" destId="{C008A7F8-C1BD-4EE9-AE72-3A2FEBFE1238}" srcOrd="3" destOrd="0" presId="urn:microsoft.com/office/officeart/2005/8/layout/gear1"/>
    <dgm:cxn modelId="{82E6DB2F-E56E-44B3-ABF3-36DC13B00359}" type="presParOf" srcId="{4F8CFB74-7F57-4494-B769-E76091F655FD}" destId="{7F5D6704-A1EC-43A6-A8E4-4DD94B5DB3AF}" srcOrd="4" destOrd="0" presId="urn:microsoft.com/office/officeart/2005/8/layout/gear1"/>
    <dgm:cxn modelId="{491AE8F7-07D3-4F95-A6E1-C65EF2E39497}" type="presParOf" srcId="{4F8CFB74-7F57-4494-B769-E76091F655FD}" destId="{04180C7A-234C-4C74-8B76-6A0BEEF707E1}" srcOrd="5" destOrd="0" presId="urn:microsoft.com/office/officeart/2005/8/layout/gear1"/>
    <dgm:cxn modelId="{A3C95C7D-8DC3-4BE1-98A3-7E2A861F6A85}" type="presParOf" srcId="{4F8CFB74-7F57-4494-B769-E76091F655FD}" destId="{F93819DF-34E2-44D3-BFDB-F56B7B32CFA7}" srcOrd="6" destOrd="0" presId="urn:microsoft.com/office/officeart/2005/8/layout/gear1"/>
    <dgm:cxn modelId="{77C9C8CC-BA3C-40F8-A0CB-0EB0B9C415E8}" type="presParOf" srcId="{4F8CFB74-7F57-4494-B769-E76091F655FD}" destId="{20F69C2F-1A93-4D08-ACE8-9805C3B29CE0}" srcOrd="7" destOrd="0" presId="urn:microsoft.com/office/officeart/2005/8/layout/gear1"/>
    <dgm:cxn modelId="{2359AAC3-879C-4E0A-BC37-E0D993DD20B0}" type="presParOf" srcId="{4F8CFB74-7F57-4494-B769-E76091F655FD}" destId="{87B53300-737C-4C14-8682-EB83E3C1C6F2}" srcOrd="8" destOrd="0" presId="urn:microsoft.com/office/officeart/2005/8/layout/gear1"/>
    <dgm:cxn modelId="{1144D831-7E49-41EA-951B-4C17865152CA}" type="presParOf" srcId="{4F8CFB74-7F57-4494-B769-E76091F655FD}" destId="{4546B850-466A-4F48-8820-400DEAE90119}" srcOrd="9" destOrd="0" presId="urn:microsoft.com/office/officeart/2005/8/layout/gear1"/>
    <dgm:cxn modelId="{BA87FCCD-26C9-4708-A789-7EA38FF34B37}" type="presParOf" srcId="{4F8CFB74-7F57-4494-B769-E76091F655FD}" destId="{55FCC459-3B2E-4353-8BF1-5585BBAD36B6}" srcOrd="10" destOrd="0" presId="urn:microsoft.com/office/officeart/2005/8/layout/gear1"/>
    <dgm:cxn modelId="{E62998E7-5A8E-4443-BADC-F994EA7EDA80}" type="presParOf" srcId="{4F8CFB74-7F57-4494-B769-E76091F655FD}" destId="{B0DA4A04-1CAA-41F0-BE8B-E38AAE1F6ABB}" srcOrd="11" destOrd="0" presId="urn:microsoft.com/office/officeart/2005/8/layout/gear1"/>
    <dgm:cxn modelId="{C72B9E84-2B26-478E-AD43-F8591989164F}" type="presParOf" srcId="{4F8CFB74-7F57-4494-B769-E76091F655FD}" destId="{A0D29221-F914-4233-800B-1CDAF9E4B96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773"/>
          </a:xfrm>
          <a:prstGeom prst="rect">
            <a:avLst/>
          </a:prstGeom>
        </p:spPr>
        <p:txBody>
          <a:bodyPr vert="horz" lIns="92610" tIns="46305" rIns="92610" bIns="46305"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p:cNvSpPr>
            <a:spLocks noGrp="1"/>
          </p:cNvSpPr>
          <p:nvPr>
            <p:ph type="dt" idx="1"/>
          </p:nvPr>
        </p:nvSpPr>
        <p:spPr>
          <a:xfrm>
            <a:off x="3995217" y="0"/>
            <a:ext cx="3056414" cy="465773"/>
          </a:xfrm>
          <a:prstGeom prst="rect">
            <a:avLst/>
          </a:prstGeom>
        </p:spPr>
        <p:txBody>
          <a:bodyPr vert="horz" lIns="92610" tIns="46305" rIns="92610" bIns="46305" rtlCol="0"/>
          <a:lstStyle>
            <a:lvl1pPr algn="r" eaLnBrk="1" fontAlgn="auto" hangingPunct="1">
              <a:spcBef>
                <a:spcPts val="0"/>
              </a:spcBef>
              <a:spcAft>
                <a:spcPts val="0"/>
              </a:spcAft>
              <a:defRPr sz="1200">
                <a:latin typeface="+mn-lt"/>
              </a:defRPr>
            </a:lvl1pPr>
          </a:lstStyle>
          <a:p>
            <a:pPr>
              <a:defRPr/>
            </a:pPr>
            <a:fld id="{04037BFA-42A1-466B-B4C8-245A7E3B41B3}" type="datetimeFigureOut">
              <a:rPr lang="en-CA"/>
              <a:pPr>
                <a:defRPr/>
              </a:pPr>
              <a:t>04/02/2016</a:t>
            </a:fld>
            <a:endParaRPr lang="en-CA"/>
          </a:p>
        </p:txBody>
      </p:sp>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2610" tIns="46305" rIns="92610" bIns="46305" rtlCol="0" anchor="ctr"/>
          <a:lstStyle/>
          <a:p>
            <a:pPr lvl="0"/>
            <a:endParaRPr lang="en-CA" noProof="0"/>
          </a:p>
        </p:txBody>
      </p:sp>
      <p:sp>
        <p:nvSpPr>
          <p:cNvPr id="5" name="Notes Placeholder 4"/>
          <p:cNvSpPr>
            <a:spLocks noGrp="1"/>
          </p:cNvSpPr>
          <p:nvPr>
            <p:ph type="body" sz="quarter" idx="3"/>
          </p:nvPr>
        </p:nvSpPr>
        <p:spPr>
          <a:xfrm>
            <a:off x="705327" y="4422459"/>
            <a:ext cx="5642610" cy="4188778"/>
          </a:xfrm>
          <a:prstGeom prst="rect">
            <a:avLst/>
          </a:prstGeom>
        </p:spPr>
        <p:txBody>
          <a:bodyPr vert="horz" lIns="92610" tIns="46305" rIns="92610" bIns="4630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841738"/>
            <a:ext cx="3056414" cy="465773"/>
          </a:xfrm>
          <a:prstGeom prst="rect">
            <a:avLst/>
          </a:prstGeom>
        </p:spPr>
        <p:txBody>
          <a:bodyPr vert="horz" lIns="92610" tIns="46305" rIns="92610" bIns="46305"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Slide Number Placeholder 6"/>
          <p:cNvSpPr>
            <a:spLocks noGrp="1"/>
          </p:cNvSpPr>
          <p:nvPr>
            <p:ph type="sldNum" sz="quarter" idx="5"/>
          </p:nvPr>
        </p:nvSpPr>
        <p:spPr>
          <a:xfrm>
            <a:off x="3995217" y="8841738"/>
            <a:ext cx="3056414" cy="465773"/>
          </a:xfrm>
          <a:prstGeom prst="rect">
            <a:avLst/>
          </a:prstGeom>
        </p:spPr>
        <p:txBody>
          <a:bodyPr vert="horz" wrap="square" lIns="92610" tIns="46305" rIns="92610" bIns="46305" numCol="1" anchor="b" anchorCtr="0" compatLnSpc="1">
            <a:prstTxWarp prst="textNoShape">
              <a:avLst/>
            </a:prstTxWarp>
          </a:bodyPr>
          <a:lstStyle>
            <a:lvl1pPr algn="r" eaLnBrk="1" hangingPunct="1">
              <a:defRPr sz="1200">
                <a:latin typeface="Calibri" panose="020F0502020204030204" pitchFamily="34" charset="0"/>
              </a:defRPr>
            </a:lvl1pPr>
          </a:lstStyle>
          <a:p>
            <a:fld id="{DEB7576B-9F8A-4629-A76B-E5153268242C}" type="slidenum">
              <a:rPr lang="en-CA" altLang="en-US"/>
              <a:pPr/>
              <a:t>‹#›</a:t>
            </a:fld>
            <a:endParaRPr lang="en-CA" altLang="en-US"/>
          </a:p>
        </p:txBody>
      </p:sp>
    </p:spTree>
    <p:extLst>
      <p:ext uri="{BB962C8B-B14F-4D97-AF65-F5344CB8AC3E}">
        <p14:creationId xmlns:p14="http://schemas.microsoft.com/office/powerpoint/2010/main" val="4201400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EB7576B-9F8A-4629-A76B-E5153268242C}" type="slidenum">
              <a:rPr lang="en-CA" altLang="en-US" smtClean="0"/>
              <a:pPr/>
              <a:t>2</a:t>
            </a:fld>
            <a:endParaRPr lang="en-CA" altLang="en-US"/>
          </a:p>
        </p:txBody>
      </p:sp>
    </p:spTree>
    <p:extLst>
      <p:ext uri="{BB962C8B-B14F-4D97-AF65-F5344CB8AC3E}">
        <p14:creationId xmlns:p14="http://schemas.microsoft.com/office/powerpoint/2010/main" val="330993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2"/>
          <p:cNvCxnSpPr/>
          <p:nvPr userDrawn="1"/>
        </p:nvCxnSpPr>
        <p:spPr>
          <a:xfrm>
            <a:off x="685800" y="3600450"/>
            <a:ext cx="564038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1" y="2130426"/>
            <a:ext cx="5640667" cy="1470025"/>
          </a:xfrm>
        </p:spPr>
        <p:txBody>
          <a:bodyPr anchor="t">
            <a:normAutofit/>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60857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457200" y="1023938"/>
            <a:ext cx="8229600" cy="829783"/>
          </a:xfrm>
          <a:solidFill>
            <a:srgbClr val="A7B83C"/>
          </a:solidFill>
          <a:ln w="28575" cap="flat" cmpd="sng" algn="ctr">
            <a:solidFill>
              <a:srgbClr val="A7B83C"/>
            </a:solidFill>
            <a:prstDash val="solid"/>
            <a:round/>
            <a:headEnd type="none" w="med" len="med"/>
            <a:tailEnd type="none" w="med" len="med"/>
          </a:ln>
        </p:spPr>
        <p:txBody>
          <a:bodyPr anchor="ctr">
            <a:normAutofit/>
          </a:bodyPr>
          <a:lstStyle>
            <a:lvl1pPr algn="ctr">
              <a:buNone/>
              <a:defRPr sz="1800" b="1">
                <a:solidFill>
                  <a:schemeClr val="bg1"/>
                </a:solidFill>
              </a:defRPr>
            </a:lvl1pPr>
            <a:lvl2pPr algn="ctr">
              <a:buNone/>
              <a:defRPr b="1">
                <a:solidFill>
                  <a:schemeClr val="bg1"/>
                </a:solidFill>
              </a:defRPr>
            </a:lvl2pPr>
            <a:lvl3pPr algn="ctr">
              <a:buNone/>
              <a:defRPr b="1">
                <a:solidFill>
                  <a:schemeClr val="bg1"/>
                </a:solidFill>
              </a:defRPr>
            </a:lvl3pPr>
            <a:lvl4pPr algn="ctr">
              <a:buNone/>
              <a:defRPr b="1">
                <a:solidFill>
                  <a:schemeClr val="bg1"/>
                </a:solidFill>
              </a:defRPr>
            </a:lvl4pPr>
            <a:lvl5pPr algn="ctr">
              <a:buNone/>
              <a:defRPr b="1">
                <a:solidFill>
                  <a:schemeClr val="bg1"/>
                </a:solidFill>
              </a:defRPr>
            </a:lvl5pPr>
          </a:lstStyle>
          <a:p>
            <a:pPr lvl="0"/>
            <a:r>
              <a:rPr lang="en-US" smtClean="0"/>
              <a:t>Click to edit Master text styles</a:t>
            </a:r>
          </a:p>
        </p:txBody>
      </p:sp>
      <p:sp>
        <p:nvSpPr>
          <p:cNvPr id="9" name="Text Placeholder 8"/>
          <p:cNvSpPr>
            <a:spLocks noGrp="1"/>
          </p:cNvSpPr>
          <p:nvPr>
            <p:ph type="body" sz="quarter" idx="14"/>
          </p:nvPr>
        </p:nvSpPr>
        <p:spPr>
          <a:xfrm>
            <a:off x="457200" y="1854201"/>
            <a:ext cx="8229600" cy="4454525"/>
          </a:xfrm>
          <a:ln w="25400" cap="flat" cmpd="sng" algn="ctr">
            <a:noFill/>
            <a:prstDash val="solid"/>
            <a:round/>
            <a:headEnd type="none" w="med" len="med"/>
            <a:tailEnd type="none" w="med" len="med"/>
          </a:ln>
        </p:spPr>
        <p:txBody>
          <a:bodyPr/>
          <a:lstStyle>
            <a:lvl1pPr>
              <a:defRPr sz="1600"/>
            </a:lvl1pPr>
            <a:lvl2pPr>
              <a:defRPr sz="1600"/>
            </a:lvl2pPr>
            <a:lvl3pPr>
              <a:defRPr sz="14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5"/>
          </p:nvPr>
        </p:nvSpPr>
        <p:spPr/>
        <p:txBody>
          <a:bodyPr/>
          <a:lstStyle>
            <a:lvl1pPr>
              <a:defRPr/>
            </a:lvl1pPr>
          </a:lstStyle>
          <a:p>
            <a:pPr>
              <a:defRPr/>
            </a:pPr>
            <a:r>
              <a:rPr lang="en-US" smtClean="0"/>
              <a:t>January 14, 2016</a:t>
            </a:r>
            <a:endParaRPr lang="en-US" dirty="0"/>
          </a:p>
        </p:txBody>
      </p:sp>
      <p:sp>
        <p:nvSpPr>
          <p:cNvPr id="6" name="Footer Placeholder 4"/>
          <p:cNvSpPr>
            <a:spLocks noGrp="1"/>
          </p:cNvSpPr>
          <p:nvPr>
            <p:ph type="ftr" sz="quarter" idx="16"/>
          </p:nvPr>
        </p:nvSpPr>
        <p:spPr/>
        <p:txBody>
          <a:bodyPr/>
          <a:lstStyle>
            <a:lvl1pPr>
              <a:defRPr/>
            </a:lvl1pPr>
          </a:lstStyle>
          <a:p>
            <a:pPr>
              <a:defRPr/>
            </a:pPr>
            <a:r>
              <a:rPr lang="en-CA"/>
              <a:t>Bruce Brand Project</a:t>
            </a:r>
            <a:endParaRPr lang="en-US" dirty="0"/>
          </a:p>
        </p:txBody>
      </p:sp>
      <p:sp>
        <p:nvSpPr>
          <p:cNvPr id="8" name="Slide Number Placeholder 5"/>
          <p:cNvSpPr>
            <a:spLocks noGrp="1"/>
          </p:cNvSpPr>
          <p:nvPr>
            <p:ph type="sldNum" sz="quarter" idx="17"/>
          </p:nvPr>
        </p:nvSpPr>
        <p:spPr/>
        <p:txBody>
          <a:bodyPr/>
          <a:lstStyle>
            <a:lvl1pPr>
              <a:defRPr/>
            </a:lvl1pPr>
          </a:lstStyle>
          <a:p>
            <a:r>
              <a:rPr lang="en-US" altLang="en-US"/>
              <a:t>Page </a:t>
            </a:r>
            <a:fld id="{09070213-5047-4690-9874-B645668C67F0}" type="slidenum">
              <a:rPr lang="en-US" altLang="en-US"/>
              <a:pPr/>
              <a:t>‹#›</a:t>
            </a:fld>
            <a:endParaRPr lang="en-US" altLang="en-US"/>
          </a:p>
        </p:txBody>
      </p:sp>
    </p:spTree>
    <p:extLst>
      <p:ext uri="{BB962C8B-B14F-4D97-AF65-F5344CB8AC3E}">
        <p14:creationId xmlns:p14="http://schemas.microsoft.com/office/powerpoint/2010/main" val="375067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cross full pag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57200" y="1870075"/>
            <a:ext cx="8229600" cy="4419600"/>
          </a:xfrm>
          <a:prstGeom prst="rect">
            <a:avLst/>
          </a:prstGeom>
          <a:noFill/>
          <a:ln w="9525">
            <a:noFill/>
            <a:miter lim="800000"/>
            <a:headEnd/>
            <a:tailEnd/>
          </a:ln>
        </p:spPr>
        <p:txBody>
          <a:bodyPr/>
          <a:lstStyle/>
          <a:p>
            <a:pPr marL="360363" indent="-360363" eaLnBrk="1" hangingPunct="1">
              <a:buFont typeface="Arial" charset="0"/>
              <a:buChar char="•"/>
              <a:defRPr/>
            </a:pPr>
            <a:endParaRPr lang="en-CA" sz="1600">
              <a:latin typeface="Arial" charset="0"/>
            </a:endParaRPr>
          </a:p>
        </p:txBody>
      </p:sp>
      <p:sp>
        <p:nvSpPr>
          <p:cNvPr id="2" name="Title 1"/>
          <p:cNvSpPr>
            <a:spLocks noGrp="1"/>
          </p:cNvSpPr>
          <p:nvPr>
            <p:ph type="title"/>
          </p:nvPr>
        </p:nvSpPr>
        <p:spPr/>
        <p:txBody>
          <a:bodyPr/>
          <a:lstStyle/>
          <a:p>
            <a:r>
              <a:rPr lang="en-US" smtClean="0"/>
              <a:t>Click to edit Master title style</a:t>
            </a:r>
            <a:endParaRPr lang="en-CA"/>
          </a:p>
        </p:txBody>
      </p:sp>
      <p:sp>
        <p:nvSpPr>
          <p:cNvPr id="9" name="Text Placeholder 8"/>
          <p:cNvSpPr>
            <a:spLocks noGrp="1"/>
          </p:cNvSpPr>
          <p:nvPr>
            <p:ph type="body" sz="quarter" idx="13"/>
          </p:nvPr>
        </p:nvSpPr>
        <p:spPr>
          <a:xfrm>
            <a:off x="457200" y="1870075"/>
            <a:ext cx="822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13" name="Text Placeholder 12"/>
          <p:cNvSpPr>
            <a:spLocks noGrp="1"/>
          </p:cNvSpPr>
          <p:nvPr>
            <p:ph type="body" sz="quarter" idx="14"/>
          </p:nvPr>
        </p:nvSpPr>
        <p:spPr>
          <a:xfrm>
            <a:off x="0" y="1039813"/>
            <a:ext cx="9144000" cy="622300"/>
          </a:xfrm>
          <a:solidFill>
            <a:srgbClr val="A7B83C"/>
          </a:solidFill>
        </p:spPr>
        <p:txBody>
          <a:bodyPr anchor="ctr" anchorCtr="1">
            <a:normAutofit/>
          </a:bodyPr>
          <a:lstStyle>
            <a:lvl1pPr>
              <a:buNone/>
              <a:defRPr sz="1800" b="1">
                <a:solidFill>
                  <a:schemeClr val="bg1"/>
                </a:solidFill>
              </a:defRPr>
            </a:lvl1pPr>
          </a:lstStyle>
          <a:p>
            <a:pPr lvl="0"/>
            <a:r>
              <a:rPr lang="en-US" smtClean="0"/>
              <a:t>Click to edit Master text styles</a:t>
            </a:r>
          </a:p>
        </p:txBody>
      </p:sp>
      <p:sp>
        <p:nvSpPr>
          <p:cNvPr id="6" name="Date Placeholder 2"/>
          <p:cNvSpPr>
            <a:spLocks noGrp="1"/>
          </p:cNvSpPr>
          <p:nvPr>
            <p:ph type="dt" sz="half" idx="15"/>
          </p:nvPr>
        </p:nvSpPr>
        <p:spPr/>
        <p:txBody>
          <a:bodyPr/>
          <a:lstStyle>
            <a:lvl1pPr>
              <a:defRPr smtClean="0"/>
            </a:lvl1pPr>
          </a:lstStyle>
          <a:p>
            <a:pPr>
              <a:defRPr/>
            </a:pPr>
            <a:r>
              <a:rPr lang="en-US" smtClean="0"/>
              <a:t>January 14, 2016</a:t>
            </a:r>
            <a:endParaRPr lang="en-US" dirty="0"/>
          </a:p>
        </p:txBody>
      </p:sp>
      <p:sp>
        <p:nvSpPr>
          <p:cNvPr id="7" name="Footer Placeholder 3"/>
          <p:cNvSpPr>
            <a:spLocks noGrp="1"/>
          </p:cNvSpPr>
          <p:nvPr>
            <p:ph type="ftr" sz="quarter" idx="16"/>
          </p:nvPr>
        </p:nvSpPr>
        <p:spPr/>
        <p:txBody>
          <a:bodyPr/>
          <a:lstStyle>
            <a:lvl1pPr>
              <a:defRPr/>
            </a:lvl1pPr>
          </a:lstStyle>
          <a:p>
            <a:pPr>
              <a:defRPr/>
            </a:pPr>
            <a:r>
              <a:rPr lang="en-CA"/>
              <a:t>Bruce Brand Project</a:t>
            </a:r>
            <a:endParaRPr lang="en-US" dirty="0"/>
          </a:p>
        </p:txBody>
      </p:sp>
      <p:sp>
        <p:nvSpPr>
          <p:cNvPr id="8" name="Slide Number Placeholder 4"/>
          <p:cNvSpPr>
            <a:spLocks noGrp="1"/>
          </p:cNvSpPr>
          <p:nvPr>
            <p:ph type="sldNum" sz="quarter" idx="17"/>
          </p:nvPr>
        </p:nvSpPr>
        <p:spPr/>
        <p:txBody>
          <a:bodyPr/>
          <a:lstStyle>
            <a:lvl1pPr>
              <a:defRPr/>
            </a:lvl1pPr>
          </a:lstStyle>
          <a:p>
            <a:r>
              <a:rPr lang="en-US" altLang="en-US"/>
              <a:t>Page </a:t>
            </a:r>
            <a:fld id="{7B38BD01-43D0-4C64-8271-EE96B96D8B81}" type="slidenum">
              <a:rPr lang="en-US" altLang="en-US"/>
              <a:pPr/>
              <a:t>‹#›</a:t>
            </a:fld>
            <a:endParaRPr lang="en-US" altLang="en-US"/>
          </a:p>
        </p:txBody>
      </p:sp>
    </p:spTree>
    <p:extLst>
      <p:ext uri="{BB962C8B-B14F-4D97-AF65-F5344CB8AC3E}">
        <p14:creationId xmlns:p14="http://schemas.microsoft.com/office/powerpoint/2010/main" val="3305580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setup as a table">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1868488"/>
          <a:ext cx="4094163" cy="4352925"/>
        </p:xfrm>
        <a:graphic>
          <a:graphicData uri="http://schemas.openxmlformats.org/drawingml/2006/table">
            <a:tbl>
              <a:tblPr firstRow="1" bandRow="1">
                <a:tableStyleId>{69012ECD-51FC-41F1-AA8D-1B2483CD663E}</a:tableStyleId>
              </a:tblPr>
              <a:tblGrid>
                <a:gridCol w="4094163"/>
              </a:tblGrid>
              <a:tr h="370865">
                <a:tc>
                  <a:txBody>
                    <a:bodyPr/>
                    <a:lstStyle/>
                    <a:p>
                      <a:endParaRPr lang="en-CA" sz="1800" dirty="0"/>
                    </a:p>
                  </a:txBody>
                  <a:tcPr marL="91452" marR="91452" marT="45723" marB="45723">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r h="3982060">
                <a:tc>
                  <a:txBody>
                    <a:bodyPr/>
                    <a:lstStyle/>
                    <a:p>
                      <a:endParaRPr lang="en-CA" sz="1800" dirty="0"/>
                    </a:p>
                  </a:txBody>
                  <a:tcPr marL="91452" marR="91452" marT="45723" marB="45723">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4703763" y="1868488"/>
          <a:ext cx="4094162" cy="4352925"/>
        </p:xfrm>
        <a:graphic>
          <a:graphicData uri="http://schemas.openxmlformats.org/drawingml/2006/table">
            <a:tbl>
              <a:tblPr firstRow="1" bandRow="1">
                <a:tableStyleId>{69012ECD-51FC-41F1-AA8D-1B2483CD663E}</a:tableStyleId>
              </a:tblPr>
              <a:tblGrid>
                <a:gridCol w="4094162"/>
              </a:tblGrid>
              <a:tr h="370865">
                <a:tc>
                  <a:txBody>
                    <a:bodyPr/>
                    <a:lstStyle/>
                    <a:p>
                      <a:endParaRPr lang="en-CA" sz="1800" dirty="0"/>
                    </a:p>
                  </a:txBody>
                  <a:tcPr marL="91452" marR="91452" marT="45723" marB="45723">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accent2"/>
                    </a:solidFill>
                  </a:tcPr>
                </a:tc>
              </a:tr>
              <a:tr h="3982060">
                <a:tc>
                  <a:txBody>
                    <a:bodyPr/>
                    <a:lstStyle/>
                    <a:p>
                      <a:endParaRPr lang="en-CA" sz="1800" dirty="0"/>
                    </a:p>
                  </a:txBody>
                  <a:tcPr marL="91452" marR="91452"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smtClean="0"/>
              <a:t>Click to edit Master title style</a:t>
            </a:r>
            <a:endParaRPr lang="en-CA"/>
          </a:p>
        </p:txBody>
      </p:sp>
      <p:sp>
        <p:nvSpPr>
          <p:cNvPr id="9" name="Text Placeholder 8"/>
          <p:cNvSpPr>
            <a:spLocks noGrp="1"/>
          </p:cNvSpPr>
          <p:nvPr>
            <p:ph type="body" sz="quarter" idx="13"/>
          </p:nvPr>
        </p:nvSpPr>
        <p:spPr>
          <a:xfrm>
            <a:off x="457200" y="1052513"/>
            <a:ext cx="8339138" cy="638175"/>
          </a:xfrm>
        </p:spPr>
        <p:txBody>
          <a:bodyPr anchor="ctr" anchorCtr="1">
            <a:normAutofit/>
          </a:bodyPr>
          <a:lstStyle>
            <a:lvl1pPr algn="ctr">
              <a:buNone/>
              <a:defRPr sz="1800" b="1"/>
            </a:lvl1pPr>
            <a:lvl2pPr>
              <a:buNone/>
              <a:defRPr/>
            </a:lvl2pPr>
          </a:lstStyle>
          <a:p>
            <a:pPr lvl="0"/>
            <a:r>
              <a:rPr lang="en-US" smtClean="0"/>
              <a:t>Click to edit Master text styles</a:t>
            </a:r>
          </a:p>
        </p:txBody>
      </p:sp>
      <p:sp>
        <p:nvSpPr>
          <p:cNvPr id="6" name="Date Placeholder 2"/>
          <p:cNvSpPr>
            <a:spLocks noGrp="1"/>
          </p:cNvSpPr>
          <p:nvPr>
            <p:ph type="dt" sz="half" idx="14"/>
          </p:nvPr>
        </p:nvSpPr>
        <p:spPr/>
        <p:txBody>
          <a:bodyPr/>
          <a:lstStyle>
            <a:lvl1pPr>
              <a:defRPr smtClean="0"/>
            </a:lvl1pPr>
          </a:lstStyle>
          <a:p>
            <a:pPr>
              <a:defRPr/>
            </a:pPr>
            <a:r>
              <a:rPr lang="en-US" smtClean="0"/>
              <a:t>January 14, 2016</a:t>
            </a:r>
            <a:endParaRPr lang="en-US" dirty="0"/>
          </a:p>
        </p:txBody>
      </p:sp>
      <p:sp>
        <p:nvSpPr>
          <p:cNvPr id="7" name="Footer Placeholder 3"/>
          <p:cNvSpPr>
            <a:spLocks noGrp="1"/>
          </p:cNvSpPr>
          <p:nvPr>
            <p:ph type="ftr" sz="quarter" idx="15"/>
          </p:nvPr>
        </p:nvSpPr>
        <p:spPr/>
        <p:txBody>
          <a:bodyPr/>
          <a:lstStyle>
            <a:lvl1pPr>
              <a:defRPr/>
            </a:lvl1pPr>
          </a:lstStyle>
          <a:p>
            <a:pPr>
              <a:defRPr/>
            </a:pPr>
            <a:r>
              <a:rPr lang="en-CA"/>
              <a:t>Bruce Brand Project</a:t>
            </a:r>
            <a:endParaRPr lang="en-US" dirty="0"/>
          </a:p>
        </p:txBody>
      </p:sp>
      <p:sp>
        <p:nvSpPr>
          <p:cNvPr id="8" name="Slide Number Placeholder 4"/>
          <p:cNvSpPr>
            <a:spLocks noGrp="1"/>
          </p:cNvSpPr>
          <p:nvPr>
            <p:ph type="sldNum" sz="quarter" idx="16"/>
          </p:nvPr>
        </p:nvSpPr>
        <p:spPr/>
        <p:txBody>
          <a:bodyPr/>
          <a:lstStyle>
            <a:lvl1pPr>
              <a:defRPr/>
            </a:lvl1pPr>
          </a:lstStyle>
          <a:p>
            <a:r>
              <a:rPr lang="en-US" altLang="en-US"/>
              <a:t>Page </a:t>
            </a:r>
            <a:fld id="{E179FD55-808D-4311-84B7-3CD36A6F0B25}" type="slidenum">
              <a:rPr lang="en-US" altLang="en-US"/>
              <a:pPr/>
              <a:t>‹#›</a:t>
            </a:fld>
            <a:endParaRPr lang="en-US" altLang="en-US"/>
          </a:p>
        </p:txBody>
      </p:sp>
    </p:spTree>
    <p:extLst>
      <p:ext uri="{BB962C8B-B14F-4D97-AF65-F5344CB8AC3E}">
        <p14:creationId xmlns:p14="http://schemas.microsoft.com/office/powerpoint/2010/main" val="53739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6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r>
              <a:rPr lang="en-US" smtClean="0"/>
              <a:t>January 14, 2016</a:t>
            </a:r>
            <a:endParaRPr lang="en-US"/>
          </a:p>
        </p:txBody>
      </p:sp>
      <p:sp>
        <p:nvSpPr>
          <p:cNvPr id="5" name="Footer Placeholder 4"/>
          <p:cNvSpPr>
            <a:spLocks noGrp="1"/>
          </p:cNvSpPr>
          <p:nvPr>
            <p:ph type="ftr" sz="quarter" idx="11"/>
          </p:nvPr>
        </p:nvSpPr>
        <p:spPr/>
        <p:txBody>
          <a:bodyPr/>
          <a:lstStyle>
            <a:lvl1pPr>
              <a:defRPr/>
            </a:lvl1pPr>
          </a:lstStyle>
          <a:p>
            <a:pPr>
              <a:defRPr/>
            </a:pPr>
            <a:r>
              <a:rPr lang="en-CA"/>
              <a:t>Bruce Brand Project</a:t>
            </a:r>
            <a:endParaRPr lang="en-US" dirty="0"/>
          </a:p>
        </p:txBody>
      </p:sp>
      <p:sp>
        <p:nvSpPr>
          <p:cNvPr id="6" name="Slide Number Placeholder 5"/>
          <p:cNvSpPr>
            <a:spLocks noGrp="1"/>
          </p:cNvSpPr>
          <p:nvPr>
            <p:ph type="sldNum" sz="quarter" idx="12"/>
          </p:nvPr>
        </p:nvSpPr>
        <p:spPr/>
        <p:txBody>
          <a:bodyPr/>
          <a:lstStyle>
            <a:lvl1pPr>
              <a:defRPr/>
            </a:lvl1pPr>
          </a:lstStyle>
          <a:p>
            <a:fld id="{F1285676-9E76-489A-8428-E2248F336B12}" type="slidenum">
              <a:rPr lang="en-US" altLang="en-US"/>
              <a:pPr/>
              <a:t>‹#›</a:t>
            </a:fld>
            <a:endParaRPr lang="en-US" altLang="en-US"/>
          </a:p>
        </p:txBody>
      </p:sp>
    </p:spTree>
    <p:extLst>
      <p:ext uri="{BB962C8B-B14F-4D97-AF65-F5344CB8AC3E}">
        <p14:creationId xmlns:p14="http://schemas.microsoft.com/office/powerpoint/2010/main" val="367117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722313" y="3651250"/>
            <a:ext cx="77724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22313" y="3859307"/>
            <a:ext cx="7772400" cy="1909669"/>
          </a:xfrm>
        </p:spPr>
        <p:txBody>
          <a:bodyPr anchor="t">
            <a:normAutofit/>
          </a:bodyPr>
          <a:lstStyle>
            <a:lvl1pPr algn="l">
              <a:defRPr sz="16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750887"/>
          </a:xfrm>
        </p:spPr>
        <p:txBody>
          <a:bodyPr>
            <a:normAutofit/>
          </a:bodyPr>
          <a:lstStyle>
            <a:lvl1pPr marL="0" indent="0">
              <a:buNone/>
              <a:defRPr sz="2400" b="1" cap="all">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r>
              <a:rPr lang="en-US" smtClean="0"/>
              <a:t>January 14, 2016</a:t>
            </a:r>
            <a:endParaRPr lang="en-US"/>
          </a:p>
        </p:txBody>
      </p:sp>
      <p:sp>
        <p:nvSpPr>
          <p:cNvPr id="6" name="Footer Placeholder 4"/>
          <p:cNvSpPr>
            <a:spLocks noGrp="1"/>
          </p:cNvSpPr>
          <p:nvPr>
            <p:ph type="ftr" sz="quarter" idx="11"/>
          </p:nvPr>
        </p:nvSpPr>
        <p:spPr/>
        <p:txBody>
          <a:bodyPr/>
          <a:lstStyle>
            <a:lvl1pPr>
              <a:defRPr/>
            </a:lvl1pPr>
          </a:lstStyle>
          <a:p>
            <a:pPr>
              <a:defRPr/>
            </a:pPr>
            <a:r>
              <a:rPr lang="en-CA"/>
              <a:t>Bruce Brand Project</a:t>
            </a:r>
            <a:endParaRPr lang="en-US" dirty="0"/>
          </a:p>
        </p:txBody>
      </p:sp>
      <p:sp>
        <p:nvSpPr>
          <p:cNvPr id="7" name="Slide Number Placeholder 5"/>
          <p:cNvSpPr>
            <a:spLocks noGrp="1"/>
          </p:cNvSpPr>
          <p:nvPr>
            <p:ph type="sldNum" sz="quarter" idx="12"/>
          </p:nvPr>
        </p:nvSpPr>
        <p:spPr/>
        <p:txBody>
          <a:bodyPr/>
          <a:lstStyle>
            <a:lvl1pPr>
              <a:defRPr/>
            </a:lvl1pPr>
          </a:lstStyle>
          <a:p>
            <a:fld id="{9D1A961A-115D-4687-AE2D-7E3068DFD7D5}" type="slidenum">
              <a:rPr lang="en-US" altLang="en-US"/>
              <a:pPr/>
              <a:t>‹#›</a:t>
            </a:fld>
            <a:endParaRPr lang="en-US" altLang="en-US"/>
          </a:p>
        </p:txBody>
      </p:sp>
    </p:spTree>
    <p:extLst>
      <p:ext uri="{BB962C8B-B14F-4D97-AF65-F5344CB8AC3E}">
        <p14:creationId xmlns:p14="http://schemas.microsoft.com/office/powerpoint/2010/main" val="388431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32707"/>
            <a:ext cx="4038600" cy="5093457"/>
          </a:xfrm>
        </p:spPr>
        <p:txBody>
          <a:bodyPr>
            <a:normAutofit/>
          </a:bodyPr>
          <a:lstStyle>
            <a:lvl1pPr>
              <a:defRPr sz="1800">
                <a:latin typeface="Arial"/>
                <a:cs typeface="Arial"/>
              </a:defRPr>
            </a:lvl1pPr>
            <a:lvl2pPr>
              <a:defRPr sz="16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32707"/>
            <a:ext cx="4038600" cy="5093457"/>
          </a:xfrm>
        </p:spPr>
        <p:txBody>
          <a:bodyPr>
            <a:normAutofit/>
          </a:bodyPr>
          <a:lstStyle>
            <a:lvl1pPr>
              <a:defRPr sz="16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mtClean="0"/>
            </a:lvl1pPr>
          </a:lstStyle>
          <a:p>
            <a:pPr>
              <a:defRPr/>
            </a:pPr>
            <a:r>
              <a:rPr lang="en-US" smtClean="0"/>
              <a:t>January 14, 2016</a:t>
            </a:r>
            <a:endParaRPr lang="en-US"/>
          </a:p>
        </p:txBody>
      </p:sp>
      <p:sp>
        <p:nvSpPr>
          <p:cNvPr id="6" name="Footer Placeholder 5"/>
          <p:cNvSpPr>
            <a:spLocks noGrp="1"/>
          </p:cNvSpPr>
          <p:nvPr>
            <p:ph type="ftr" sz="quarter" idx="11"/>
          </p:nvPr>
        </p:nvSpPr>
        <p:spPr/>
        <p:txBody>
          <a:bodyPr/>
          <a:lstStyle>
            <a:lvl1pPr>
              <a:defRPr/>
            </a:lvl1pPr>
          </a:lstStyle>
          <a:p>
            <a:pPr>
              <a:defRPr/>
            </a:pPr>
            <a:r>
              <a:rPr lang="en-CA"/>
              <a:t>Bruce Brand Project</a:t>
            </a:r>
            <a:endParaRPr lang="en-US" dirty="0"/>
          </a:p>
        </p:txBody>
      </p:sp>
      <p:sp>
        <p:nvSpPr>
          <p:cNvPr id="7" name="Slide Number Placeholder 6"/>
          <p:cNvSpPr>
            <a:spLocks noGrp="1"/>
          </p:cNvSpPr>
          <p:nvPr>
            <p:ph type="sldNum" sz="quarter" idx="12"/>
          </p:nvPr>
        </p:nvSpPr>
        <p:spPr/>
        <p:txBody>
          <a:bodyPr/>
          <a:lstStyle>
            <a:lvl1pPr>
              <a:defRPr/>
            </a:lvl1pPr>
          </a:lstStyle>
          <a:p>
            <a:fld id="{04617E98-241C-4B18-ADA5-800A29785694}" type="slidenum">
              <a:rPr lang="en-US" altLang="en-US"/>
              <a:pPr/>
              <a:t>‹#›</a:t>
            </a:fld>
            <a:endParaRPr lang="en-US" altLang="en-US"/>
          </a:p>
        </p:txBody>
      </p:sp>
    </p:spTree>
    <p:extLst>
      <p:ext uri="{BB962C8B-B14F-4D97-AF65-F5344CB8AC3E}">
        <p14:creationId xmlns:p14="http://schemas.microsoft.com/office/powerpoint/2010/main" val="219698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008967"/>
            <a:ext cx="4040188" cy="591234"/>
          </a:xfrm>
          <a:solidFill>
            <a:srgbClr val="A7B83C"/>
          </a:solidFill>
          <a:ln w="38100">
            <a:solidFill>
              <a:srgbClr val="A7B83C"/>
            </a:solidFill>
          </a:ln>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600201"/>
            <a:ext cx="4040188" cy="4525962"/>
          </a:xfrm>
          <a:ln w="38100">
            <a:solidFill>
              <a:srgbClr val="A7B83C"/>
            </a:solidFill>
          </a:ln>
        </p:spPr>
        <p:txBody>
          <a:bodyPr>
            <a:normAutofit/>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008967"/>
            <a:ext cx="4041775" cy="591235"/>
          </a:xfrm>
          <a:solidFill>
            <a:srgbClr val="B3D3BF"/>
          </a:solidFill>
          <a:ln w="38100">
            <a:solidFill>
              <a:srgbClr val="B3D3BF"/>
            </a:solidFill>
          </a:ln>
        </p:spPr>
        <p:txBody>
          <a:bodyPr anchor="ctr"/>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00201"/>
            <a:ext cx="4041775" cy="4525962"/>
          </a:xfrm>
          <a:ln w="38100">
            <a:solidFill>
              <a:srgbClr val="B3D3BF"/>
            </a:solidFill>
          </a:ln>
        </p:spPr>
        <p:txBody>
          <a:bodyPr>
            <a:normAutofit/>
          </a:bodyPr>
          <a:lstStyle>
            <a:lvl1pPr>
              <a:defRPr sz="16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smtClean="0"/>
            </a:lvl1pPr>
          </a:lstStyle>
          <a:p>
            <a:pPr>
              <a:defRPr/>
            </a:pPr>
            <a:r>
              <a:rPr lang="en-US" smtClean="0"/>
              <a:t>January 14, 2016</a:t>
            </a:r>
            <a:endParaRPr lang="en-US"/>
          </a:p>
        </p:txBody>
      </p:sp>
      <p:sp>
        <p:nvSpPr>
          <p:cNvPr id="8" name="Footer Placeholder 7"/>
          <p:cNvSpPr>
            <a:spLocks noGrp="1"/>
          </p:cNvSpPr>
          <p:nvPr>
            <p:ph type="ftr" sz="quarter" idx="11"/>
          </p:nvPr>
        </p:nvSpPr>
        <p:spPr/>
        <p:txBody>
          <a:bodyPr/>
          <a:lstStyle>
            <a:lvl1pPr>
              <a:defRPr/>
            </a:lvl1pPr>
          </a:lstStyle>
          <a:p>
            <a:pPr>
              <a:defRPr/>
            </a:pPr>
            <a:r>
              <a:rPr lang="en-CA"/>
              <a:t>Bruce Brand Project</a:t>
            </a:r>
            <a:endParaRPr lang="en-US" dirty="0"/>
          </a:p>
        </p:txBody>
      </p:sp>
      <p:sp>
        <p:nvSpPr>
          <p:cNvPr id="9" name="Slide Number Placeholder 8"/>
          <p:cNvSpPr>
            <a:spLocks noGrp="1"/>
          </p:cNvSpPr>
          <p:nvPr>
            <p:ph type="sldNum" sz="quarter" idx="12"/>
          </p:nvPr>
        </p:nvSpPr>
        <p:spPr/>
        <p:txBody>
          <a:bodyPr/>
          <a:lstStyle>
            <a:lvl1pPr>
              <a:defRPr/>
            </a:lvl1pPr>
          </a:lstStyle>
          <a:p>
            <a:fld id="{F04D1E8A-493B-42A2-91D1-3EDD50AB91E5}" type="slidenum">
              <a:rPr lang="en-US" altLang="en-US"/>
              <a:pPr/>
              <a:t>‹#›</a:t>
            </a:fld>
            <a:endParaRPr lang="en-US" altLang="en-US"/>
          </a:p>
        </p:txBody>
      </p:sp>
    </p:spTree>
    <p:extLst>
      <p:ext uri="{BB962C8B-B14F-4D97-AF65-F5344CB8AC3E}">
        <p14:creationId xmlns:p14="http://schemas.microsoft.com/office/powerpoint/2010/main" val="738040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January 14, 2016</a:t>
            </a:r>
            <a:endParaRPr lang="en-US"/>
          </a:p>
        </p:txBody>
      </p:sp>
      <p:sp>
        <p:nvSpPr>
          <p:cNvPr id="4" name="Footer Placeholder 3"/>
          <p:cNvSpPr>
            <a:spLocks noGrp="1"/>
          </p:cNvSpPr>
          <p:nvPr>
            <p:ph type="ftr" sz="quarter" idx="11"/>
          </p:nvPr>
        </p:nvSpPr>
        <p:spPr/>
        <p:txBody>
          <a:bodyPr/>
          <a:lstStyle>
            <a:lvl1pPr>
              <a:defRPr/>
            </a:lvl1pPr>
          </a:lstStyle>
          <a:p>
            <a:pPr>
              <a:defRPr/>
            </a:pPr>
            <a:r>
              <a:rPr lang="en-CA"/>
              <a:t>Bruce Brand Project</a:t>
            </a:r>
            <a:endParaRPr lang="en-US" dirty="0"/>
          </a:p>
        </p:txBody>
      </p:sp>
      <p:sp>
        <p:nvSpPr>
          <p:cNvPr id="5" name="Slide Number Placeholder 4"/>
          <p:cNvSpPr>
            <a:spLocks noGrp="1"/>
          </p:cNvSpPr>
          <p:nvPr>
            <p:ph type="sldNum" sz="quarter" idx="12"/>
          </p:nvPr>
        </p:nvSpPr>
        <p:spPr/>
        <p:txBody>
          <a:bodyPr/>
          <a:lstStyle>
            <a:lvl1pPr>
              <a:defRPr/>
            </a:lvl1pPr>
          </a:lstStyle>
          <a:p>
            <a:fld id="{2D8BDB83-C710-4BB0-97BF-7273DDEDD8C6}" type="slidenum">
              <a:rPr lang="en-US" altLang="en-US"/>
              <a:pPr/>
              <a:t>‹#›</a:t>
            </a:fld>
            <a:endParaRPr lang="en-US" altLang="en-US"/>
          </a:p>
        </p:txBody>
      </p:sp>
    </p:spTree>
    <p:extLst>
      <p:ext uri="{BB962C8B-B14F-4D97-AF65-F5344CB8AC3E}">
        <p14:creationId xmlns:p14="http://schemas.microsoft.com/office/powerpoint/2010/main" val="345080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setup as a table">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0" y="1149350"/>
          <a:ext cx="8229600" cy="4794250"/>
        </p:xfrm>
        <a:graphic>
          <a:graphicData uri="http://schemas.openxmlformats.org/drawingml/2006/table">
            <a:tbl>
              <a:tblPr firstRow="1" bandRow="1">
                <a:tableStyleId>{69012ECD-51FC-41F1-AA8D-1B2483CD663E}</a:tableStyleId>
              </a:tblPr>
              <a:tblGrid>
                <a:gridCol w="8229600"/>
              </a:tblGrid>
              <a:tr h="617988">
                <a:tc>
                  <a:txBody>
                    <a:bodyPr/>
                    <a:lstStyle/>
                    <a:p>
                      <a:endParaRPr lang="en-CA" sz="1800" dirty="0"/>
                    </a:p>
                  </a:txBody>
                  <a:tcPr marT="45726" marB="45726"/>
                </a:tc>
              </a:tr>
              <a:tr h="4176262">
                <a:tc>
                  <a:txBody>
                    <a:bodyPr/>
                    <a:lstStyle/>
                    <a:p>
                      <a:endParaRPr lang="en-CA" sz="1800" dirty="0"/>
                    </a:p>
                  </a:txBody>
                  <a:tcPr marT="45726" marB="45726"/>
                </a:tc>
              </a:tr>
            </a:tbl>
          </a:graphicData>
        </a:graphic>
      </p:graphicFrame>
      <p:sp>
        <p:nvSpPr>
          <p:cNvPr id="2" name="Title 1"/>
          <p:cNvSpPr>
            <a:spLocks noGrp="1"/>
          </p:cNvSpPr>
          <p:nvPr>
            <p:ph type="title"/>
          </p:nvPr>
        </p:nvSpPr>
        <p:spPr/>
        <p:txBody>
          <a:bodyPr/>
          <a:lstStyle/>
          <a:p>
            <a:r>
              <a:rPr lang="en-US" smtClean="0"/>
              <a:t>Click to edit Master title style</a:t>
            </a:r>
            <a:endParaRPr lang="en-CA"/>
          </a:p>
        </p:txBody>
      </p:sp>
      <p:sp>
        <p:nvSpPr>
          <p:cNvPr id="4" name="Date Placeholder 2"/>
          <p:cNvSpPr>
            <a:spLocks noGrp="1"/>
          </p:cNvSpPr>
          <p:nvPr>
            <p:ph type="dt" sz="half" idx="10"/>
          </p:nvPr>
        </p:nvSpPr>
        <p:spPr/>
        <p:txBody>
          <a:bodyPr/>
          <a:lstStyle>
            <a:lvl1pPr>
              <a:defRPr smtClean="0"/>
            </a:lvl1pPr>
          </a:lstStyle>
          <a:p>
            <a:pPr>
              <a:defRPr/>
            </a:pPr>
            <a:r>
              <a:rPr lang="en-US" smtClean="0"/>
              <a:t>January 14, 2016</a:t>
            </a:r>
            <a:endParaRPr lang="en-US" dirty="0"/>
          </a:p>
        </p:txBody>
      </p:sp>
      <p:sp>
        <p:nvSpPr>
          <p:cNvPr id="5" name="Footer Placeholder 3"/>
          <p:cNvSpPr>
            <a:spLocks noGrp="1"/>
          </p:cNvSpPr>
          <p:nvPr>
            <p:ph type="ftr" sz="quarter" idx="11"/>
          </p:nvPr>
        </p:nvSpPr>
        <p:spPr/>
        <p:txBody>
          <a:bodyPr/>
          <a:lstStyle>
            <a:lvl1pPr>
              <a:defRPr/>
            </a:lvl1pPr>
          </a:lstStyle>
          <a:p>
            <a:pPr>
              <a:defRPr/>
            </a:pPr>
            <a:r>
              <a:rPr lang="en-CA"/>
              <a:t>Bruce Brand Project</a:t>
            </a:r>
            <a:endParaRPr lang="en-US" dirty="0"/>
          </a:p>
        </p:txBody>
      </p:sp>
      <p:sp>
        <p:nvSpPr>
          <p:cNvPr id="6" name="Slide Number Placeholder 4"/>
          <p:cNvSpPr>
            <a:spLocks noGrp="1"/>
          </p:cNvSpPr>
          <p:nvPr>
            <p:ph type="sldNum" sz="quarter" idx="12"/>
          </p:nvPr>
        </p:nvSpPr>
        <p:spPr/>
        <p:txBody>
          <a:bodyPr/>
          <a:lstStyle>
            <a:lvl1pPr>
              <a:defRPr/>
            </a:lvl1pPr>
          </a:lstStyle>
          <a:p>
            <a:r>
              <a:rPr lang="en-US" altLang="en-US"/>
              <a:t>Page </a:t>
            </a:r>
            <a:fld id="{028C27CD-7069-4EDB-8F9F-812E8F2909CD}" type="slidenum">
              <a:rPr lang="en-US" altLang="en-US"/>
              <a:pPr/>
              <a:t>‹#›</a:t>
            </a:fld>
            <a:endParaRPr lang="en-US" altLang="en-US"/>
          </a:p>
        </p:txBody>
      </p:sp>
    </p:spTree>
    <p:extLst>
      <p:ext uri="{BB962C8B-B14F-4D97-AF65-F5344CB8AC3E}">
        <p14:creationId xmlns:p14="http://schemas.microsoft.com/office/powerpoint/2010/main" val="3218005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457200" y="1023938"/>
            <a:ext cx="8229600" cy="829783"/>
          </a:xfrm>
          <a:solidFill>
            <a:srgbClr val="A7B83C"/>
          </a:solidFill>
          <a:ln w="28575" cap="flat" cmpd="sng" algn="ctr">
            <a:solidFill>
              <a:srgbClr val="A7B83C"/>
            </a:solidFill>
            <a:prstDash val="solid"/>
            <a:round/>
            <a:headEnd type="none" w="med" len="med"/>
            <a:tailEnd type="none" w="med" len="med"/>
          </a:ln>
        </p:spPr>
        <p:txBody>
          <a:bodyPr anchor="ctr">
            <a:normAutofit/>
          </a:bodyPr>
          <a:lstStyle>
            <a:lvl1pPr algn="ctr">
              <a:buNone/>
              <a:defRPr sz="1800" b="1">
                <a:solidFill>
                  <a:schemeClr val="bg1"/>
                </a:solidFill>
              </a:defRPr>
            </a:lvl1pPr>
            <a:lvl2pPr algn="ctr">
              <a:buNone/>
              <a:defRPr b="1">
                <a:solidFill>
                  <a:schemeClr val="bg1"/>
                </a:solidFill>
              </a:defRPr>
            </a:lvl2pPr>
            <a:lvl3pPr algn="ctr">
              <a:buNone/>
              <a:defRPr b="1">
                <a:solidFill>
                  <a:schemeClr val="bg1"/>
                </a:solidFill>
              </a:defRPr>
            </a:lvl3pPr>
            <a:lvl4pPr algn="ctr">
              <a:buNone/>
              <a:defRPr b="1">
                <a:solidFill>
                  <a:schemeClr val="bg1"/>
                </a:solidFill>
              </a:defRPr>
            </a:lvl4pPr>
            <a:lvl5pPr algn="ctr">
              <a:buNone/>
              <a:defRPr b="1">
                <a:solidFill>
                  <a:schemeClr val="bg1"/>
                </a:solidFill>
              </a:defRPr>
            </a:lvl5pPr>
          </a:lstStyle>
          <a:p>
            <a:pPr lvl="0"/>
            <a:r>
              <a:rPr lang="en-US" smtClean="0"/>
              <a:t>Click to edit Master text styles</a:t>
            </a:r>
          </a:p>
        </p:txBody>
      </p:sp>
      <p:sp>
        <p:nvSpPr>
          <p:cNvPr id="9" name="Text Placeholder 8"/>
          <p:cNvSpPr>
            <a:spLocks noGrp="1"/>
          </p:cNvSpPr>
          <p:nvPr>
            <p:ph type="body" sz="quarter" idx="14"/>
          </p:nvPr>
        </p:nvSpPr>
        <p:spPr>
          <a:xfrm>
            <a:off x="457200" y="1854201"/>
            <a:ext cx="8229600" cy="4454525"/>
          </a:xfrm>
          <a:ln w="28575" cap="flat" cmpd="sng" algn="ctr">
            <a:solidFill>
              <a:srgbClr val="A7B83C"/>
            </a:solidFill>
            <a:prstDash val="solid"/>
            <a:round/>
            <a:headEnd type="none" w="med" len="med"/>
            <a:tailEnd type="none" w="med" len="med"/>
          </a:ln>
        </p:spPr>
        <p:txBody>
          <a:bodyPr/>
          <a:lstStyle>
            <a:lvl1pPr>
              <a:defRPr sz="16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5"/>
          </p:nvPr>
        </p:nvSpPr>
        <p:spPr/>
        <p:txBody>
          <a:bodyPr/>
          <a:lstStyle>
            <a:lvl1pPr>
              <a:defRPr/>
            </a:lvl1pPr>
          </a:lstStyle>
          <a:p>
            <a:pPr>
              <a:defRPr/>
            </a:pPr>
            <a:r>
              <a:rPr lang="en-US" smtClean="0"/>
              <a:t>January 14, 2016</a:t>
            </a:r>
            <a:endParaRPr lang="en-US" dirty="0"/>
          </a:p>
        </p:txBody>
      </p:sp>
      <p:sp>
        <p:nvSpPr>
          <p:cNvPr id="6" name="Footer Placeholder 4"/>
          <p:cNvSpPr>
            <a:spLocks noGrp="1"/>
          </p:cNvSpPr>
          <p:nvPr>
            <p:ph type="ftr" sz="quarter" idx="16"/>
          </p:nvPr>
        </p:nvSpPr>
        <p:spPr/>
        <p:txBody>
          <a:bodyPr/>
          <a:lstStyle>
            <a:lvl1pPr>
              <a:defRPr/>
            </a:lvl1pPr>
          </a:lstStyle>
          <a:p>
            <a:pPr>
              <a:defRPr/>
            </a:pPr>
            <a:r>
              <a:rPr lang="en-CA"/>
              <a:t>Bruce Brand Project</a:t>
            </a:r>
            <a:endParaRPr lang="en-US" dirty="0"/>
          </a:p>
        </p:txBody>
      </p:sp>
      <p:sp>
        <p:nvSpPr>
          <p:cNvPr id="8" name="Slide Number Placeholder 5"/>
          <p:cNvSpPr>
            <a:spLocks noGrp="1"/>
          </p:cNvSpPr>
          <p:nvPr>
            <p:ph type="sldNum" sz="quarter" idx="17"/>
          </p:nvPr>
        </p:nvSpPr>
        <p:spPr/>
        <p:txBody>
          <a:bodyPr/>
          <a:lstStyle>
            <a:lvl1pPr>
              <a:defRPr/>
            </a:lvl1pPr>
          </a:lstStyle>
          <a:p>
            <a:r>
              <a:rPr lang="en-US" altLang="en-US"/>
              <a:t>Page </a:t>
            </a:r>
            <a:fld id="{450EEF1F-778B-4DA8-853B-C7F5348D125B}" type="slidenum">
              <a:rPr lang="en-US" altLang="en-US"/>
              <a:pPr/>
              <a:t>‹#›</a:t>
            </a:fld>
            <a:endParaRPr lang="en-US" altLang="en-US"/>
          </a:p>
        </p:txBody>
      </p:sp>
    </p:spTree>
    <p:extLst>
      <p:ext uri="{BB962C8B-B14F-4D97-AF65-F5344CB8AC3E}">
        <p14:creationId xmlns:p14="http://schemas.microsoft.com/office/powerpoint/2010/main" val="1751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6"/>
          <p:cNvSpPr>
            <a:spLocks noGrp="1"/>
          </p:cNvSpPr>
          <p:nvPr>
            <p:ph type="body" sz="quarter" idx="13"/>
          </p:nvPr>
        </p:nvSpPr>
        <p:spPr>
          <a:xfrm>
            <a:off x="457200" y="1023938"/>
            <a:ext cx="8229600" cy="829783"/>
          </a:xfrm>
          <a:solidFill>
            <a:srgbClr val="B3D3BF"/>
          </a:solidFill>
          <a:ln w="28575" cap="flat" cmpd="sng" algn="ctr">
            <a:solidFill>
              <a:srgbClr val="B3D3BF"/>
            </a:solidFill>
            <a:prstDash val="solid"/>
            <a:round/>
            <a:headEnd type="none" w="med" len="med"/>
            <a:tailEnd type="none" w="med" len="med"/>
          </a:ln>
        </p:spPr>
        <p:txBody>
          <a:bodyPr anchor="ctr">
            <a:normAutofit/>
          </a:bodyPr>
          <a:lstStyle>
            <a:lvl1pPr algn="ctr">
              <a:buNone/>
              <a:defRPr sz="1800" b="1">
                <a:solidFill>
                  <a:schemeClr val="bg1"/>
                </a:solidFill>
              </a:defRPr>
            </a:lvl1pPr>
            <a:lvl2pPr algn="ctr">
              <a:buNone/>
              <a:defRPr b="1">
                <a:solidFill>
                  <a:schemeClr val="bg1"/>
                </a:solidFill>
              </a:defRPr>
            </a:lvl2pPr>
            <a:lvl3pPr algn="ctr">
              <a:buNone/>
              <a:defRPr b="1">
                <a:solidFill>
                  <a:schemeClr val="bg1"/>
                </a:solidFill>
              </a:defRPr>
            </a:lvl3pPr>
            <a:lvl4pPr algn="ctr">
              <a:buNone/>
              <a:defRPr b="1">
                <a:solidFill>
                  <a:schemeClr val="bg1"/>
                </a:solidFill>
              </a:defRPr>
            </a:lvl4pPr>
            <a:lvl5pPr algn="ctr">
              <a:buNone/>
              <a:defRPr b="1">
                <a:solidFill>
                  <a:schemeClr val="bg1"/>
                </a:solidFill>
              </a:defRPr>
            </a:lvl5pPr>
          </a:lstStyle>
          <a:p>
            <a:pPr lvl="0"/>
            <a:r>
              <a:rPr lang="en-US" smtClean="0"/>
              <a:t>Click to edit Master text styles</a:t>
            </a:r>
          </a:p>
        </p:txBody>
      </p:sp>
      <p:sp>
        <p:nvSpPr>
          <p:cNvPr id="7" name="Text Placeholder 8"/>
          <p:cNvSpPr>
            <a:spLocks noGrp="1"/>
          </p:cNvSpPr>
          <p:nvPr>
            <p:ph type="body" sz="quarter" idx="14"/>
          </p:nvPr>
        </p:nvSpPr>
        <p:spPr>
          <a:xfrm>
            <a:off x="457200" y="1854201"/>
            <a:ext cx="8229600" cy="4454525"/>
          </a:xfrm>
          <a:ln w="28575" cap="flat" cmpd="sng" algn="ctr">
            <a:solidFill>
              <a:srgbClr val="B3D3BF"/>
            </a:solidFill>
            <a:prstDash val="solid"/>
            <a:round/>
            <a:headEnd type="none" w="med" len="med"/>
            <a:tailEnd type="none" w="med" len="med"/>
          </a:ln>
        </p:spPr>
        <p:txBody>
          <a:bodyPr/>
          <a:lstStyle>
            <a:lvl1pPr>
              <a:defRPr sz="16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5"/>
          </p:nvPr>
        </p:nvSpPr>
        <p:spPr/>
        <p:txBody>
          <a:bodyPr/>
          <a:lstStyle>
            <a:lvl1pPr>
              <a:defRPr/>
            </a:lvl1pPr>
          </a:lstStyle>
          <a:p>
            <a:pPr>
              <a:defRPr/>
            </a:pPr>
            <a:r>
              <a:rPr lang="en-US" smtClean="0"/>
              <a:t>January 14, 2016</a:t>
            </a:r>
            <a:endParaRPr lang="en-US" dirty="0"/>
          </a:p>
        </p:txBody>
      </p:sp>
      <p:sp>
        <p:nvSpPr>
          <p:cNvPr id="8" name="Footer Placeholder 4"/>
          <p:cNvSpPr>
            <a:spLocks noGrp="1"/>
          </p:cNvSpPr>
          <p:nvPr>
            <p:ph type="ftr" sz="quarter" idx="16"/>
          </p:nvPr>
        </p:nvSpPr>
        <p:spPr/>
        <p:txBody>
          <a:bodyPr/>
          <a:lstStyle>
            <a:lvl1pPr>
              <a:defRPr/>
            </a:lvl1pPr>
          </a:lstStyle>
          <a:p>
            <a:pPr>
              <a:defRPr/>
            </a:pPr>
            <a:r>
              <a:rPr lang="en-CA"/>
              <a:t>Bruce Brand Project</a:t>
            </a:r>
            <a:endParaRPr lang="en-US" dirty="0"/>
          </a:p>
        </p:txBody>
      </p:sp>
      <p:sp>
        <p:nvSpPr>
          <p:cNvPr id="9" name="Slide Number Placeholder 5"/>
          <p:cNvSpPr>
            <a:spLocks noGrp="1"/>
          </p:cNvSpPr>
          <p:nvPr>
            <p:ph type="sldNum" sz="quarter" idx="17"/>
          </p:nvPr>
        </p:nvSpPr>
        <p:spPr/>
        <p:txBody>
          <a:bodyPr/>
          <a:lstStyle>
            <a:lvl1pPr>
              <a:defRPr/>
            </a:lvl1pPr>
          </a:lstStyle>
          <a:p>
            <a:r>
              <a:rPr lang="en-US" altLang="en-US"/>
              <a:t>Page </a:t>
            </a:r>
            <a:fld id="{19C1AC07-F6F3-424D-84A2-BD8DFA50C7C0}" type="slidenum">
              <a:rPr lang="en-US" altLang="en-US"/>
              <a:pPr/>
              <a:t>‹#›</a:t>
            </a:fld>
            <a:endParaRPr lang="en-US" altLang="en-US"/>
          </a:p>
        </p:txBody>
      </p:sp>
    </p:spTree>
    <p:extLst>
      <p:ext uri="{BB962C8B-B14F-4D97-AF65-F5344CB8AC3E}">
        <p14:creationId xmlns:p14="http://schemas.microsoft.com/office/powerpoint/2010/main" val="55927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15900"/>
            <a:ext cx="6096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Text Placeholder 2"/>
          <p:cNvSpPr>
            <a:spLocks noGrp="1"/>
          </p:cNvSpPr>
          <p:nvPr>
            <p:ph type="body" idx="1"/>
          </p:nvPr>
        </p:nvSpPr>
        <p:spPr bwMode="auto">
          <a:xfrm>
            <a:off x="457200" y="1068388"/>
            <a:ext cx="82296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2951163" y="6481763"/>
            <a:ext cx="1600200" cy="257175"/>
          </a:xfrm>
          <a:prstGeom prst="rect">
            <a:avLst/>
          </a:prstGeom>
        </p:spPr>
        <p:txBody>
          <a:bodyPr vert="horz" lIns="91440" tIns="45720" rIns="91440" bIns="45720" rtlCol="0" anchor="ctr"/>
          <a:lstStyle>
            <a:lvl1pPr algn="l" eaLnBrk="1" fontAlgn="auto" hangingPunct="1">
              <a:spcBef>
                <a:spcPts val="0"/>
              </a:spcBef>
              <a:spcAft>
                <a:spcPts val="0"/>
              </a:spcAft>
              <a:defRPr sz="1100" smtClean="0">
                <a:solidFill>
                  <a:srgbClr val="757648"/>
                </a:solidFill>
                <a:latin typeface="Arial" pitchFamily="34" charset="0"/>
                <a:cs typeface="Arial" pitchFamily="34" charset="0"/>
              </a:defRPr>
            </a:lvl1pPr>
          </a:lstStyle>
          <a:p>
            <a:pPr>
              <a:defRPr/>
            </a:pPr>
            <a:r>
              <a:rPr lang="en-US" smtClean="0"/>
              <a:t>January 14, 2016</a:t>
            </a:r>
            <a:endParaRPr lang="en-US" dirty="0"/>
          </a:p>
        </p:txBody>
      </p:sp>
      <p:sp>
        <p:nvSpPr>
          <p:cNvPr id="5" name="Footer Placeholder 4"/>
          <p:cNvSpPr>
            <a:spLocks noGrp="1"/>
          </p:cNvSpPr>
          <p:nvPr>
            <p:ph type="ftr" sz="quarter" idx="3"/>
          </p:nvPr>
        </p:nvSpPr>
        <p:spPr>
          <a:xfrm>
            <a:off x="4567238" y="6481763"/>
            <a:ext cx="3314700" cy="257175"/>
          </a:xfrm>
          <a:prstGeom prst="rect">
            <a:avLst/>
          </a:prstGeom>
        </p:spPr>
        <p:txBody>
          <a:bodyPr vert="horz" lIns="91440" tIns="45720" rIns="91440" bIns="45720" rtlCol="0" anchor="ctr"/>
          <a:lstStyle>
            <a:lvl1pPr algn="ctr" eaLnBrk="1" fontAlgn="auto" hangingPunct="1">
              <a:spcBef>
                <a:spcPts val="0"/>
              </a:spcBef>
              <a:spcAft>
                <a:spcPts val="0"/>
              </a:spcAft>
              <a:defRPr sz="1100">
                <a:solidFill>
                  <a:srgbClr val="757648"/>
                </a:solidFill>
                <a:latin typeface="Arial" pitchFamily="34" charset="0"/>
                <a:cs typeface="Arial" pitchFamily="34" charset="0"/>
              </a:defRPr>
            </a:lvl1pPr>
          </a:lstStyle>
          <a:p>
            <a:pPr>
              <a:defRPr/>
            </a:pPr>
            <a:r>
              <a:rPr lang="en-CA"/>
              <a:t>Bruce Brand Project</a:t>
            </a:r>
            <a:endParaRPr lang="en-US" dirty="0"/>
          </a:p>
        </p:txBody>
      </p:sp>
      <p:sp>
        <p:nvSpPr>
          <p:cNvPr id="6" name="Slide Number Placeholder 5"/>
          <p:cNvSpPr>
            <a:spLocks noGrp="1"/>
          </p:cNvSpPr>
          <p:nvPr>
            <p:ph type="sldNum" sz="quarter" idx="4"/>
          </p:nvPr>
        </p:nvSpPr>
        <p:spPr>
          <a:xfrm>
            <a:off x="7881938" y="6481763"/>
            <a:ext cx="804862" cy="2571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757648"/>
                </a:solidFill>
                <a:cs typeface="Arial" panose="020B0604020202020204" pitchFamily="34" charset="0"/>
              </a:defRPr>
            </a:lvl1pPr>
          </a:lstStyle>
          <a:p>
            <a:r>
              <a:rPr lang="en-US" altLang="en-US"/>
              <a:t>Page </a:t>
            </a:r>
            <a:fld id="{20F3AD82-629B-480D-A5BA-EB7CE455596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20" r:id="rId8"/>
    <p:sldLayoutId id="2147483721" r:id="rId9"/>
    <p:sldLayoutId id="2147483722" r:id="rId10"/>
    <p:sldLayoutId id="2147483730" r:id="rId11"/>
    <p:sldLayoutId id="2147483731" r:id="rId12"/>
  </p:sldLayoutIdLst>
  <p:hf hdr="0"/>
  <p:txStyles>
    <p:titleStyle>
      <a:lvl1pPr algn="l" defTabSz="457200" rtl="0" eaLnBrk="0" fontAlgn="base" hangingPunct="0">
        <a:spcBef>
          <a:spcPct val="0"/>
        </a:spcBef>
        <a:spcAft>
          <a:spcPct val="0"/>
        </a:spcAft>
        <a:defRPr sz="2400" b="1" kern="1200">
          <a:solidFill>
            <a:schemeClr val="tx1"/>
          </a:solidFill>
          <a:latin typeface="Arial"/>
          <a:ea typeface="+mj-ea"/>
          <a:cs typeface="Arial"/>
        </a:defRPr>
      </a:lvl1pPr>
      <a:lvl2pPr algn="l" defTabSz="457200" rtl="0" eaLnBrk="0" fontAlgn="base" hangingPunct="0">
        <a:spcBef>
          <a:spcPct val="0"/>
        </a:spcBef>
        <a:spcAft>
          <a:spcPct val="0"/>
        </a:spcAft>
        <a:defRPr sz="2400" b="1">
          <a:solidFill>
            <a:schemeClr val="tx1"/>
          </a:solidFill>
          <a:latin typeface="Arial" charset="0"/>
          <a:cs typeface="Arial" charset="0"/>
        </a:defRPr>
      </a:lvl2pPr>
      <a:lvl3pPr algn="l" defTabSz="457200" rtl="0" eaLnBrk="0" fontAlgn="base" hangingPunct="0">
        <a:spcBef>
          <a:spcPct val="0"/>
        </a:spcBef>
        <a:spcAft>
          <a:spcPct val="0"/>
        </a:spcAft>
        <a:defRPr sz="2400" b="1">
          <a:solidFill>
            <a:schemeClr val="tx1"/>
          </a:solidFill>
          <a:latin typeface="Arial" charset="0"/>
          <a:cs typeface="Arial" charset="0"/>
        </a:defRPr>
      </a:lvl3pPr>
      <a:lvl4pPr algn="l" defTabSz="457200" rtl="0" eaLnBrk="0" fontAlgn="base" hangingPunct="0">
        <a:spcBef>
          <a:spcPct val="0"/>
        </a:spcBef>
        <a:spcAft>
          <a:spcPct val="0"/>
        </a:spcAft>
        <a:defRPr sz="2400" b="1">
          <a:solidFill>
            <a:schemeClr val="tx1"/>
          </a:solidFill>
          <a:latin typeface="Arial" charset="0"/>
          <a:cs typeface="Arial" charset="0"/>
        </a:defRPr>
      </a:lvl4pPr>
      <a:lvl5pPr algn="l" defTabSz="457200" rtl="0" eaLnBrk="0" fontAlgn="base" hangingPunct="0">
        <a:spcBef>
          <a:spcPct val="0"/>
        </a:spcBef>
        <a:spcAft>
          <a:spcPct val="0"/>
        </a:spcAft>
        <a:defRPr sz="2400" b="1">
          <a:solidFill>
            <a:schemeClr val="tx1"/>
          </a:solidFill>
          <a:latin typeface="Arial" charset="0"/>
          <a:cs typeface="Arial" charset="0"/>
        </a:defRPr>
      </a:lvl5pPr>
      <a:lvl6pPr marL="457200" algn="l" defTabSz="457200" rtl="0" fontAlgn="base">
        <a:spcBef>
          <a:spcPct val="0"/>
        </a:spcBef>
        <a:spcAft>
          <a:spcPct val="0"/>
        </a:spcAft>
        <a:defRPr sz="2400" b="1">
          <a:solidFill>
            <a:schemeClr val="tx1"/>
          </a:solidFill>
          <a:latin typeface="Arial" charset="0"/>
          <a:cs typeface="Arial" charset="0"/>
        </a:defRPr>
      </a:lvl6pPr>
      <a:lvl7pPr marL="914400" algn="l" defTabSz="457200" rtl="0" fontAlgn="base">
        <a:spcBef>
          <a:spcPct val="0"/>
        </a:spcBef>
        <a:spcAft>
          <a:spcPct val="0"/>
        </a:spcAft>
        <a:defRPr sz="2400" b="1">
          <a:solidFill>
            <a:schemeClr val="tx1"/>
          </a:solidFill>
          <a:latin typeface="Arial" charset="0"/>
          <a:cs typeface="Arial" charset="0"/>
        </a:defRPr>
      </a:lvl7pPr>
      <a:lvl8pPr marL="1371600" algn="l" defTabSz="457200" rtl="0" fontAlgn="base">
        <a:spcBef>
          <a:spcPct val="0"/>
        </a:spcBef>
        <a:spcAft>
          <a:spcPct val="0"/>
        </a:spcAft>
        <a:defRPr sz="2400" b="1">
          <a:solidFill>
            <a:schemeClr val="tx1"/>
          </a:solidFill>
          <a:latin typeface="Arial" charset="0"/>
          <a:cs typeface="Arial" charset="0"/>
        </a:defRPr>
      </a:lvl8pPr>
      <a:lvl9pPr marL="1828800" algn="l" defTabSz="457200" rtl="0" fontAlgn="base">
        <a:spcBef>
          <a:spcPct val="0"/>
        </a:spcBef>
        <a:spcAft>
          <a:spcPct val="0"/>
        </a:spcAft>
        <a:defRPr sz="2400" b="1">
          <a:solidFill>
            <a:schemeClr val="tx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package" Target="../embeddings/Microsoft_Word_Document22.docx"/><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package" Target="../embeddings/Microsoft_Excel_Worksheet21.xlsx"/></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itle 7"/>
          <p:cNvSpPr>
            <a:spLocks noGrp="1"/>
          </p:cNvSpPr>
          <p:nvPr>
            <p:ph type="ctrTitle"/>
          </p:nvPr>
        </p:nvSpPr>
        <p:spPr>
          <a:xfrm>
            <a:off x="685800" y="2012950"/>
            <a:ext cx="5640388" cy="1470025"/>
          </a:xfrm>
        </p:spPr>
        <p:txBody>
          <a:bodyPr>
            <a:normAutofit fontScale="90000"/>
          </a:bodyPr>
          <a:lstStyle/>
          <a:p>
            <a:pPr eaLnBrk="1" hangingPunct="1">
              <a:defRPr/>
            </a:pPr>
            <a:r>
              <a:rPr lang="en-US" sz="3200" smtClean="0">
                <a:latin typeface="Arial" charset="0"/>
                <a:cs typeface="Arial" charset="0"/>
              </a:rPr>
              <a:t>Report on Research to Support Bruce Brand Project</a:t>
            </a:r>
          </a:p>
        </p:txBody>
      </p:sp>
      <p:sp>
        <p:nvSpPr>
          <p:cNvPr id="25603" name="TextBox 4"/>
          <p:cNvSpPr txBox="1">
            <a:spLocks noChangeArrowheads="1"/>
          </p:cNvSpPr>
          <p:nvPr/>
        </p:nvSpPr>
        <p:spPr bwMode="auto">
          <a:xfrm>
            <a:off x="685800" y="3624263"/>
            <a:ext cx="4873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dirty="0"/>
              <a:t>Prepared by Terry Green, President – Insights</a:t>
            </a:r>
          </a:p>
          <a:p>
            <a:pPr eaLnBrk="1" hangingPunct="1"/>
            <a:r>
              <a:rPr lang="en-CA" altLang="en-US" dirty="0"/>
              <a:t>January </a:t>
            </a:r>
            <a:r>
              <a:rPr lang="en-CA" altLang="en-US" dirty="0" smtClean="0"/>
              <a:t>14, </a:t>
            </a:r>
            <a:r>
              <a:rPr lang="en-CA" altLang="en-US" dirty="0"/>
              <a:t>2016</a:t>
            </a:r>
            <a:endParaRPr lang="fr-CA" altLang="en-US" dirty="0"/>
          </a:p>
          <a:p>
            <a:pPr eaLnBrk="1" hangingPunct="1"/>
            <a:endParaRPr lang="en-CA"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Summary</a:t>
            </a:r>
            <a:endParaRPr lang="en-CA" dirty="0"/>
          </a:p>
        </p:txBody>
      </p:sp>
      <p:sp>
        <p:nvSpPr>
          <p:cNvPr id="8" name="Content Placeholder 7"/>
          <p:cNvSpPr>
            <a:spLocks noGrp="1"/>
          </p:cNvSpPr>
          <p:nvPr>
            <p:ph idx="1"/>
          </p:nvPr>
        </p:nvSpPr>
        <p:spPr>
          <a:xfrm>
            <a:off x="457200" y="1068388"/>
            <a:ext cx="8229600" cy="5413375"/>
          </a:xfrm>
        </p:spPr>
        <p:txBody>
          <a:bodyPr/>
          <a:lstStyle/>
          <a:p>
            <a:pPr>
              <a:buNone/>
            </a:pPr>
            <a:r>
              <a:rPr lang="en-CA" b="1" dirty="0" smtClean="0"/>
              <a:t>IMPLICATIONS FOR THE NEW BRUCE BRAND</a:t>
            </a:r>
          </a:p>
          <a:p>
            <a:r>
              <a:rPr lang="en-CA" sz="1500" dirty="0" smtClean="0"/>
              <a:t>Residents pointed out that there were distinct differences across the County – not only geographically, but in terms of the range of possible experiences, groups of residents, and economic health.  While this variety translates into a unique strength, particularly for tourism and secondarily for those living in the area, it adds a layer of difficulty to creating a brand identity.</a:t>
            </a:r>
          </a:p>
          <a:p>
            <a:r>
              <a:rPr lang="en-CA" sz="1500" dirty="0" smtClean="0"/>
              <a:t>When developing the new Bruce brand, there is logic in leveraging the positive awareness of the natural environment and active outdoor lifestyle for which Bruce is already recognized.  The brand concepts that were tested, and most of the ideas that the community brainstormed, were built on this foundation.  Other elements that defined the Bruce personality, and which could contribute to the brand with credibility, included community, simplicity, rural / agriculture, environmentally friendly, and water.</a:t>
            </a:r>
          </a:p>
          <a:p>
            <a:r>
              <a:rPr lang="en-CA" sz="1500" dirty="0" smtClean="0"/>
              <a:t>Among the brand concepts that were tested, the one that directly focused on living close to nature </a:t>
            </a:r>
            <a:r>
              <a:rPr lang="en-CA" sz="1500" i="1" dirty="0" smtClean="0"/>
              <a:t>(living in an active outdoor oriented community with easy access to a unique and appealing blend of …)</a:t>
            </a:r>
            <a:r>
              <a:rPr lang="en-CA" sz="1500" dirty="0" smtClean="0"/>
              <a:t> had very high credibility but was strongly appealing to only ~40%.  When parlayed into a statement that highlighted simplifying life, nearly 60% found this concept appealing … but credibility was slightly lower.  </a:t>
            </a:r>
          </a:p>
          <a:p>
            <a:r>
              <a:rPr lang="en-CA" sz="1500" dirty="0" smtClean="0"/>
              <a:t>The proposed brand concept that presented rural, local living resonated less strongly than the notion of simplifying life, but had similar credibility.</a:t>
            </a:r>
          </a:p>
          <a:p>
            <a:r>
              <a:rPr lang="en-CA" sz="1500" dirty="0" smtClean="0"/>
              <a:t>The community brainstorming resulted in ideas that related to the natural environment and lifestyle, with one notable exception.  This idea linked nature, energy and agriculture to present Bruce County as environmentally forward: a leader in climate change.</a:t>
            </a:r>
            <a:endParaRPr lang="en-CA" sz="1500" dirty="0"/>
          </a:p>
        </p:txBody>
      </p:sp>
      <p:sp>
        <p:nvSpPr>
          <p:cNvPr id="4" name="Date Placeholder 3"/>
          <p:cNvSpPr>
            <a:spLocks noGrp="1"/>
          </p:cNvSpPr>
          <p:nvPr>
            <p:ph type="dt" sz="half" idx="10"/>
          </p:nvPr>
        </p:nvSpPr>
        <p:spPr/>
        <p:txBody>
          <a:bodyPr/>
          <a:lstStyle/>
          <a:p>
            <a:pPr>
              <a:defRPr/>
            </a:pPr>
            <a:r>
              <a:rPr lang="en-US" smtClean="0"/>
              <a:t>January 14, 2016</a:t>
            </a:r>
            <a:endParaRPr lang="en-US"/>
          </a:p>
        </p:txBody>
      </p:sp>
      <p:sp>
        <p:nvSpPr>
          <p:cNvPr id="5" name="Footer Placeholder 4"/>
          <p:cNvSpPr>
            <a:spLocks noGrp="1"/>
          </p:cNvSpPr>
          <p:nvPr>
            <p:ph type="ftr" sz="quarter" idx="11"/>
          </p:nvPr>
        </p:nvSpPr>
        <p:spPr/>
        <p:txBody>
          <a:bodyPr/>
          <a:lstStyle/>
          <a:p>
            <a:pPr>
              <a:defRPr/>
            </a:pPr>
            <a:r>
              <a:rPr lang="en-CA" smtClean="0"/>
              <a:t>Bruce Brand Project</a:t>
            </a:r>
            <a:endParaRPr lang="en-US" dirty="0"/>
          </a:p>
        </p:txBody>
      </p:sp>
      <p:sp>
        <p:nvSpPr>
          <p:cNvPr id="6" name="Slide Number Placeholder 5"/>
          <p:cNvSpPr>
            <a:spLocks noGrp="1"/>
          </p:cNvSpPr>
          <p:nvPr>
            <p:ph type="sldNum" sz="quarter" idx="12"/>
          </p:nvPr>
        </p:nvSpPr>
        <p:spPr/>
        <p:txBody>
          <a:bodyPr/>
          <a:lstStyle/>
          <a:p>
            <a:fld id="{9D1A961A-115D-4687-AE2D-7E3068DFD7D5}" type="slidenum">
              <a:rPr lang="en-US" altLang="en-US" smtClean="0"/>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22313" y="3859213"/>
            <a:ext cx="7772400" cy="1909762"/>
          </a:xfrm>
        </p:spPr>
        <p:txBody>
          <a:bodyPr/>
          <a:lstStyle/>
          <a:p>
            <a:pPr eaLnBrk="1" hangingPunct="1"/>
            <a:r>
              <a:rPr lang="en-CA" altLang="en-US" dirty="0" smtClean="0">
                <a:latin typeface="Arial" panose="020B0604020202020204" pitchFamily="34" charset="0"/>
                <a:cs typeface="Arial" panose="020B0604020202020204" pitchFamily="34" charset="0"/>
              </a:rPr>
              <a:t>Awareness, Familiarity and Overall Impressions of Bruce County</a:t>
            </a:r>
            <a:br>
              <a:rPr lang="en-CA" altLang="en-US" dirty="0" smtClean="0">
                <a:latin typeface="Arial" panose="020B0604020202020204" pitchFamily="34" charset="0"/>
                <a:cs typeface="Arial" panose="020B0604020202020204" pitchFamily="34" charset="0"/>
              </a:rPr>
            </a:br>
            <a:r>
              <a:rPr lang="en-CA" altLang="en-US" dirty="0" smtClean="0">
                <a:latin typeface="Arial" panose="020B0604020202020204" pitchFamily="34" charset="0"/>
                <a:cs typeface="Arial" panose="020B0604020202020204" pitchFamily="34" charset="0"/>
              </a:rPr>
              <a:t>Visitation to Bruce County by Those Who Had Familiarity</a:t>
            </a:r>
            <a:br>
              <a:rPr lang="en-CA" altLang="en-US" dirty="0" smtClean="0">
                <a:latin typeface="Arial" panose="020B0604020202020204" pitchFamily="34" charset="0"/>
                <a:cs typeface="Arial" panose="020B0604020202020204" pitchFamily="34" charset="0"/>
              </a:rPr>
            </a:br>
            <a:r>
              <a:rPr lang="en-CA" altLang="en-US" dirty="0" smtClean="0">
                <a:latin typeface="Arial" panose="020B0604020202020204" pitchFamily="34" charset="0"/>
                <a:cs typeface="Arial" panose="020B0604020202020204" pitchFamily="34" charset="0"/>
              </a:rPr>
              <a:t>Evaluation of Bruce County</a:t>
            </a:r>
            <a:br>
              <a:rPr lang="en-CA" altLang="en-US" dirty="0" smtClean="0">
                <a:latin typeface="Arial" panose="020B0604020202020204" pitchFamily="34" charset="0"/>
                <a:cs typeface="Arial" panose="020B0604020202020204" pitchFamily="34" charset="0"/>
              </a:rPr>
            </a:br>
            <a:r>
              <a:rPr lang="en-CA" altLang="en-US" dirty="0" smtClean="0">
                <a:latin typeface="Arial" panose="020B0604020202020204" pitchFamily="34" charset="0"/>
                <a:cs typeface="Arial" panose="020B0604020202020204" pitchFamily="34" charset="0"/>
              </a:rPr>
              <a:t>Perceived Suitability of Bruce County as a Place to Live and Work</a:t>
            </a:r>
            <a:br>
              <a:rPr lang="en-CA" altLang="en-US" dirty="0" smtClean="0">
                <a:latin typeface="Arial" panose="020B0604020202020204" pitchFamily="34" charset="0"/>
                <a:cs typeface="Arial" panose="020B0604020202020204" pitchFamily="34" charset="0"/>
              </a:rPr>
            </a:br>
            <a:r>
              <a:rPr lang="en-CA" altLang="en-US" dirty="0" smtClean="0">
                <a:latin typeface="Arial" panose="020B0604020202020204" pitchFamily="34" charset="0"/>
                <a:cs typeface="Arial" panose="020B0604020202020204" pitchFamily="34" charset="0"/>
              </a:rPr>
              <a:t>Perceived Strengths and Concerns</a:t>
            </a:r>
            <a:br>
              <a:rPr lang="en-CA" altLang="en-US" dirty="0" smtClean="0">
                <a:latin typeface="Arial" panose="020B0604020202020204" pitchFamily="34" charset="0"/>
                <a:cs typeface="Arial" panose="020B0604020202020204" pitchFamily="34" charset="0"/>
              </a:rPr>
            </a:br>
            <a:r>
              <a:rPr lang="en-CA" altLang="en-US" dirty="0" smtClean="0">
                <a:latin typeface="Arial" panose="020B0604020202020204" pitchFamily="34" charset="0"/>
                <a:cs typeface="Arial" panose="020B0604020202020204" pitchFamily="34" charset="0"/>
              </a:rPr>
              <a:t>Reaction to Concept Statements Describing Bruce County</a:t>
            </a:r>
          </a:p>
        </p:txBody>
      </p:sp>
      <p:sp>
        <p:nvSpPr>
          <p:cNvPr id="3" name="Text Placeholder 2"/>
          <p:cNvSpPr>
            <a:spLocks noGrp="1"/>
          </p:cNvSpPr>
          <p:nvPr>
            <p:ph type="body" idx="1"/>
          </p:nvPr>
        </p:nvSpPr>
        <p:spPr>
          <a:xfrm>
            <a:off x="722313" y="2906713"/>
            <a:ext cx="7772400" cy="750887"/>
          </a:xfrm>
        </p:spPr>
        <p:txBody>
          <a:bodyPr rtlCol="0"/>
          <a:lstStyle/>
          <a:p>
            <a:pPr eaLnBrk="1" fontAlgn="auto" hangingPunct="1">
              <a:spcAft>
                <a:spcPts val="0"/>
              </a:spcAft>
              <a:buFont typeface="Arial"/>
              <a:buNone/>
              <a:defRPr/>
            </a:pPr>
            <a:r>
              <a:rPr lang="en-CA" sz="3400" dirty="0" smtClean="0"/>
              <a:t>3	</a:t>
            </a:r>
            <a:r>
              <a:rPr lang="en-CA" dirty="0" smtClean="0"/>
              <a:t>detailed results OF QUANTITATIVE SURVEY</a:t>
            </a:r>
            <a:endParaRPr lang="en-CA" sz="3400" dirty="0"/>
          </a:p>
        </p:txBody>
      </p:sp>
      <p:sp>
        <p:nvSpPr>
          <p:cNvPr id="317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317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317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44C22BE2-A384-4AC7-93AB-B6997126D699}" type="slidenum">
              <a:rPr lang="en-US" altLang="en-US">
                <a:solidFill>
                  <a:srgbClr val="757648"/>
                </a:solidFill>
              </a:rPr>
              <a:pPr/>
              <a:t>11</a:t>
            </a:fld>
            <a:endParaRPr lang="en-US" altLang="en-US">
              <a:solidFill>
                <a:srgbClr val="757648"/>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750887"/>
          </a:xfrm>
        </p:spPr>
        <p:txBody>
          <a:bodyPr rtlCol="0">
            <a:normAutofit lnSpcReduction="10000"/>
          </a:bodyPr>
          <a:lstStyle/>
          <a:p>
            <a:pPr eaLnBrk="1" fontAlgn="auto" hangingPunct="1">
              <a:spcAft>
                <a:spcPts val="0"/>
              </a:spcAft>
              <a:buFont typeface="Arial"/>
              <a:buNone/>
              <a:defRPr/>
            </a:pPr>
            <a:r>
              <a:rPr lang="en-CA" cap="none" dirty="0" smtClean="0"/>
              <a:t>Awareness, Familiarity and Overall Impressions of Bruce County</a:t>
            </a:r>
            <a:endParaRPr lang="en-CA" cap="none" dirty="0"/>
          </a:p>
        </p:txBody>
      </p:sp>
      <p:sp>
        <p:nvSpPr>
          <p:cNvPr id="3277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327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327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6420A17F-3BFD-4F41-BDAD-844E9B08356A}" type="slidenum">
              <a:rPr lang="en-US" altLang="en-US">
                <a:solidFill>
                  <a:srgbClr val="757648"/>
                </a:solidFill>
              </a:rPr>
              <a:pPr/>
              <a:t>12</a:t>
            </a:fld>
            <a:endParaRPr lang="en-US" altLang="en-US">
              <a:solidFill>
                <a:srgbClr val="757648"/>
              </a:solidFill>
            </a:endParaRPr>
          </a:p>
        </p:txBody>
      </p:sp>
      <p:sp>
        <p:nvSpPr>
          <p:cNvPr id="32774" name="TextBox 1"/>
          <p:cNvSpPr txBox="1">
            <a:spLocks noChangeArrowheads="1"/>
          </p:cNvSpPr>
          <p:nvPr/>
        </p:nvSpPr>
        <p:spPr bwMode="auto">
          <a:xfrm>
            <a:off x="828675" y="3886200"/>
            <a:ext cx="754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600"/>
              <a:t>Spontaneous Awareness vs. Other Counties</a:t>
            </a:r>
          </a:p>
          <a:p>
            <a:pPr eaLnBrk="1" hangingPunct="1"/>
            <a:r>
              <a:rPr lang="en-CA" altLang="en-US" sz="1600"/>
              <a:t>Awareness of Specific Places in Bruce County</a:t>
            </a:r>
          </a:p>
          <a:p>
            <a:pPr eaLnBrk="1" hangingPunct="1"/>
            <a:r>
              <a:rPr lang="en-CA" altLang="en-US" sz="1600"/>
              <a:t>Total Awareness</a:t>
            </a:r>
          </a:p>
          <a:p>
            <a:pPr eaLnBrk="1" hangingPunct="1"/>
            <a:r>
              <a:rPr lang="en-CA" altLang="en-US" sz="1600"/>
              <a:t>Familiarity</a:t>
            </a:r>
          </a:p>
          <a:p>
            <a:pPr eaLnBrk="1" hangingPunct="1"/>
            <a:r>
              <a:rPr lang="en-CA" altLang="en-US" sz="1600"/>
              <a:t>Overall Impression</a:t>
            </a:r>
          </a:p>
          <a:p>
            <a:pPr eaLnBrk="1" hangingPunct="1"/>
            <a:r>
              <a:rPr lang="en-CA" altLang="en-US" sz="1600"/>
              <a:t>Image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36"/>
            <a:ext cx="6096000" cy="473075"/>
          </a:xfrm>
        </p:spPr>
        <p:txBody>
          <a:bodyPr/>
          <a:lstStyle/>
          <a:p>
            <a:r>
              <a:rPr lang="en-CA" dirty="0" smtClean="0"/>
              <a:t>Awareness, Familiarity and Overall Impressions of Bruce County</a:t>
            </a:r>
            <a:endParaRPr lang="en-CA" dirty="0"/>
          </a:p>
        </p:txBody>
      </p:sp>
      <p:sp>
        <p:nvSpPr>
          <p:cNvPr id="3" name="Date Placeholder 2"/>
          <p:cNvSpPr>
            <a:spLocks noGrp="1"/>
          </p:cNvSpPr>
          <p:nvPr>
            <p:ph type="dt" sz="half" idx="10"/>
          </p:nvPr>
        </p:nvSpPr>
        <p:spPr/>
        <p:txBody>
          <a:bodyPr/>
          <a:lstStyle/>
          <a:p>
            <a:pPr>
              <a:defRPr/>
            </a:pPr>
            <a:r>
              <a:rPr lang="en-US" smtClean="0"/>
              <a:t>January 14, 2016</a:t>
            </a:r>
            <a:endParaRPr lang="en-US"/>
          </a:p>
        </p:txBody>
      </p:sp>
      <p:sp>
        <p:nvSpPr>
          <p:cNvPr id="4" name="Footer Placeholder 3"/>
          <p:cNvSpPr>
            <a:spLocks noGrp="1"/>
          </p:cNvSpPr>
          <p:nvPr>
            <p:ph type="ftr" sz="quarter" idx="11"/>
          </p:nvPr>
        </p:nvSpPr>
        <p:spPr/>
        <p:txBody>
          <a:bodyPr/>
          <a:lstStyle/>
          <a:p>
            <a:pPr>
              <a:defRPr/>
            </a:pPr>
            <a:r>
              <a:rPr lang="en-CA" smtClean="0"/>
              <a:t>Bruce Brand Project</a:t>
            </a:r>
            <a:endParaRPr lang="en-US" dirty="0"/>
          </a:p>
        </p:txBody>
      </p:sp>
      <p:sp>
        <p:nvSpPr>
          <p:cNvPr id="5" name="Slide Number Placeholder 4"/>
          <p:cNvSpPr>
            <a:spLocks noGrp="1"/>
          </p:cNvSpPr>
          <p:nvPr>
            <p:ph type="sldNum" sz="quarter" idx="12"/>
          </p:nvPr>
        </p:nvSpPr>
        <p:spPr/>
        <p:txBody>
          <a:bodyPr/>
          <a:lstStyle/>
          <a:p>
            <a:fld id="{2D8BDB83-C710-4BB0-97BF-7273DDEDD8C6}" type="slidenum">
              <a:rPr lang="en-US" altLang="en-US" smtClean="0"/>
              <a:pPr/>
              <a:t>13</a:t>
            </a:fld>
            <a:endParaRPr lang="en-US" altLang="en-US"/>
          </a:p>
        </p:txBody>
      </p:sp>
      <p:sp>
        <p:nvSpPr>
          <p:cNvPr id="6" name="Rectangle 5"/>
          <p:cNvSpPr/>
          <p:nvPr/>
        </p:nvSpPr>
        <p:spPr>
          <a:xfrm>
            <a:off x="585788" y="1000125"/>
            <a:ext cx="8229600" cy="12287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smtClean="0"/>
              <a:t>Ontario residents had high awareness and positive impressions of Bruce County, although only a minority felt that their level of familiarity was high. The County was seen as a friendly, traditional , rural area that was unique and, for many, exciting.</a:t>
            </a:r>
            <a:endParaRPr lang="en-CA" sz="1600" b="1" dirty="0"/>
          </a:p>
        </p:txBody>
      </p:sp>
      <p:graphicFrame>
        <p:nvGraphicFramePr>
          <p:cNvPr id="7" name="Diagram 6"/>
          <p:cNvGraphicFramePr/>
          <p:nvPr>
            <p:extLst>
              <p:ext uri="{D42A27DB-BD31-4B8C-83A1-F6EECF244321}">
                <p14:modId xmlns:p14="http://schemas.microsoft.com/office/powerpoint/2010/main" val="2609345570"/>
              </p:ext>
            </p:extLst>
          </p:nvPr>
        </p:nvGraphicFramePr>
        <p:xfrm>
          <a:off x="585788" y="2314574"/>
          <a:ext cx="8101012" cy="3871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p:cNvCxnSpPr/>
          <p:nvPr/>
        </p:nvCxnSpPr>
        <p:spPr>
          <a:xfrm>
            <a:off x="6943725" y="5600700"/>
            <a:ext cx="185738" cy="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1358" y="6186488"/>
            <a:ext cx="8727069" cy="246221"/>
          </a:xfrm>
          <a:prstGeom prst="rect">
            <a:avLst/>
          </a:prstGeom>
          <a:noFill/>
        </p:spPr>
        <p:txBody>
          <a:bodyPr wrap="none" rtlCol="0">
            <a:spAutoFit/>
          </a:bodyPr>
          <a:lstStyle/>
          <a:p>
            <a:r>
              <a:rPr lang="en-CA" sz="1000" dirty="0" smtClean="0"/>
              <a:t>* Those with at least some familiarity were aware of the County and gave a score of &gt;1 when asked to rate their own familiarity on a scale where 1=low </a:t>
            </a:r>
            <a:endParaRPr lang="en-CA" sz="1000" dirty="0"/>
          </a:p>
        </p:txBody>
      </p:sp>
    </p:spTree>
    <p:extLst>
      <p:ext uri="{BB962C8B-B14F-4D97-AF65-F5344CB8AC3E}">
        <p14:creationId xmlns:p14="http://schemas.microsoft.com/office/powerpoint/2010/main" val="1466747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6456363" cy="473075"/>
          </a:xfrm>
        </p:spPr>
        <p:txBody>
          <a:bodyPr rtlCol="0">
            <a:normAutofit fontScale="90000"/>
          </a:bodyPr>
          <a:lstStyle/>
          <a:p>
            <a:pPr eaLnBrk="1" fontAlgn="auto" hangingPunct="1">
              <a:spcAft>
                <a:spcPts val="0"/>
              </a:spcAft>
              <a:defRPr/>
            </a:pPr>
            <a:r>
              <a:rPr lang="en-CA" dirty="0" smtClean="0"/>
              <a:t>Spontaneous Awareness of Bruce vs. Other Counties</a:t>
            </a:r>
            <a:endParaRPr lang="en-CA" dirty="0"/>
          </a:p>
        </p:txBody>
      </p:sp>
      <p:sp>
        <p:nvSpPr>
          <p:cNvPr id="1028"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102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103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CF6006B7-0B9A-43C3-91E5-190FED89F2A4}" type="slidenum">
              <a:rPr lang="en-US" altLang="en-US">
                <a:solidFill>
                  <a:srgbClr val="757648"/>
                </a:solidFill>
              </a:rPr>
              <a:pPr/>
              <a:t>14</a:t>
            </a:fld>
            <a:endParaRPr lang="en-US" altLang="en-US">
              <a:solidFill>
                <a:srgbClr val="757648"/>
              </a:solidFill>
            </a:endParaRPr>
          </a:p>
        </p:txBody>
      </p:sp>
      <p:sp>
        <p:nvSpPr>
          <p:cNvPr id="1031" name="Rectangle 26"/>
          <p:cNvSpPr>
            <a:spLocks noChangeArrowheads="1"/>
          </p:cNvSpPr>
          <p:nvPr/>
        </p:nvSpPr>
        <p:spPr bwMode="auto">
          <a:xfrm>
            <a:off x="388938" y="5951538"/>
            <a:ext cx="7567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t>Base: All respondents: n=505</a:t>
            </a:r>
          </a:p>
          <a:p>
            <a:pPr eaLnBrk="1" hangingPunct="1"/>
            <a:r>
              <a:rPr lang="en-US" altLang="en-US" sz="900" i="1" dirty="0"/>
              <a:t>QB1: I am going to read the names of a few counties in Ontario.  Please tell me whether or not you had heard of each one, before I mentioned it. </a:t>
            </a:r>
            <a:endParaRPr lang="fr-CA" altLang="en-US" sz="900" i="1" dirty="0"/>
          </a:p>
        </p:txBody>
      </p:sp>
      <p:grpSp>
        <p:nvGrpSpPr>
          <p:cNvPr id="9" name="Group 8"/>
          <p:cNvGrpSpPr/>
          <p:nvPr/>
        </p:nvGrpSpPr>
        <p:grpSpPr>
          <a:xfrm>
            <a:off x="1165225" y="1360488"/>
            <a:ext cx="6772275" cy="4376737"/>
            <a:chOff x="1165225" y="1360488"/>
            <a:chExt cx="6772275" cy="4376737"/>
          </a:xfrm>
        </p:grpSpPr>
        <p:graphicFrame>
          <p:nvGraphicFramePr>
            <p:cNvPr id="3" name="Chart 10"/>
            <p:cNvGraphicFramePr>
              <a:graphicFrameLocks/>
            </p:cNvGraphicFramePr>
            <p:nvPr/>
          </p:nvGraphicFramePr>
          <p:xfrm>
            <a:off x="1612900" y="2192338"/>
            <a:ext cx="4271963" cy="3544887"/>
          </p:xfrm>
          <a:graphic>
            <a:graphicData uri="http://schemas.openxmlformats.org/drawingml/2006/chart">
              <c:chart xmlns:c="http://schemas.openxmlformats.org/drawingml/2006/chart" xmlns:r="http://schemas.openxmlformats.org/officeDocument/2006/relationships" r:id="rId2"/>
            </a:graphicData>
          </a:graphic>
        </p:graphicFrame>
        <p:sp>
          <p:nvSpPr>
            <p:cNvPr id="1032" name="TextBox 18"/>
            <p:cNvSpPr txBox="1">
              <a:spLocks noChangeArrowheads="1"/>
            </p:cNvSpPr>
            <p:nvPr/>
          </p:nvSpPr>
          <p:spPr bwMode="auto">
            <a:xfrm>
              <a:off x="1165225" y="1360488"/>
              <a:ext cx="6772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CA" altLang="en-US" sz="2400" b="1" dirty="0"/>
                <a:t>% Who Indicated They Had Heard of County in Question</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6456363" cy="473075"/>
          </a:xfrm>
        </p:spPr>
        <p:txBody>
          <a:bodyPr rtlCol="0">
            <a:normAutofit fontScale="90000"/>
          </a:bodyPr>
          <a:lstStyle/>
          <a:p>
            <a:pPr eaLnBrk="1" fontAlgn="auto" hangingPunct="1">
              <a:spcAft>
                <a:spcPts val="0"/>
              </a:spcAft>
              <a:defRPr/>
            </a:pPr>
            <a:r>
              <a:rPr lang="en-CA" dirty="0" smtClean="0"/>
              <a:t>Awareness of Specific Places in Bruce County</a:t>
            </a:r>
            <a:endParaRPr lang="en-CA" dirty="0"/>
          </a:p>
        </p:txBody>
      </p:sp>
      <p:sp>
        <p:nvSpPr>
          <p:cNvPr id="1028"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102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103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CF6006B7-0B9A-43C3-91E5-190FED89F2A4}" type="slidenum">
              <a:rPr lang="en-US" altLang="en-US">
                <a:solidFill>
                  <a:srgbClr val="757648"/>
                </a:solidFill>
              </a:rPr>
              <a:pPr/>
              <a:t>15</a:t>
            </a:fld>
            <a:endParaRPr lang="en-US" altLang="en-US">
              <a:solidFill>
                <a:srgbClr val="757648"/>
              </a:solidFill>
            </a:endParaRPr>
          </a:p>
        </p:txBody>
      </p:sp>
      <p:sp>
        <p:nvSpPr>
          <p:cNvPr id="1031" name="Rectangle 26"/>
          <p:cNvSpPr>
            <a:spLocks noChangeArrowheads="1"/>
          </p:cNvSpPr>
          <p:nvPr/>
        </p:nvSpPr>
        <p:spPr bwMode="auto">
          <a:xfrm>
            <a:off x="388938" y="5951538"/>
            <a:ext cx="7567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t>Base: All respondents: n=505</a:t>
            </a:r>
          </a:p>
          <a:p>
            <a:pPr eaLnBrk="1" hangingPunct="1"/>
            <a:r>
              <a:rPr lang="en-US" altLang="en-US" sz="900" i="1" dirty="0" smtClean="0"/>
              <a:t>Q3a </a:t>
            </a:r>
            <a:r>
              <a:rPr lang="en-US" sz="900" i="1" dirty="0"/>
              <a:t>I am going to read a number of place names.  For each, please tell me if you have heard of it and, if so, whether or not you have visited it. </a:t>
            </a:r>
            <a:endParaRPr lang="fr-CA" altLang="en-US" sz="900" i="1" dirty="0"/>
          </a:p>
        </p:txBody>
      </p:sp>
      <p:sp>
        <p:nvSpPr>
          <p:cNvPr id="1032" name="TextBox 18"/>
          <p:cNvSpPr txBox="1">
            <a:spLocks noChangeArrowheads="1"/>
          </p:cNvSpPr>
          <p:nvPr/>
        </p:nvSpPr>
        <p:spPr bwMode="auto">
          <a:xfrm>
            <a:off x="1165225" y="989010"/>
            <a:ext cx="6772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CA" altLang="en-US" sz="2400" b="1" dirty="0" smtClean="0"/>
              <a:t>% Who Had Heard of / Ever Visited Selected Places in Bruce County</a:t>
            </a:r>
            <a:endParaRPr lang="en-CA" altLang="en-US" sz="2400" b="1" dirty="0"/>
          </a:p>
        </p:txBody>
      </p:sp>
      <p:sp>
        <p:nvSpPr>
          <p:cNvPr id="10" name="Rectangle à coins arrondis 24"/>
          <p:cNvSpPr/>
          <p:nvPr/>
        </p:nvSpPr>
        <p:spPr>
          <a:xfrm>
            <a:off x="5172075" y="1900454"/>
            <a:ext cx="1100138" cy="384474"/>
          </a:xfrm>
          <a:prstGeom prst="roundRect">
            <a:avLst>
              <a:gd name="adj" fmla="val 28205"/>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smtClean="0">
                <a:solidFill>
                  <a:schemeClr val="tx1"/>
                </a:solidFill>
              </a:rPr>
              <a:t>% AWARE</a:t>
            </a:r>
            <a:endParaRPr lang="fr-CA" sz="1200" b="1" dirty="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410820064"/>
              </p:ext>
            </p:extLst>
          </p:nvPr>
        </p:nvGraphicFramePr>
        <p:xfrm>
          <a:off x="5362030" y="2354780"/>
          <a:ext cx="776004" cy="3244260"/>
        </p:xfrm>
        <a:graphic>
          <a:graphicData uri="http://schemas.openxmlformats.org/drawingml/2006/table">
            <a:tbl>
              <a:tblPr firstRow="1" bandRow="1">
                <a:tableStyleId>{2D5ABB26-0587-4C30-8999-92F81FD0307C}</a:tableStyleId>
              </a:tblPr>
              <a:tblGrid>
                <a:gridCol w="776004"/>
              </a:tblGrid>
              <a:tr h="345558">
                <a:tc>
                  <a:txBody>
                    <a:bodyPr/>
                    <a:lstStyle/>
                    <a:p>
                      <a:pPr algn="ctr"/>
                      <a:r>
                        <a:rPr lang="en-CA" sz="1200" b="1" dirty="0" smtClean="0">
                          <a:solidFill>
                            <a:schemeClr val="tx2"/>
                          </a:solidFill>
                        </a:rPr>
                        <a:t>76%</a:t>
                      </a:r>
                      <a:endParaRPr lang="en-CA" sz="1200" b="1" dirty="0">
                        <a:solidFill>
                          <a:schemeClr val="tx2"/>
                        </a:solidFill>
                      </a:endParaRPr>
                    </a:p>
                  </a:txBody>
                  <a:tcPr/>
                </a:tc>
              </a:tr>
              <a:tr h="371275">
                <a:tc>
                  <a:txBody>
                    <a:bodyPr/>
                    <a:lstStyle/>
                    <a:p>
                      <a:pPr algn="ctr"/>
                      <a:r>
                        <a:rPr lang="en-CA" sz="1200" b="1" dirty="0" smtClean="0">
                          <a:solidFill>
                            <a:schemeClr val="tx2"/>
                          </a:solidFill>
                        </a:rPr>
                        <a:t>73%</a:t>
                      </a:r>
                      <a:endParaRPr lang="en-CA" sz="1200" b="1" dirty="0">
                        <a:solidFill>
                          <a:schemeClr val="tx2"/>
                        </a:solidFill>
                      </a:endParaRPr>
                    </a:p>
                  </a:txBody>
                  <a:tcPr anchor="ctr" anchorCtr="1"/>
                </a:tc>
              </a:tr>
              <a:tr h="314525">
                <a:tc>
                  <a:txBody>
                    <a:bodyPr/>
                    <a:lstStyle/>
                    <a:p>
                      <a:pPr algn="ctr"/>
                      <a:r>
                        <a:rPr lang="en-CA" sz="1200" b="1" dirty="0" smtClean="0">
                          <a:solidFill>
                            <a:schemeClr val="tx2"/>
                          </a:solidFill>
                        </a:rPr>
                        <a:t>71%</a:t>
                      </a:r>
                      <a:endParaRPr lang="en-CA" sz="1200" b="1" dirty="0">
                        <a:solidFill>
                          <a:schemeClr val="tx2"/>
                        </a:solidFill>
                      </a:endParaRPr>
                    </a:p>
                  </a:txBody>
                  <a:tcPr anchor="ctr" anchorCtr="1"/>
                </a:tc>
              </a:tr>
              <a:tr h="368817">
                <a:tc>
                  <a:txBody>
                    <a:bodyPr/>
                    <a:lstStyle/>
                    <a:p>
                      <a:pPr algn="ctr"/>
                      <a:r>
                        <a:rPr lang="en-CA" sz="1200" b="1" dirty="0" smtClean="0">
                          <a:solidFill>
                            <a:schemeClr val="tx2"/>
                          </a:solidFill>
                        </a:rPr>
                        <a:t>70%</a:t>
                      </a:r>
                      <a:endParaRPr lang="en-CA" sz="1200" b="1" dirty="0">
                        <a:solidFill>
                          <a:schemeClr val="tx2"/>
                        </a:solidFill>
                      </a:endParaRPr>
                    </a:p>
                  </a:txBody>
                  <a:tcPr anchor="ctr" anchorCtr="1"/>
                </a:tc>
              </a:tr>
              <a:tr h="368817">
                <a:tc>
                  <a:txBody>
                    <a:bodyPr/>
                    <a:lstStyle/>
                    <a:p>
                      <a:pPr algn="ctr"/>
                      <a:r>
                        <a:rPr lang="en-CA" sz="1200" b="1" dirty="0" smtClean="0">
                          <a:solidFill>
                            <a:schemeClr val="tx2"/>
                          </a:solidFill>
                        </a:rPr>
                        <a:t>68%</a:t>
                      </a:r>
                      <a:endParaRPr lang="en-CA" sz="1200" b="1" dirty="0">
                        <a:solidFill>
                          <a:schemeClr val="tx2"/>
                        </a:solidFill>
                      </a:endParaRPr>
                    </a:p>
                  </a:txBody>
                  <a:tcPr anchor="ctr" anchorCtr="1"/>
                </a:tc>
              </a:tr>
              <a:tr h="368817">
                <a:tc>
                  <a:txBody>
                    <a:bodyPr/>
                    <a:lstStyle/>
                    <a:p>
                      <a:pPr algn="ctr"/>
                      <a:r>
                        <a:rPr lang="en-CA" sz="1200" b="1" dirty="0" smtClean="0">
                          <a:solidFill>
                            <a:schemeClr val="tx2"/>
                          </a:solidFill>
                        </a:rPr>
                        <a:t>64%</a:t>
                      </a:r>
                      <a:endParaRPr lang="en-CA" sz="1200" b="1" dirty="0">
                        <a:solidFill>
                          <a:schemeClr val="tx2"/>
                        </a:solidFill>
                      </a:endParaRPr>
                    </a:p>
                  </a:txBody>
                  <a:tcPr anchor="ctr" anchorCtr="1"/>
                </a:tc>
              </a:tr>
              <a:tr h="368817">
                <a:tc>
                  <a:txBody>
                    <a:bodyPr/>
                    <a:lstStyle/>
                    <a:p>
                      <a:pPr algn="ctr"/>
                      <a:r>
                        <a:rPr lang="en-CA" sz="1200" b="1" dirty="0" smtClean="0">
                          <a:solidFill>
                            <a:schemeClr val="tx2"/>
                          </a:solidFill>
                        </a:rPr>
                        <a:t>56%</a:t>
                      </a:r>
                      <a:endParaRPr lang="en-CA" sz="1200" b="1" dirty="0">
                        <a:solidFill>
                          <a:schemeClr val="tx2"/>
                        </a:solidFill>
                      </a:endParaRPr>
                    </a:p>
                  </a:txBody>
                  <a:tcPr anchor="ctr" anchorCtr="1"/>
                </a:tc>
              </a:tr>
              <a:tr h="368817">
                <a:tc>
                  <a:txBody>
                    <a:bodyPr/>
                    <a:lstStyle/>
                    <a:p>
                      <a:pPr algn="ctr"/>
                      <a:r>
                        <a:rPr lang="en-CA" sz="1200" b="1" dirty="0" smtClean="0">
                          <a:solidFill>
                            <a:schemeClr val="tx2"/>
                          </a:solidFill>
                        </a:rPr>
                        <a:t>29%</a:t>
                      </a:r>
                      <a:endParaRPr lang="en-CA" sz="1200" b="1" dirty="0">
                        <a:solidFill>
                          <a:schemeClr val="tx2"/>
                        </a:solidFill>
                      </a:endParaRPr>
                    </a:p>
                  </a:txBody>
                  <a:tcPr anchor="ctr" anchorCtr="1"/>
                </a:tc>
              </a:tr>
              <a:tr h="368817">
                <a:tc>
                  <a:txBody>
                    <a:bodyPr/>
                    <a:lstStyle/>
                    <a:p>
                      <a:pPr algn="ctr"/>
                      <a:r>
                        <a:rPr lang="en-CA" sz="1200" b="1" dirty="0" smtClean="0">
                          <a:solidFill>
                            <a:schemeClr val="tx2"/>
                          </a:solidFill>
                        </a:rPr>
                        <a:t>21%</a:t>
                      </a:r>
                      <a:endParaRPr lang="en-CA" sz="1200" b="1" dirty="0">
                        <a:solidFill>
                          <a:schemeClr val="tx2"/>
                        </a:solidFill>
                      </a:endParaRPr>
                    </a:p>
                  </a:txBody>
                  <a:tcPr anchor="ctr" anchorCtr="1"/>
                </a:tc>
              </a:tr>
            </a:tbl>
          </a:graphicData>
        </a:graphic>
      </p:graphicFrame>
      <p:sp>
        <p:nvSpPr>
          <p:cNvPr id="4" name="TextBox 3"/>
          <p:cNvSpPr txBox="1"/>
          <p:nvPr/>
        </p:nvSpPr>
        <p:spPr>
          <a:xfrm>
            <a:off x="212726" y="2168816"/>
            <a:ext cx="1716088" cy="1646605"/>
          </a:xfrm>
          <a:prstGeom prst="rect">
            <a:avLst/>
          </a:prstGeom>
          <a:noFill/>
          <a:ln>
            <a:solidFill>
              <a:schemeClr val="accent3"/>
            </a:solidFill>
          </a:ln>
        </p:spPr>
        <p:txBody>
          <a:bodyPr wrap="square" rtlCol="0">
            <a:spAutoFit/>
          </a:bodyPr>
          <a:lstStyle/>
          <a:p>
            <a:pPr algn="ctr"/>
            <a:r>
              <a:rPr lang="en-CA" sz="3600" b="1" dirty="0" smtClean="0"/>
              <a:t>42%</a:t>
            </a:r>
          </a:p>
          <a:p>
            <a:pPr algn="ctr"/>
            <a:r>
              <a:rPr lang="en-CA" sz="1300" dirty="0" smtClean="0"/>
              <a:t>said that they were surprised to learn that all of these places were in Bruce County</a:t>
            </a:r>
            <a:endParaRPr lang="en-CA" sz="1300" dirty="0"/>
          </a:p>
        </p:txBody>
      </p:sp>
      <p:sp>
        <p:nvSpPr>
          <p:cNvPr id="12" name="TextBox 11"/>
          <p:cNvSpPr txBox="1"/>
          <p:nvPr/>
        </p:nvSpPr>
        <p:spPr>
          <a:xfrm>
            <a:off x="6431867" y="1900453"/>
            <a:ext cx="2596016" cy="3539430"/>
          </a:xfrm>
          <a:prstGeom prst="rect">
            <a:avLst/>
          </a:prstGeom>
          <a:noFill/>
          <a:ln>
            <a:solidFill>
              <a:schemeClr val="accent3"/>
            </a:solidFill>
          </a:ln>
        </p:spPr>
        <p:txBody>
          <a:bodyPr wrap="square" rtlCol="0">
            <a:spAutoFit/>
          </a:bodyPr>
          <a:lstStyle/>
          <a:p>
            <a:pPr algn="ctr"/>
            <a:r>
              <a:rPr lang="en-CA" sz="1600" b="1" i="1" dirty="0" smtClean="0"/>
              <a:t>PAST RESEARCH</a:t>
            </a:r>
          </a:p>
          <a:p>
            <a:pPr algn="ctr"/>
            <a:endParaRPr lang="en-CA" sz="1600" b="1" i="1" dirty="0" smtClean="0"/>
          </a:p>
          <a:p>
            <a:pPr algn="ctr"/>
            <a:r>
              <a:rPr lang="en-CA" sz="1200" dirty="0" smtClean="0"/>
              <a:t>The 2012 Bruce County Visitor Analysis (</a:t>
            </a:r>
            <a:r>
              <a:rPr lang="en-CA" sz="1200" dirty="0" err="1" smtClean="0"/>
              <a:t>Longwoods</a:t>
            </a:r>
            <a:r>
              <a:rPr lang="en-CA" sz="1200" dirty="0" smtClean="0"/>
              <a:t>) showed awareness among visitors as </a:t>
            </a:r>
          </a:p>
          <a:p>
            <a:pPr algn="ctr"/>
            <a:r>
              <a:rPr lang="en-CA" sz="1200" dirty="0" smtClean="0"/>
              <a:t>follows …</a:t>
            </a:r>
          </a:p>
          <a:p>
            <a:pPr algn="ctr"/>
            <a:endParaRPr lang="en-CA" sz="1200" dirty="0" smtClean="0"/>
          </a:p>
          <a:p>
            <a:pPr algn="ctr"/>
            <a:endParaRPr lang="en-CA" sz="1200" dirty="0" smtClean="0"/>
          </a:p>
          <a:p>
            <a:pPr algn="ctr"/>
            <a:endParaRPr lang="en-CA" sz="1200" dirty="0" smtClean="0"/>
          </a:p>
          <a:p>
            <a:pPr algn="ctr"/>
            <a:endParaRPr lang="en-CA" sz="1200" dirty="0" smtClean="0"/>
          </a:p>
          <a:p>
            <a:pPr algn="ctr"/>
            <a:endParaRPr lang="en-CA" sz="1200" dirty="0" smtClean="0"/>
          </a:p>
          <a:p>
            <a:pPr algn="ctr"/>
            <a:endParaRPr lang="en-CA" sz="1200" dirty="0" smtClean="0"/>
          </a:p>
          <a:p>
            <a:pPr algn="ctr"/>
            <a:endParaRPr lang="en-CA" sz="1200" dirty="0" smtClean="0"/>
          </a:p>
          <a:p>
            <a:pPr algn="ctr"/>
            <a:endParaRPr lang="en-CA" sz="1200" dirty="0" smtClean="0"/>
          </a:p>
          <a:p>
            <a:pPr algn="ctr"/>
            <a:endParaRPr lang="en-CA" sz="1200" dirty="0" smtClean="0"/>
          </a:p>
          <a:p>
            <a:pPr algn="ctr"/>
            <a:endParaRPr lang="en-CA" sz="1200" dirty="0" smtClean="0"/>
          </a:p>
          <a:p>
            <a:pPr algn="ctr"/>
            <a:endParaRPr lang="en-CA" sz="1200" dirty="0" smtClean="0"/>
          </a:p>
          <a:p>
            <a:pPr algn="ctr"/>
            <a:endParaRPr lang="en-CA" sz="1200" dirty="0"/>
          </a:p>
        </p:txBody>
      </p:sp>
      <p:pic>
        <p:nvPicPr>
          <p:cNvPr id="2050" name="Picture 2"/>
          <p:cNvPicPr>
            <a:picLocks noChangeAspect="1" noChangeArrowheads="1"/>
          </p:cNvPicPr>
          <p:nvPr/>
        </p:nvPicPr>
        <p:blipFill>
          <a:blip r:embed="rId2"/>
          <a:srcRect/>
          <a:stretch>
            <a:fillRect/>
          </a:stretch>
        </p:blipFill>
        <p:spPr bwMode="auto">
          <a:xfrm>
            <a:off x="6475641" y="3156171"/>
            <a:ext cx="2476713" cy="951372"/>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6446381" y="4278248"/>
            <a:ext cx="2505973" cy="957617"/>
          </a:xfrm>
          <a:prstGeom prst="rect">
            <a:avLst/>
          </a:prstGeom>
          <a:noFill/>
          <a:ln w="9525">
            <a:noFill/>
            <a:miter lim="800000"/>
            <a:headEnd/>
            <a:tailEnd/>
          </a:ln>
        </p:spPr>
      </p:pic>
      <p:pic>
        <p:nvPicPr>
          <p:cNvPr id="44033" name="Picture 1"/>
          <p:cNvPicPr>
            <a:picLocks noChangeAspect="1" noChangeArrowheads="1"/>
          </p:cNvPicPr>
          <p:nvPr/>
        </p:nvPicPr>
        <p:blipFill>
          <a:blip r:embed="rId4"/>
          <a:srcRect/>
          <a:stretch>
            <a:fillRect/>
          </a:stretch>
        </p:blipFill>
        <p:spPr bwMode="auto">
          <a:xfrm>
            <a:off x="212726" y="4278248"/>
            <a:ext cx="723900" cy="323850"/>
          </a:xfrm>
          <a:prstGeom prst="rect">
            <a:avLst/>
          </a:prstGeom>
          <a:noFill/>
          <a:ln w="9525">
            <a:noFill/>
            <a:miter lim="800000"/>
            <a:headEnd/>
            <a:tailEnd/>
          </a:ln>
        </p:spPr>
      </p:pic>
      <p:sp>
        <p:nvSpPr>
          <p:cNvPr id="16" name="TextBox 15"/>
          <p:cNvSpPr txBox="1"/>
          <p:nvPr/>
        </p:nvSpPr>
        <p:spPr>
          <a:xfrm>
            <a:off x="110016" y="4602098"/>
            <a:ext cx="494046" cy="215444"/>
          </a:xfrm>
          <a:prstGeom prst="rect">
            <a:avLst/>
          </a:prstGeom>
          <a:noFill/>
        </p:spPr>
        <p:txBody>
          <a:bodyPr wrap="none" rtlCol="0">
            <a:spAutoFit/>
          </a:bodyPr>
          <a:lstStyle/>
          <a:p>
            <a:r>
              <a:rPr lang="en-CA" sz="800" dirty="0" smtClean="0"/>
              <a:t>Visited</a:t>
            </a:r>
          </a:p>
        </p:txBody>
      </p:sp>
      <p:sp>
        <p:nvSpPr>
          <p:cNvPr id="17" name="TextBox 16"/>
          <p:cNvSpPr txBox="1"/>
          <p:nvPr/>
        </p:nvSpPr>
        <p:spPr>
          <a:xfrm>
            <a:off x="498806" y="4570199"/>
            <a:ext cx="665567" cy="338554"/>
          </a:xfrm>
          <a:prstGeom prst="rect">
            <a:avLst/>
          </a:prstGeom>
          <a:noFill/>
        </p:spPr>
        <p:txBody>
          <a:bodyPr wrap="none" rtlCol="0">
            <a:spAutoFit/>
          </a:bodyPr>
          <a:lstStyle/>
          <a:p>
            <a:r>
              <a:rPr lang="en-CA" sz="800" dirty="0" smtClean="0"/>
              <a:t>Aware</a:t>
            </a:r>
          </a:p>
          <a:p>
            <a:r>
              <a:rPr lang="en-CA" sz="800" dirty="0" smtClean="0"/>
              <a:t>Not visited</a:t>
            </a:r>
          </a:p>
        </p:txBody>
      </p:sp>
      <p:graphicFrame>
        <p:nvGraphicFramePr>
          <p:cNvPr id="19" name="Chart 10"/>
          <p:cNvGraphicFramePr>
            <a:graphicFrameLocks/>
          </p:cNvGraphicFramePr>
          <p:nvPr>
            <p:extLst>
              <p:ext uri="{D42A27DB-BD31-4B8C-83A1-F6EECF244321}">
                <p14:modId xmlns:p14="http://schemas.microsoft.com/office/powerpoint/2010/main" val="3682570111"/>
              </p:ext>
            </p:extLst>
          </p:nvPr>
        </p:nvGraphicFramePr>
        <p:xfrm>
          <a:off x="854740" y="2326204"/>
          <a:ext cx="5027613" cy="3544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451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pPr eaLnBrk="1" hangingPunct="1"/>
            <a:r>
              <a:rPr lang="en-CA" altLang="en-US" smtClean="0">
                <a:latin typeface="Arial" panose="020B0604020202020204" pitchFamily="34" charset="0"/>
                <a:cs typeface="Arial" panose="020B0604020202020204" pitchFamily="34" charset="0"/>
              </a:rPr>
              <a:t>Total Awareness of Bruce County</a:t>
            </a:r>
          </a:p>
        </p:txBody>
      </p:sp>
      <p:sp>
        <p:nvSpPr>
          <p:cNvPr id="2052"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205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205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9E87421B-4C18-4CF6-AE76-08C31FA9982B}" type="slidenum">
              <a:rPr lang="en-US" altLang="en-US">
                <a:solidFill>
                  <a:srgbClr val="757648"/>
                </a:solidFill>
              </a:rPr>
              <a:pPr/>
              <a:t>16</a:t>
            </a:fld>
            <a:endParaRPr lang="en-US" altLang="en-US">
              <a:solidFill>
                <a:srgbClr val="757648"/>
              </a:solidFill>
            </a:endParaRPr>
          </a:p>
        </p:txBody>
      </p:sp>
      <p:cxnSp>
        <p:nvCxnSpPr>
          <p:cNvPr id="9" name="Straight Connector 8"/>
          <p:cNvCxnSpPr/>
          <p:nvPr/>
        </p:nvCxnSpPr>
        <p:spPr>
          <a:xfrm>
            <a:off x="4751388" y="1409700"/>
            <a:ext cx="0" cy="46196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56" name="TextBox 9"/>
          <p:cNvSpPr txBox="1">
            <a:spLocks noChangeArrowheads="1"/>
          </p:cNvSpPr>
          <p:nvPr/>
        </p:nvSpPr>
        <p:spPr bwMode="auto">
          <a:xfrm>
            <a:off x="557213" y="923925"/>
            <a:ext cx="3876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CA" altLang="en-US" b="1" dirty="0"/>
              <a:t>Total Awareness of Bruce </a:t>
            </a:r>
            <a:r>
              <a:rPr lang="en-CA" altLang="en-US" b="1" dirty="0" smtClean="0"/>
              <a:t>County Spontaneous </a:t>
            </a:r>
            <a:r>
              <a:rPr lang="en-CA" altLang="en-US" b="1" dirty="0"/>
              <a:t>+ Aided</a:t>
            </a:r>
          </a:p>
        </p:txBody>
      </p:sp>
      <p:graphicFrame>
        <p:nvGraphicFramePr>
          <p:cNvPr id="2" name="Chart 11"/>
          <p:cNvGraphicFramePr>
            <a:graphicFrameLocks/>
          </p:cNvGraphicFramePr>
          <p:nvPr/>
        </p:nvGraphicFramePr>
        <p:xfrm>
          <a:off x="865188" y="1614488"/>
          <a:ext cx="3227387" cy="2828925"/>
        </p:xfrm>
        <a:graphic>
          <a:graphicData uri="http://schemas.openxmlformats.org/drawingml/2006/chart">
            <c:chart xmlns:c="http://schemas.openxmlformats.org/drawingml/2006/chart" xmlns:r="http://schemas.openxmlformats.org/officeDocument/2006/relationships" r:id="rId2"/>
          </a:graphicData>
        </a:graphic>
      </p:graphicFrame>
      <p:sp>
        <p:nvSpPr>
          <p:cNvPr id="2058" name="Rectangle 14"/>
          <p:cNvSpPr>
            <a:spLocks noChangeArrowheads="1"/>
          </p:cNvSpPr>
          <p:nvPr/>
        </p:nvSpPr>
        <p:spPr bwMode="auto">
          <a:xfrm>
            <a:off x="388938" y="6137275"/>
            <a:ext cx="84089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Base: All respondents: n=505</a:t>
            </a:r>
            <a:endParaRPr lang="fr-CA" altLang="en-US" sz="900"/>
          </a:p>
        </p:txBody>
      </p:sp>
      <p:graphicFrame>
        <p:nvGraphicFramePr>
          <p:cNvPr id="22" name="Table 21"/>
          <p:cNvGraphicFramePr>
            <a:graphicFrameLocks noGrp="1"/>
          </p:cNvGraphicFramePr>
          <p:nvPr>
            <p:extLst>
              <p:ext uri="{D42A27DB-BD31-4B8C-83A1-F6EECF244321}">
                <p14:modId xmlns:p14="http://schemas.microsoft.com/office/powerpoint/2010/main" val="1889486339"/>
              </p:ext>
            </p:extLst>
          </p:nvPr>
        </p:nvGraphicFramePr>
        <p:xfrm>
          <a:off x="160338" y="4500552"/>
          <a:ext cx="4425951" cy="831851"/>
        </p:xfrm>
        <a:graphic>
          <a:graphicData uri="http://schemas.openxmlformats.org/drawingml/2006/table">
            <a:tbl>
              <a:tblPr firstRow="1" firstCol="1" bandRow="1">
                <a:tableStyleId>{69012ECD-51FC-41F1-AA8D-1B2483CD663E}</a:tableStyleId>
              </a:tblPr>
              <a:tblGrid>
                <a:gridCol w="554038"/>
                <a:gridCol w="528638"/>
                <a:gridCol w="485775"/>
                <a:gridCol w="485775"/>
                <a:gridCol w="485775"/>
                <a:gridCol w="614362"/>
                <a:gridCol w="400050"/>
                <a:gridCol w="442913"/>
                <a:gridCol w="428625"/>
              </a:tblGrid>
              <a:tr h="179429">
                <a:tc>
                  <a:txBody>
                    <a:bodyPr/>
                    <a:lstStyle/>
                    <a:p>
                      <a:pPr>
                        <a:lnSpc>
                          <a:spcPct val="107000"/>
                        </a:lnSpc>
                        <a:spcAft>
                          <a:spcPts val="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lnSpc>
                          <a:spcPct val="107000"/>
                        </a:lnSpc>
                        <a:spcAft>
                          <a:spcPts val="0"/>
                        </a:spcAft>
                      </a:pPr>
                      <a:r>
                        <a:rPr lang="en-CA" sz="1100" dirty="0">
                          <a:effectLst/>
                        </a:rPr>
                        <a:t>REGION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gridSpan="3">
                  <a:txBody>
                    <a:bodyPr/>
                    <a:lstStyle/>
                    <a:p>
                      <a:pPr algn="ctr">
                        <a:lnSpc>
                          <a:spcPct val="107000"/>
                        </a:lnSpc>
                        <a:spcAft>
                          <a:spcPts val="0"/>
                        </a:spcAft>
                      </a:pPr>
                      <a:r>
                        <a:rPr lang="en-CA" sz="1100">
                          <a:effectLst/>
                        </a:rPr>
                        <a:t>AGE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hMerge="1">
                  <a:txBody>
                    <a:bodyPr/>
                    <a:lstStyle/>
                    <a:p>
                      <a:endParaRPr lang="en-CA"/>
                    </a:p>
                  </a:txBody>
                  <a:tcPr/>
                </a:tc>
                <a:tc hMerge="1">
                  <a:txBody>
                    <a:bodyPr/>
                    <a:lstStyle/>
                    <a:p>
                      <a:endParaRPr lang="en-CA"/>
                    </a:p>
                  </a:txBody>
                  <a:tcPr/>
                </a:tc>
              </a:tr>
              <a:tr h="326211">
                <a:tc>
                  <a:txBody>
                    <a:bodyPr/>
                    <a:lstStyle/>
                    <a:p>
                      <a:pPr>
                        <a:lnSpc>
                          <a:spcPct val="107000"/>
                        </a:lnSpc>
                        <a:spcAft>
                          <a:spcPts val="0"/>
                        </a:spcAft>
                      </a:pPr>
                      <a:r>
                        <a:rPr lang="en-CA" sz="1100" dirty="0">
                          <a:solidFill>
                            <a:srgbClr val="A7B83C"/>
                          </a:solidFill>
                          <a:effectLst/>
                        </a:rPr>
                        <a:t> </a:t>
                      </a:r>
                      <a:endParaRPr lang="en-CA" sz="1100" dirty="0">
                        <a:solidFill>
                          <a:srgbClr val="A7B8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CA" sz="1000" dirty="0">
                          <a:effectLst/>
                        </a:rPr>
                        <a:t>Bruce</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GTA</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SW ON</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Near North</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Eastern ON</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18-34</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35-54</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55-64</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r>
              <a:tr h="326211">
                <a:tc>
                  <a:txBody>
                    <a:bodyPr/>
                    <a:lstStyle/>
                    <a:p>
                      <a:pPr algn="ctr">
                        <a:lnSpc>
                          <a:spcPct val="107000"/>
                        </a:lnSpc>
                        <a:spcAft>
                          <a:spcPts val="0"/>
                        </a:spcAft>
                      </a:pPr>
                      <a:r>
                        <a:rPr lang="en-CA" sz="1000" dirty="0">
                          <a:effectLst/>
                        </a:rPr>
                        <a:t>% Aware</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lnSpc>
                          <a:spcPct val="107000"/>
                        </a:lnSpc>
                        <a:spcAft>
                          <a:spcPts val="0"/>
                        </a:spcAft>
                      </a:pPr>
                      <a:r>
                        <a:rPr lang="en-CA" sz="1000" dirty="0">
                          <a:effectLst/>
                        </a:rPr>
                        <a:t>100%</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smtClean="0">
                          <a:effectLst/>
                        </a:rPr>
                        <a:t>85%</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smtClean="0">
                          <a:effectLst/>
                        </a:rPr>
                        <a:t>91%</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smtClean="0">
                          <a:effectLst/>
                        </a:rPr>
                        <a:t>100%</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smtClean="0">
                          <a:effectLst/>
                        </a:rPr>
                        <a:t>71%</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72%</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87%</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a:effectLst/>
                        </a:rPr>
                        <a:t>90%</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rgbClr val="FFFF00"/>
                    </a:solidFill>
                  </a:tcPr>
                </a:tc>
              </a:tr>
            </a:tbl>
          </a:graphicData>
        </a:graphic>
      </p:graphicFrame>
      <p:sp>
        <p:nvSpPr>
          <p:cNvPr id="2096" name="TextBox 22"/>
          <p:cNvSpPr txBox="1">
            <a:spLocks noChangeArrowheads="1"/>
          </p:cNvSpPr>
          <p:nvPr/>
        </p:nvSpPr>
        <p:spPr bwMode="auto">
          <a:xfrm>
            <a:off x="388938" y="4148127"/>
            <a:ext cx="417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400" b="1" dirty="0"/>
              <a:t>Awareness of Bruce County for Sub-Groups</a:t>
            </a:r>
          </a:p>
        </p:txBody>
      </p:sp>
      <p:sp>
        <p:nvSpPr>
          <p:cNvPr id="14" name="Rectangular Callout 13"/>
          <p:cNvSpPr/>
          <p:nvPr/>
        </p:nvSpPr>
        <p:spPr>
          <a:xfrm>
            <a:off x="865187" y="5584021"/>
            <a:ext cx="2192337" cy="553254"/>
          </a:xfrm>
          <a:prstGeom prst="wedgeRectCallout">
            <a:avLst>
              <a:gd name="adj1" fmla="val -11940"/>
              <a:gd name="adj2" fmla="val -98219"/>
            </a:avLst>
          </a:prstGeom>
          <a:ln w="28575">
            <a:solidFill>
              <a:schemeClr val="accent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CA" sz="1200" dirty="0" smtClean="0">
                <a:solidFill>
                  <a:schemeClr val="tx1"/>
                </a:solidFill>
              </a:rPr>
              <a:t>relatively lowest awareness in Eastern ON followed by the GTA</a:t>
            </a:r>
            <a:endParaRPr lang="en-CA" sz="1200" dirty="0">
              <a:solidFill>
                <a:schemeClr val="tx1"/>
              </a:solidFill>
            </a:endParaRPr>
          </a:p>
        </p:txBody>
      </p:sp>
      <p:sp>
        <p:nvSpPr>
          <p:cNvPr id="15" name="Rectangular Callout 14"/>
          <p:cNvSpPr/>
          <p:nvPr/>
        </p:nvSpPr>
        <p:spPr>
          <a:xfrm>
            <a:off x="3375023" y="5584021"/>
            <a:ext cx="1209677" cy="553254"/>
          </a:xfrm>
          <a:prstGeom prst="wedgeRectCallout">
            <a:avLst>
              <a:gd name="adj1" fmla="val -11940"/>
              <a:gd name="adj2" fmla="val -98219"/>
            </a:avLst>
          </a:prstGeom>
          <a:ln w="28575">
            <a:solidFill>
              <a:schemeClr val="accent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CA" sz="1200" dirty="0" smtClean="0">
                <a:solidFill>
                  <a:schemeClr val="tx1"/>
                </a:solidFill>
              </a:rPr>
              <a:t>awareness increased with age</a:t>
            </a:r>
            <a:endParaRPr lang="en-CA" sz="1200" dirty="0">
              <a:solidFill>
                <a:schemeClr val="tx1"/>
              </a:solidFill>
            </a:endParaRPr>
          </a:p>
        </p:txBody>
      </p:sp>
      <p:grpSp>
        <p:nvGrpSpPr>
          <p:cNvPr id="19" name="Group 18"/>
          <p:cNvGrpSpPr/>
          <p:nvPr/>
        </p:nvGrpSpPr>
        <p:grpSpPr>
          <a:xfrm>
            <a:off x="4751388" y="855685"/>
            <a:ext cx="4044596" cy="5632311"/>
            <a:chOff x="4751388" y="855685"/>
            <a:chExt cx="4044596" cy="5632311"/>
          </a:xfrm>
        </p:grpSpPr>
        <p:sp>
          <p:nvSpPr>
            <p:cNvPr id="11" name="TextBox 10"/>
            <p:cNvSpPr txBox="1"/>
            <p:nvPr/>
          </p:nvSpPr>
          <p:spPr>
            <a:xfrm>
              <a:off x="5066947" y="855685"/>
              <a:ext cx="3729037" cy="5632311"/>
            </a:xfrm>
            <a:prstGeom prst="rect">
              <a:avLst/>
            </a:prstGeom>
            <a:noFill/>
          </p:spPr>
          <p:txBody>
            <a:bodyPr>
              <a:spAutoFit/>
            </a:bodyPr>
            <a:lstStyle/>
            <a:p>
              <a:pPr algn="ctr" eaLnBrk="1" fontAlgn="auto" hangingPunct="1">
                <a:spcBef>
                  <a:spcPts val="0"/>
                </a:spcBef>
                <a:spcAft>
                  <a:spcPts val="0"/>
                </a:spcAft>
                <a:tabLst>
                  <a:tab pos="3500438" algn="r"/>
                </a:tabLst>
                <a:defRPr/>
              </a:pPr>
              <a:r>
                <a:rPr lang="en-CA" b="1" dirty="0" smtClean="0">
                  <a:latin typeface="+mn-lt"/>
                </a:rPr>
                <a:t>Determination of Awareness</a:t>
              </a:r>
            </a:p>
            <a:p>
              <a:pPr eaLnBrk="1" fontAlgn="auto" hangingPunct="1">
                <a:spcBef>
                  <a:spcPts val="0"/>
                </a:spcBef>
                <a:spcAft>
                  <a:spcPts val="0"/>
                </a:spcAft>
                <a:tabLst>
                  <a:tab pos="3500438" algn="r"/>
                </a:tabLst>
                <a:defRPr/>
              </a:pPr>
              <a:r>
                <a:rPr lang="en-CA" sz="1200" dirty="0" smtClean="0">
                  <a:latin typeface="+mn-lt"/>
                </a:rPr>
                <a:t>The following questions were used to understand how many respondents were aware of Bruce County – either spontaneously (said yes when asked if they had heard of it) – or when prompted with a description or told of places located in the County.</a:t>
              </a:r>
            </a:p>
            <a:p>
              <a:pPr eaLnBrk="1" fontAlgn="auto" hangingPunct="1">
                <a:spcBef>
                  <a:spcPts val="0"/>
                </a:spcBef>
                <a:spcAft>
                  <a:spcPts val="0"/>
                </a:spcAft>
                <a:tabLst>
                  <a:tab pos="3500438" algn="r"/>
                </a:tabLst>
                <a:defRPr/>
              </a:pPr>
              <a:r>
                <a:rPr lang="en-CA" dirty="0" smtClean="0">
                  <a:latin typeface="+mn-lt"/>
                </a:rPr>
                <a:t>Spontaneously </a:t>
              </a:r>
              <a:r>
                <a:rPr lang="en-CA" dirty="0">
                  <a:latin typeface="+mn-lt"/>
                </a:rPr>
                <a:t>aware ……..</a:t>
              </a:r>
              <a:r>
                <a:rPr lang="en-CA" b="1" dirty="0">
                  <a:latin typeface="+mn-lt"/>
                </a:rPr>
                <a:t>	</a:t>
              </a:r>
              <a:r>
                <a:rPr lang="en-CA" sz="2400" dirty="0">
                  <a:latin typeface="+mn-lt"/>
                </a:rPr>
                <a:t>69%</a:t>
              </a:r>
            </a:p>
            <a:p>
              <a:pPr eaLnBrk="1" fontAlgn="auto" hangingPunct="1">
                <a:spcBef>
                  <a:spcPts val="0"/>
                </a:spcBef>
                <a:spcAft>
                  <a:spcPts val="0"/>
                </a:spcAft>
                <a:defRPr/>
              </a:pPr>
              <a:r>
                <a:rPr lang="en-CA" sz="1200" i="1" dirty="0">
                  <a:latin typeface="+mn-lt"/>
                </a:rPr>
                <a:t>Had you heard of Bruce County before I mentioned it?</a:t>
              </a:r>
            </a:p>
            <a:p>
              <a:pPr eaLnBrk="1" fontAlgn="auto" hangingPunct="1">
                <a:spcBef>
                  <a:spcPts val="0"/>
                </a:spcBef>
                <a:spcAft>
                  <a:spcPts val="0"/>
                </a:spcAft>
                <a:tabLst>
                  <a:tab pos="3414713" algn="r"/>
                </a:tabLst>
                <a:defRPr/>
              </a:pPr>
              <a:r>
                <a:rPr lang="en-CA" dirty="0">
                  <a:latin typeface="+mn-lt"/>
                </a:rPr>
                <a:t>Aided by description ……….	</a:t>
              </a:r>
              <a:r>
                <a:rPr lang="en-CA" sz="2400" dirty="0">
                  <a:latin typeface="+mn-lt"/>
                </a:rPr>
                <a:t>11%</a:t>
              </a:r>
            </a:p>
            <a:p>
              <a:pPr eaLnBrk="1" fontAlgn="auto" hangingPunct="1">
                <a:spcBef>
                  <a:spcPts val="0"/>
                </a:spcBef>
                <a:spcAft>
                  <a:spcPts val="0"/>
                </a:spcAft>
                <a:tabLst>
                  <a:tab pos="3414713" algn="r"/>
                </a:tabLst>
                <a:defRPr/>
              </a:pPr>
              <a:r>
                <a:rPr lang="en-US" sz="1200" i="1" dirty="0">
                  <a:latin typeface="+mn-lt"/>
                </a:rPr>
                <a:t>You mentioned that you had not heard of Bruce County.  It is sometimes simply called The Bruce, and is located northwest of Toronto or straight north of London, Ontario.  The western edge of the County follows along the Lake Huron shoreline and the most northerly part of the County is the Bruce Peninsula, which extends into Georgian Bay. </a:t>
              </a:r>
            </a:p>
            <a:p>
              <a:pPr algn="ctr" eaLnBrk="1" fontAlgn="auto" hangingPunct="1">
                <a:spcBef>
                  <a:spcPts val="0"/>
                </a:spcBef>
                <a:spcAft>
                  <a:spcPts val="0"/>
                </a:spcAft>
                <a:tabLst>
                  <a:tab pos="3414713" algn="r"/>
                </a:tabLst>
                <a:defRPr/>
              </a:pPr>
              <a:endParaRPr lang="en-CA" sz="1200" i="1" dirty="0">
                <a:latin typeface="+mn-lt"/>
              </a:endParaRPr>
            </a:p>
            <a:p>
              <a:pPr eaLnBrk="1" fontAlgn="auto" hangingPunct="1">
                <a:lnSpc>
                  <a:spcPts val="1800"/>
                </a:lnSpc>
                <a:spcBef>
                  <a:spcPts val="0"/>
                </a:spcBef>
                <a:spcAft>
                  <a:spcPts val="0"/>
                </a:spcAft>
                <a:tabLst>
                  <a:tab pos="3414713" algn="r"/>
                </a:tabLst>
                <a:defRPr/>
              </a:pPr>
              <a:r>
                <a:rPr lang="en-CA" dirty="0">
                  <a:latin typeface="+mn-lt"/>
                </a:rPr>
                <a:t>Aided by having heard of</a:t>
              </a:r>
            </a:p>
            <a:p>
              <a:pPr eaLnBrk="1" fontAlgn="auto" hangingPunct="1">
                <a:lnSpc>
                  <a:spcPts val="1800"/>
                </a:lnSpc>
                <a:spcBef>
                  <a:spcPts val="0"/>
                </a:spcBef>
                <a:spcAft>
                  <a:spcPts val="0"/>
                </a:spcAft>
                <a:tabLst>
                  <a:tab pos="3414713" algn="r"/>
                </a:tabLst>
                <a:defRPr/>
              </a:pPr>
              <a:r>
                <a:rPr lang="en-CA" dirty="0">
                  <a:latin typeface="+mn-lt"/>
                </a:rPr>
                <a:t>  places in Bruce County …..	</a:t>
              </a:r>
              <a:r>
                <a:rPr lang="en-CA" sz="2400" dirty="0">
                  <a:latin typeface="+mn-lt"/>
                </a:rPr>
                <a:t>5%</a:t>
              </a:r>
            </a:p>
            <a:p>
              <a:pPr eaLnBrk="1" fontAlgn="auto" hangingPunct="1">
                <a:spcBef>
                  <a:spcPts val="0"/>
                </a:spcBef>
                <a:spcAft>
                  <a:spcPts val="0"/>
                </a:spcAft>
                <a:tabLst>
                  <a:tab pos="3414713" algn="r"/>
                </a:tabLst>
                <a:defRPr/>
              </a:pPr>
              <a:r>
                <a:rPr lang="en-US" sz="1200" i="1" dirty="0">
                  <a:latin typeface="+mn-lt"/>
                </a:rPr>
                <a:t>I know that you said you were not aware of The Bruce.  Now that you know some of the places that are located in the County, however, would you say that you actually </a:t>
              </a:r>
              <a:r>
                <a:rPr lang="en-US" sz="1200" i="1" dirty="0" smtClean="0">
                  <a:latin typeface="+mn-lt"/>
                </a:rPr>
                <a:t>were </a:t>
              </a:r>
              <a:r>
                <a:rPr lang="en-US" sz="1200" i="1" dirty="0">
                  <a:latin typeface="+mn-lt"/>
                </a:rPr>
                <a:t>aware of Bruce County</a:t>
              </a:r>
              <a:r>
                <a:rPr lang="en-US" sz="1200" i="1" dirty="0" smtClean="0">
                  <a:latin typeface="+mn-lt"/>
                </a:rPr>
                <a:t>?</a:t>
              </a:r>
            </a:p>
            <a:p>
              <a:pPr eaLnBrk="1" fontAlgn="auto" hangingPunct="1">
                <a:spcBef>
                  <a:spcPts val="0"/>
                </a:spcBef>
                <a:spcAft>
                  <a:spcPts val="0"/>
                </a:spcAft>
                <a:tabLst>
                  <a:tab pos="3414713" algn="r"/>
                </a:tabLst>
                <a:defRPr/>
              </a:pPr>
              <a:endParaRPr lang="en-CA" sz="1200" dirty="0">
                <a:latin typeface="+mn-lt"/>
              </a:endParaRPr>
            </a:p>
            <a:p>
              <a:pPr eaLnBrk="1" fontAlgn="auto" hangingPunct="1">
                <a:spcBef>
                  <a:spcPts val="0"/>
                </a:spcBef>
                <a:spcAft>
                  <a:spcPts val="0"/>
                </a:spcAft>
                <a:tabLst>
                  <a:tab pos="3414713" algn="r"/>
                </a:tabLst>
                <a:defRPr/>
              </a:pPr>
              <a:r>
                <a:rPr lang="en-CA" dirty="0" smtClean="0">
                  <a:latin typeface="+mn-lt"/>
                </a:rPr>
                <a:t>Total </a:t>
              </a:r>
              <a:r>
                <a:rPr lang="en-CA" dirty="0">
                  <a:latin typeface="+mn-lt"/>
                </a:rPr>
                <a:t>a</a:t>
              </a:r>
              <a:r>
                <a:rPr lang="en-CA" dirty="0" smtClean="0">
                  <a:latin typeface="+mn-lt"/>
                </a:rPr>
                <a:t>wareness………….... </a:t>
              </a:r>
              <a:r>
                <a:rPr lang="en-CA" sz="2400" dirty="0">
                  <a:latin typeface="+mn-lt"/>
                </a:rPr>
                <a:t>	</a:t>
              </a:r>
              <a:r>
                <a:rPr lang="en-CA" sz="2400" b="1" dirty="0">
                  <a:latin typeface="+mn-lt"/>
                </a:rPr>
                <a:t>85</a:t>
              </a:r>
              <a:r>
                <a:rPr lang="en-CA" sz="2400" b="1" dirty="0" smtClean="0">
                  <a:latin typeface="+mn-lt"/>
                </a:rPr>
                <a:t>%</a:t>
              </a:r>
              <a:endParaRPr lang="en-CA" sz="2400" b="1" dirty="0">
                <a:latin typeface="+mn-lt"/>
              </a:endParaRPr>
            </a:p>
          </p:txBody>
        </p:sp>
        <p:sp>
          <p:nvSpPr>
            <p:cNvPr id="16" name="TextBox 15"/>
            <p:cNvSpPr txBox="1"/>
            <p:nvPr/>
          </p:nvSpPr>
          <p:spPr>
            <a:xfrm>
              <a:off x="4751388" y="2527026"/>
              <a:ext cx="484428" cy="707886"/>
            </a:xfrm>
            <a:prstGeom prst="rect">
              <a:avLst/>
            </a:prstGeom>
            <a:noFill/>
          </p:spPr>
          <p:txBody>
            <a:bodyPr wrap="square" rtlCol="0">
              <a:spAutoFit/>
            </a:bodyPr>
            <a:lstStyle/>
            <a:p>
              <a:r>
                <a:rPr lang="en-CA" sz="6000" baseline="-25000" dirty="0" smtClean="0"/>
                <a:t>+</a:t>
              </a:r>
              <a:endParaRPr lang="en-CA" sz="6000" baseline="-25000" dirty="0"/>
            </a:p>
          </p:txBody>
        </p:sp>
        <p:sp>
          <p:nvSpPr>
            <p:cNvPr id="17" name="TextBox 16"/>
            <p:cNvSpPr txBox="1"/>
            <p:nvPr/>
          </p:nvSpPr>
          <p:spPr>
            <a:xfrm>
              <a:off x="4751388" y="4269669"/>
              <a:ext cx="484428" cy="707886"/>
            </a:xfrm>
            <a:prstGeom prst="rect">
              <a:avLst/>
            </a:prstGeom>
            <a:noFill/>
          </p:spPr>
          <p:txBody>
            <a:bodyPr wrap="square" rtlCol="0">
              <a:spAutoFit/>
            </a:bodyPr>
            <a:lstStyle/>
            <a:p>
              <a:r>
                <a:rPr lang="en-CA" sz="6000" baseline="-25000" dirty="0" smtClean="0"/>
                <a:t>+</a:t>
              </a:r>
              <a:endParaRPr lang="en-CA" sz="6000" baseline="-25000" dirty="0"/>
            </a:p>
          </p:txBody>
        </p:sp>
        <p:sp>
          <p:nvSpPr>
            <p:cNvPr id="18" name="TextBox 17"/>
            <p:cNvSpPr txBox="1"/>
            <p:nvPr/>
          </p:nvSpPr>
          <p:spPr>
            <a:xfrm>
              <a:off x="4751388" y="5719112"/>
              <a:ext cx="484428" cy="707886"/>
            </a:xfrm>
            <a:prstGeom prst="rect">
              <a:avLst/>
            </a:prstGeom>
            <a:noFill/>
          </p:spPr>
          <p:txBody>
            <a:bodyPr wrap="square" rtlCol="0">
              <a:spAutoFit/>
            </a:bodyPr>
            <a:lstStyle/>
            <a:p>
              <a:r>
                <a:rPr lang="en-CA" sz="6000" baseline="-25000" dirty="0" smtClean="0"/>
                <a:t>=</a:t>
              </a:r>
              <a:endParaRPr lang="en-CA" sz="6000" baseline="-25000"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57850" y="1700213"/>
            <a:ext cx="2686050" cy="9747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3075" name="Title 1"/>
          <p:cNvSpPr>
            <a:spLocks noGrp="1"/>
          </p:cNvSpPr>
          <p:nvPr>
            <p:ph type="title"/>
          </p:nvPr>
        </p:nvSpPr>
        <p:spPr/>
        <p:txBody>
          <a:bodyPr/>
          <a:lstStyle/>
          <a:p>
            <a:pPr eaLnBrk="1" hangingPunct="1"/>
            <a:r>
              <a:rPr lang="en-CA" altLang="en-US" smtClean="0">
                <a:latin typeface="Arial" panose="020B0604020202020204" pitchFamily="34" charset="0"/>
                <a:cs typeface="Arial" panose="020B0604020202020204" pitchFamily="34" charset="0"/>
              </a:rPr>
              <a:t>Familiarity with Bruce County</a:t>
            </a:r>
          </a:p>
        </p:txBody>
      </p:sp>
      <p:sp>
        <p:nvSpPr>
          <p:cNvPr id="307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307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307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F61F3333-6E31-4291-A7B2-82B383C920C2}" type="slidenum">
              <a:rPr lang="en-US" altLang="en-US">
                <a:solidFill>
                  <a:srgbClr val="757648"/>
                </a:solidFill>
              </a:rPr>
              <a:pPr/>
              <a:t>17</a:t>
            </a:fld>
            <a:endParaRPr lang="en-US" altLang="en-US">
              <a:solidFill>
                <a:srgbClr val="757648"/>
              </a:solidFill>
            </a:endParaRPr>
          </a:p>
        </p:txBody>
      </p:sp>
      <p:graphicFrame>
        <p:nvGraphicFramePr>
          <p:cNvPr id="7" name="Tableau 56"/>
          <p:cNvGraphicFramePr>
            <a:graphicFrameLocks noGrp="1"/>
          </p:cNvGraphicFramePr>
          <p:nvPr/>
        </p:nvGraphicFramePr>
        <p:xfrm>
          <a:off x="831850" y="2179638"/>
          <a:ext cx="2003425" cy="1282698"/>
        </p:xfrm>
        <a:graphic>
          <a:graphicData uri="http://schemas.openxmlformats.org/drawingml/2006/table">
            <a:tbl>
              <a:tblPr>
                <a:tableStyleId>{5C22544A-7EE6-4342-B048-85BDC9FD1C3A}</a:tableStyleId>
              </a:tblPr>
              <a:tblGrid>
                <a:gridCol w="2003425"/>
              </a:tblGrid>
              <a:tr h="21378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kern="1200" noProof="0" dirty="0" smtClean="0">
                          <a:solidFill>
                            <a:schemeClr val="dk1"/>
                          </a:solidFill>
                          <a:effectLst/>
                          <a:latin typeface="+mn-lt"/>
                          <a:ea typeface="+mn-ea"/>
                          <a:cs typeface="+mn-cs"/>
                        </a:rPr>
                        <a:t>very high (9,10)</a:t>
                      </a:r>
                      <a:endParaRPr lang="en-CA" sz="1100" b="0" i="0" u="none" strike="noStrike" noProof="0" dirty="0" smtClean="0">
                        <a:solidFill>
                          <a:srgbClr val="000000"/>
                        </a:solidFill>
                        <a:effectLst/>
                        <a:latin typeface="+mn-lt"/>
                      </a:endParaRPr>
                    </a:p>
                  </a:txBody>
                  <a:tcPr marL="9528" marR="9528" marT="95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78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kern="1200" noProof="0" dirty="0" smtClean="0">
                          <a:solidFill>
                            <a:schemeClr val="dk1"/>
                          </a:solidFill>
                          <a:effectLst/>
                          <a:latin typeface="+mn-lt"/>
                          <a:ea typeface="+mn-ea"/>
                          <a:cs typeface="+mn-cs"/>
                        </a:rPr>
                        <a:t>high (7, 8)</a:t>
                      </a:r>
                      <a:endParaRPr lang="en-CA" sz="1100" b="0" i="0" u="none" strike="noStrike" noProof="0" dirty="0" smtClean="0">
                        <a:solidFill>
                          <a:srgbClr val="000000"/>
                        </a:solidFill>
                        <a:effectLst/>
                        <a:latin typeface="+mn-lt"/>
                      </a:endParaRPr>
                    </a:p>
                  </a:txBody>
                  <a:tcPr marL="9528" marR="9528" marT="95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78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noProof="0" dirty="0" smtClean="0">
                          <a:solidFill>
                            <a:srgbClr val="000000"/>
                          </a:solidFill>
                          <a:effectLst/>
                          <a:latin typeface="+mn-lt"/>
                        </a:rPr>
                        <a:t>moderate (5, 6)</a:t>
                      </a:r>
                    </a:p>
                  </a:txBody>
                  <a:tcPr marL="9528" marR="9528" marT="95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78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kern="1200" noProof="0" dirty="0" smtClean="0">
                          <a:solidFill>
                            <a:schemeClr val="dk1"/>
                          </a:solidFill>
                          <a:effectLst/>
                          <a:latin typeface="+mn-lt"/>
                          <a:ea typeface="+mn-ea"/>
                          <a:cs typeface="+mn-cs"/>
                        </a:rPr>
                        <a:t>low (2, 3, 4)</a:t>
                      </a:r>
                      <a:endParaRPr lang="en-CA" sz="1100" b="0" i="0" u="none" strike="noStrike" noProof="0" dirty="0" smtClean="0">
                        <a:solidFill>
                          <a:srgbClr val="000000"/>
                        </a:solidFill>
                        <a:effectLst/>
                        <a:latin typeface="+mn-lt"/>
                      </a:endParaRPr>
                    </a:p>
                  </a:txBody>
                  <a:tcPr marL="9528" marR="9528" marT="95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78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noProof="0" dirty="0" smtClean="0">
                          <a:solidFill>
                            <a:srgbClr val="000000"/>
                          </a:solidFill>
                          <a:effectLst/>
                          <a:latin typeface="+mn-lt"/>
                        </a:rPr>
                        <a:t>completely unfamiliar (1)</a:t>
                      </a:r>
                    </a:p>
                  </a:txBody>
                  <a:tcPr marL="9528" marR="9528" marT="95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78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noProof="0" dirty="0" smtClean="0">
                          <a:solidFill>
                            <a:srgbClr val="000000"/>
                          </a:solidFill>
                          <a:effectLst/>
                          <a:latin typeface="+mn-lt"/>
                        </a:rPr>
                        <a:t>not aware of Bruce County</a:t>
                      </a:r>
                    </a:p>
                  </a:txBody>
                  <a:tcPr marL="9528" marR="9528" marT="95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 name="Graphique 70"/>
          <p:cNvGraphicFramePr>
            <a:graphicFrameLocks/>
          </p:cNvGraphicFramePr>
          <p:nvPr>
            <p:extLst>
              <p:ext uri="{D42A27DB-BD31-4B8C-83A1-F6EECF244321}">
                <p14:modId xmlns:p14="http://schemas.microsoft.com/office/powerpoint/2010/main" val="589140197"/>
              </p:ext>
            </p:extLst>
          </p:nvPr>
        </p:nvGraphicFramePr>
        <p:xfrm>
          <a:off x="2444750" y="1538288"/>
          <a:ext cx="3124200" cy="2236787"/>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p:cNvGrpSpPr/>
          <p:nvPr/>
        </p:nvGrpSpPr>
        <p:grpSpPr>
          <a:xfrm>
            <a:off x="593725" y="2238375"/>
            <a:ext cx="155575" cy="1201738"/>
            <a:chOff x="593725" y="2238375"/>
            <a:chExt cx="155575" cy="1201738"/>
          </a:xfrm>
        </p:grpSpPr>
        <p:grpSp>
          <p:nvGrpSpPr>
            <p:cNvPr id="3086" name="Groupe 62"/>
            <p:cNvGrpSpPr>
              <a:grpSpLocks/>
            </p:cNvGrpSpPr>
            <p:nvPr/>
          </p:nvGrpSpPr>
          <p:grpSpPr bwMode="auto">
            <a:xfrm>
              <a:off x="603250" y="2238375"/>
              <a:ext cx="146050" cy="768350"/>
              <a:chOff x="2392490" y="4858791"/>
              <a:chExt cx="145873" cy="769466"/>
            </a:xfrm>
          </p:grpSpPr>
          <p:grpSp>
            <p:nvGrpSpPr>
              <p:cNvPr id="3140" name="Groupe 63"/>
              <p:cNvGrpSpPr>
                <a:grpSpLocks/>
              </p:cNvGrpSpPr>
              <p:nvPr/>
            </p:nvGrpSpPr>
            <p:grpSpPr bwMode="auto">
              <a:xfrm>
                <a:off x="2392934" y="4858791"/>
                <a:ext cx="145429" cy="769466"/>
                <a:chOff x="3220020" y="5318440"/>
                <a:chExt cx="145429" cy="769466"/>
              </a:xfrm>
            </p:grpSpPr>
            <p:sp>
              <p:nvSpPr>
                <p:cNvPr id="13" name="Rectangle 12"/>
                <p:cNvSpPr/>
                <p:nvPr/>
              </p:nvSpPr>
              <p:spPr>
                <a:xfrm>
                  <a:off x="3221162" y="5318440"/>
                  <a:ext cx="144287" cy="1446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CA" sz="1600" dirty="0"/>
                </a:p>
              </p:txBody>
            </p:sp>
            <p:sp>
              <p:nvSpPr>
                <p:cNvPr id="14" name="Rectangle 13"/>
                <p:cNvSpPr/>
                <p:nvPr/>
              </p:nvSpPr>
              <p:spPr>
                <a:xfrm>
                  <a:off x="3219576" y="5943234"/>
                  <a:ext cx="144288" cy="144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CA" sz="1600" dirty="0">
                    <a:solidFill>
                      <a:schemeClr val="accent1"/>
                    </a:solidFill>
                  </a:endParaRPr>
                </a:p>
              </p:txBody>
            </p:sp>
          </p:grpSp>
          <p:grpSp>
            <p:nvGrpSpPr>
              <p:cNvPr id="3141" name="Groupe 65"/>
              <p:cNvGrpSpPr>
                <a:grpSpLocks/>
              </p:cNvGrpSpPr>
              <p:nvPr/>
            </p:nvGrpSpPr>
            <p:grpSpPr bwMode="auto">
              <a:xfrm>
                <a:off x="2392490" y="5063256"/>
                <a:ext cx="143438" cy="353665"/>
                <a:chOff x="3227949" y="4886588"/>
                <a:chExt cx="143438" cy="353665"/>
              </a:xfrm>
            </p:grpSpPr>
            <p:sp>
              <p:nvSpPr>
                <p:cNvPr id="11" name="Rectangle 10"/>
                <p:cNvSpPr/>
                <p:nvPr/>
              </p:nvSpPr>
              <p:spPr>
                <a:xfrm>
                  <a:off x="3227949" y="5097063"/>
                  <a:ext cx="142702" cy="14308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CA" sz="1600" dirty="0"/>
                </a:p>
              </p:txBody>
            </p:sp>
            <p:sp>
              <p:nvSpPr>
                <p:cNvPr id="12" name="Rectangle 11"/>
                <p:cNvSpPr/>
                <p:nvPr/>
              </p:nvSpPr>
              <p:spPr>
                <a:xfrm>
                  <a:off x="3227949" y="4887209"/>
                  <a:ext cx="142702" cy="14308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CA" sz="1600" dirty="0">
                    <a:solidFill>
                      <a:schemeClr val="accent1"/>
                    </a:solidFill>
                  </a:endParaRPr>
                </a:p>
              </p:txBody>
            </p:sp>
          </p:grpSp>
        </p:grpSp>
        <p:sp>
          <p:nvSpPr>
            <p:cNvPr id="15" name="Rectangle 14"/>
            <p:cNvSpPr/>
            <p:nvPr/>
          </p:nvSpPr>
          <p:spPr>
            <a:xfrm>
              <a:off x="593726" y="3065464"/>
              <a:ext cx="142874"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CA" sz="1600" dirty="0">
                <a:solidFill>
                  <a:schemeClr val="accent1"/>
                </a:solidFill>
              </a:endParaRPr>
            </a:p>
          </p:txBody>
        </p:sp>
        <p:sp>
          <p:nvSpPr>
            <p:cNvPr id="17" name="Rectangle 16"/>
            <p:cNvSpPr/>
            <p:nvPr/>
          </p:nvSpPr>
          <p:spPr>
            <a:xfrm>
              <a:off x="593725" y="3295650"/>
              <a:ext cx="142875" cy="14446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CA" sz="1600" dirty="0">
                <a:solidFill>
                  <a:schemeClr val="accent1"/>
                </a:solidFill>
              </a:endParaRPr>
            </a:p>
          </p:txBody>
        </p:sp>
      </p:grpSp>
      <p:sp>
        <p:nvSpPr>
          <p:cNvPr id="3089" name="TextBox 17"/>
          <p:cNvSpPr txBox="1">
            <a:spLocks noChangeArrowheads="1"/>
          </p:cNvSpPr>
          <p:nvPr/>
        </p:nvSpPr>
        <p:spPr bwMode="auto">
          <a:xfrm>
            <a:off x="457200" y="1843088"/>
            <a:ext cx="1731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200" b="1"/>
              <a:t>Highest familiarity</a:t>
            </a:r>
          </a:p>
        </p:txBody>
      </p:sp>
      <p:sp>
        <p:nvSpPr>
          <p:cNvPr id="3090" name="TextBox 18"/>
          <p:cNvSpPr txBox="1">
            <a:spLocks noChangeArrowheads="1"/>
          </p:cNvSpPr>
          <p:nvPr/>
        </p:nvSpPr>
        <p:spPr bwMode="auto">
          <a:xfrm>
            <a:off x="500063" y="3470275"/>
            <a:ext cx="173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200" b="1"/>
              <a:t>No familiarity</a:t>
            </a:r>
          </a:p>
        </p:txBody>
      </p:sp>
      <p:sp>
        <p:nvSpPr>
          <p:cNvPr id="3091" name="Rectangle 27"/>
          <p:cNvSpPr>
            <a:spLocks noChangeArrowheads="1"/>
          </p:cNvSpPr>
          <p:nvPr/>
        </p:nvSpPr>
        <p:spPr bwMode="auto">
          <a:xfrm>
            <a:off x="388938" y="6048375"/>
            <a:ext cx="8408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t>Base: All respondents – those who were unsure: n=503</a:t>
            </a:r>
          </a:p>
          <a:p>
            <a:pPr eaLnBrk="1" hangingPunct="1"/>
            <a:r>
              <a:rPr lang="en-US" altLang="en-US" sz="900" i="1" dirty="0"/>
              <a:t>QB5: On a scale from 1 to 10, where 1 is not at all familiar and 10 is very familiar, how familiar would you say that you are with Bruce County?</a:t>
            </a:r>
            <a:endParaRPr lang="fr-CA" altLang="en-US" sz="900" i="1" dirty="0"/>
          </a:p>
        </p:txBody>
      </p:sp>
      <p:sp>
        <p:nvSpPr>
          <p:cNvPr id="6" name="Up Arrow 5"/>
          <p:cNvSpPr/>
          <p:nvPr/>
        </p:nvSpPr>
        <p:spPr>
          <a:xfrm>
            <a:off x="171450" y="2247900"/>
            <a:ext cx="285750" cy="1138238"/>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0" name="Right Bracket 29"/>
          <p:cNvSpPr/>
          <p:nvPr/>
        </p:nvSpPr>
        <p:spPr>
          <a:xfrm>
            <a:off x="5372100" y="1700213"/>
            <a:ext cx="46038" cy="285750"/>
          </a:xfrm>
          <a:prstGeom prst="rightBracket">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31" name="Right Bracket 30"/>
          <p:cNvSpPr/>
          <p:nvPr/>
        </p:nvSpPr>
        <p:spPr>
          <a:xfrm>
            <a:off x="5372100" y="2081213"/>
            <a:ext cx="46038" cy="911225"/>
          </a:xfrm>
          <a:prstGeom prst="rightBracket">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32" name="Right Bracket 31"/>
          <p:cNvSpPr/>
          <p:nvPr/>
        </p:nvSpPr>
        <p:spPr>
          <a:xfrm>
            <a:off x="5372100" y="3116263"/>
            <a:ext cx="46038" cy="615950"/>
          </a:xfrm>
          <a:prstGeom prst="rightBracket">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3096" name="TextBox 32"/>
          <p:cNvSpPr txBox="1">
            <a:spLocks noChangeArrowheads="1"/>
          </p:cNvSpPr>
          <p:nvPr/>
        </p:nvSpPr>
        <p:spPr bwMode="auto">
          <a:xfrm>
            <a:off x="5657850" y="1700213"/>
            <a:ext cx="288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400"/>
              <a:t>15% high or very high familiarity</a:t>
            </a:r>
          </a:p>
        </p:txBody>
      </p:sp>
      <p:sp>
        <p:nvSpPr>
          <p:cNvPr id="3097" name="TextBox 33"/>
          <p:cNvSpPr txBox="1">
            <a:spLocks noChangeArrowheads="1"/>
          </p:cNvSpPr>
          <p:nvPr/>
        </p:nvSpPr>
        <p:spPr bwMode="auto">
          <a:xfrm>
            <a:off x="5653088" y="2366963"/>
            <a:ext cx="288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400"/>
              <a:t>49% low to moderate familiarity</a:t>
            </a:r>
          </a:p>
        </p:txBody>
      </p:sp>
      <p:sp>
        <p:nvSpPr>
          <p:cNvPr id="3098" name="TextBox 34"/>
          <p:cNvSpPr txBox="1">
            <a:spLocks noChangeArrowheads="1"/>
          </p:cNvSpPr>
          <p:nvPr/>
        </p:nvSpPr>
        <p:spPr bwMode="auto">
          <a:xfrm>
            <a:off x="5653088" y="3281363"/>
            <a:ext cx="288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400"/>
              <a:t>35% completely unfamiliar</a:t>
            </a:r>
          </a:p>
        </p:txBody>
      </p:sp>
      <p:sp>
        <p:nvSpPr>
          <p:cNvPr id="36" name="Rectangle à coins arrondis 24"/>
          <p:cNvSpPr/>
          <p:nvPr/>
        </p:nvSpPr>
        <p:spPr>
          <a:xfrm>
            <a:off x="3078163" y="958850"/>
            <a:ext cx="1858962" cy="614363"/>
          </a:xfrm>
          <a:prstGeom prst="roundRect">
            <a:avLst>
              <a:gd name="adj" fmla="val 28205"/>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200" b="1" dirty="0">
                <a:solidFill>
                  <a:schemeClr val="tx1"/>
                </a:solidFill>
              </a:rPr>
              <a:t>AVERAGE FAMILIARITY SCORE</a:t>
            </a:r>
          </a:p>
          <a:p>
            <a:pPr algn="ctr" eaLnBrk="1" fontAlgn="auto" hangingPunct="1">
              <a:spcBef>
                <a:spcPts val="0"/>
              </a:spcBef>
              <a:spcAft>
                <a:spcPts val="0"/>
              </a:spcAft>
              <a:defRPr/>
            </a:pPr>
            <a:r>
              <a:rPr lang="en-CA" sz="1200" b="1" dirty="0">
                <a:solidFill>
                  <a:schemeClr val="tx1"/>
                </a:solidFill>
              </a:rPr>
              <a:t>3.6 (on 10)</a:t>
            </a:r>
          </a:p>
        </p:txBody>
      </p:sp>
      <p:sp>
        <p:nvSpPr>
          <p:cNvPr id="37" name="Rectangle à coins arrondis 24"/>
          <p:cNvSpPr/>
          <p:nvPr/>
        </p:nvSpPr>
        <p:spPr>
          <a:xfrm>
            <a:off x="6022975" y="955675"/>
            <a:ext cx="1858963" cy="614363"/>
          </a:xfrm>
          <a:prstGeom prst="roundRect">
            <a:avLst>
              <a:gd name="adj" fmla="val 28205"/>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200" b="1" dirty="0">
                <a:solidFill>
                  <a:schemeClr val="tx1"/>
                </a:solidFill>
              </a:rPr>
              <a:t>% WITH AT LEAST SOME FAMILIARITY</a:t>
            </a:r>
          </a:p>
          <a:p>
            <a:pPr algn="ctr" eaLnBrk="1" fontAlgn="auto" hangingPunct="1">
              <a:spcBef>
                <a:spcPts val="0"/>
              </a:spcBef>
              <a:spcAft>
                <a:spcPts val="0"/>
              </a:spcAft>
              <a:defRPr/>
            </a:pPr>
            <a:r>
              <a:rPr lang="en-CA" sz="1200" b="1" dirty="0">
                <a:solidFill>
                  <a:schemeClr val="tx1"/>
                </a:solidFill>
              </a:rPr>
              <a:t>65%</a:t>
            </a:r>
          </a:p>
        </p:txBody>
      </p:sp>
      <p:sp>
        <p:nvSpPr>
          <p:cNvPr id="38" name="Rectangular Callout 37"/>
          <p:cNvSpPr/>
          <p:nvPr/>
        </p:nvSpPr>
        <p:spPr>
          <a:xfrm>
            <a:off x="6085681" y="3746500"/>
            <a:ext cx="2601119" cy="782637"/>
          </a:xfrm>
          <a:prstGeom prst="wedgeRectCallout">
            <a:avLst>
              <a:gd name="adj1" fmla="val -26258"/>
              <a:gd name="adj2" fmla="val -72626"/>
            </a:avLst>
          </a:prstGeom>
          <a:ln w="28575"/>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CA" sz="1400" dirty="0" smtClean="0">
                <a:solidFill>
                  <a:schemeClr val="tx1"/>
                </a:solidFill>
              </a:rPr>
              <a:t>Later in the survey, these </a:t>
            </a:r>
            <a:r>
              <a:rPr lang="en-CA" sz="1400" dirty="0">
                <a:solidFill>
                  <a:schemeClr val="tx1"/>
                </a:solidFill>
              </a:rPr>
              <a:t>respondents were not asked to evaluate Bruce County</a:t>
            </a:r>
          </a:p>
        </p:txBody>
      </p:sp>
      <p:graphicFrame>
        <p:nvGraphicFramePr>
          <p:cNvPr id="39" name="Table 38"/>
          <p:cNvGraphicFramePr>
            <a:graphicFrameLocks noGrp="1"/>
          </p:cNvGraphicFramePr>
          <p:nvPr>
            <p:extLst>
              <p:ext uri="{D42A27DB-BD31-4B8C-83A1-F6EECF244321}">
                <p14:modId xmlns:p14="http://schemas.microsoft.com/office/powerpoint/2010/main" val="2828451064"/>
              </p:ext>
            </p:extLst>
          </p:nvPr>
        </p:nvGraphicFramePr>
        <p:xfrm>
          <a:off x="388938" y="4614863"/>
          <a:ext cx="7015163" cy="831851"/>
        </p:xfrm>
        <a:graphic>
          <a:graphicData uri="http://schemas.openxmlformats.org/drawingml/2006/table">
            <a:tbl>
              <a:tblPr firstRow="1" firstCol="1" bandRow="1">
                <a:tableStyleId>{69012ECD-51FC-41F1-AA8D-1B2483CD663E}</a:tableStyleId>
              </a:tblPr>
              <a:tblGrid>
                <a:gridCol w="1043485"/>
                <a:gridCol w="815322"/>
                <a:gridCol w="749214"/>
                <a:gridCol w="749214"/>
                <a:gridCol w="749214"/>
                <a:gridCol w="947535"/>
                <a:gridCol w="617000"/>
                <a:gridCol w="683108"/>
                <a:gridCol w="661071"/>
              </a:tblGrid>
              <a:tr h="179429">
                <a:tc>
                  <a:txBody>
                    <a:bodyPr/>
                    <a:lstStyle/>
                    <a:p>
                      <a:pPr>
                        <a:lnSpc>
                          <a:spcPct val="107000"/>
                        </a:lnSpc>
                        <a:spcAft>
                          <a:spcPts val="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lnSpc>
                          <a:spcPct val="107000"/>
                        </a:lnSpc>
                        <a:spcAft>
                          <a:spcPts val="0"/>
                        </a:spcAft>
                      </a:pPr>
                      <a:r>
                        <a:rPr lang="en-CA" sz="1100" dirty="0">
                          <a:effectLst/>
                        </a:rPr>
                        <a:t>REGION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gridSpan="3">
                  <a:txBody>
                    <a:bodyPr/>
                    <a:lstStyle/>
                    <a:p>
                      <a:pPr algn="ctr">
                        <a:lnSpc>
                          <a:spcPct val="107000"/>
                        </a:lnSpc>
                        <a:spcAft>
                          <a:spcPts val="0"/>
                        </a:spcAft>
                      </a:pPr>
                      <a:r>
                        <a:rPr lang="en-CA" sz="1100">
                          <a:effectLst/>
                        </a:rPr>
                        <a:t>AGE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solidFill>
                      <a:prstDash val="solid"/>
                      <a:round/>
                      <a:headEnd type="none" w="med" len="med"/>
                      <a:tailEnd type="none" w="med" len="med"/>
                    </a:lnL>
                  </a:tcPr>
                </a:tc>
                <a:tc hMerge="1">
                  <a:txBody>
                    <a:bodyPr/>
                    <a:lstStyle/>
                    <a:p>
                      <a:endParaRPr lang="en-CA"/>
                    </a:p>
                  </a:txBody>
                  <a:tcPr/>
                </a:tc>
                <a:tc hMerge="1">
                  <a:txBody>
                    <a:bodyPr/>
                    <a:lstStyle/>
                    <a:p>
                      <a:endParaRPr lang="en-CA"/>
                    </a:p>
                  </a:txBody>
                  <a:tcPr/>
                </a:tc>
              </a:tr>
              <a:tr h="326211">
                <a:tc>
                  <a:txBody>
                    <a:bodyPr/>
                    <a:lstStyle/>
                    <a:p>
                      <a:pPr>
                        <a:lnSpc>
                          <a:spcPct val="107000"/>
                        </a:lnSpc>
                        <a:spcAft>
                          <a:spcPts val="0"/>
                        </a:spcAft>
                      </a:pPr>
                      <a:r>
                        <a:rPr lang="en-CA" sz="1100" dirty="0">
                          <a:solidFill>
                            <a:srgbClr val="A7B83C"/>
                          </a:solidFill>
                          <a:effectLst/>
                        </a:rPr>
                        <a:t> </a:t>
                      </a:r>
                      <a:endParaRPr lang="en-CA" sz="1100" dirty="0">
                        <a:solidFill>
                          <a:srgbClr val="A7B8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CA" sz="1000" dirty="0">
                          <a:effectLst/>
                        </a:rPr>
                        <a:t>Bruce</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GTA</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SW ON</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Near North</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Eastern ON</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18-34</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35-54</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55-64</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tcPr>
                </a:tc>
              </a:tr>
              <a:tr h="326211">
                <a:tc>
                  <a:txBody>
                    <a:bodyPr/>
                    <a:lstStyle/>
                    <a:p>
                      <a:pPr algn="l">
                        <a:lnSpc>
                          <a:spcPct val="107000"/>
                        </a:lnSpc>
                        <a:spcAft>
                          <a:spcPts val="0"/>
                        </a:spcAft>
                      </a:pPr>
                      <a:r>
                        <a:rPr lang="en-CA" sz="1000" b="0" dirty="0" smtClean="0">
                          <a:effectLst/>
                        </a:rPr>
                        <a:t>Average score (on 10)</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lnSpc>
                          <a:spcPct val="107000"/>
                        </a:lnSpc>
                        <a:spcAft>
                          <a:spcPts val="0"/>
                        </a:spcAft>
                      </a:pPr>
                      <a:r>
                        <a:rPr lang="en-CA" sz="1000" dirty="0" smtClean="0">
                          <a:effectLst/>
                        </a:rPr>
                        <a:t>8.2</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smtClean="0">
                          <a:effectLst/>
                        </a:rPr>
                        <a:t>3.6</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smtClean="0">
                          <a:effectLst/>
                        </a:rPr>
                        <a:t>3.9</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smtClean="0">
                          <a:effectLst/>
                        </a:rPr>
                        <a:t>5.9</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smtClean="0">
                          <a:effectLst/>
                        </a:rPr>
                        <a:t>2.5</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smtClean="0">
                          <a:effectLst/>
                        </a:rPr>
                        <a:t>2.4</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smtClean="0">
                          <a:effectLst/>
                        </a:rPr>
                        <a:t>3.9</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smtClean="0">
                          <a:effectLst/>
                        </a:rPr>
                        <a:t>4.1</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solidFill>
                      <a:srgbClr val="FFFF00"/>
                    </a:solidFill>
                  </a:tcPr>
                </a:tc>
              </a:tr>
            </a:tbl>
          </a:graphicData>
        </a:graphic>
      </p:graphicFrame>
      <p:sp>
        <p:nvSpPr>
          <p:cNvPr id="3139" name="TextBox 39"/>
          <p:cNvSpPr txBox="1">
            <a:spLocks noChangeArrowheads="1"/>
          </p:cNvSpPr>
          <p:nvPr/>
        </p:nvSpPr>
        <p:spPr bwMode="auto">
          <a:xfrm>
            <a:off x="2251075" y="4225926"/>
            <a:ext cx="4176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400" b="1" dirty="0"/>
              <a:t>Average Familiarity Scores for Sub-Groups</a:t>
            </a:r>
          </a:p>
        </p:txBody>
      </p:sp>
      <p:sp>
        <p:nvSpPr>
          <p:cNvPr id="34" name="Rectangular Callout 33"/>
          <p:cNvSpPr/>
          <p:nvPr/>
        </p:nvSpPr>
        <p:spPr>
          <a:xfrm>
            <a:off x="2585243" y="5615771"/>
            <a:ext cx="4703763" cy="464354"/>
          </a:xfrm>
          <a:prstGeom prst="wedgeRectCallout">
            <a:avLst>
              <a:gd name="adj1" fmla="val -4346"/>
              <a:gd name="adj2" fmla="val -79758"/>
            </a:avLst>
          </a:prstGeom>
          <a:ln w="28575"/>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CA" sz="1200" dirty="0" smtClean="0">
                <a:solidFill>
                  <a:schemeClr val="tx1"/>
                </a:solidFill>
              </a:rPr>
              <a:t>As with awareness, perceived familiarity was relatively lowest in Eastern ON, followed by the GTA … and increased with age</a:t>
            </a:r>
            <a:endParaRPr lang="en-CA" sz="12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CA" altLang="en-US" smtClean="0">
                <a:latin typeface="Arial" panose="020B0604020202020204" pitchFamily="34" charset="0"/>
                <a:cs typeface="Arial" panose="020B0604020202020204" pitchFamily="34" charset="0"/>
              </a:rPr>
              <a:t>Overall Impression of Bruce County</a:t>
            </a:r>
          </a:p>
        </p:txBody>
      </p:sp>
      <p:sp>
        <p:nvSpPr>
          <p:cNvPr id="4100"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410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410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D72C1058-F946-4CCB-B83A-581061CCAB14}" type="slidenum">
              <a:rPr lang="en-US" altLang="en-US">
                <a:solidFill>
                  <a:srgbClr val="757648"/>
                </a:solidFill>
              </a:rPr>
              <a:pPr/>
              <a:t>18</a:t>
            </a:fld>
            <a:endParaRPr lang="en-US" altLang="en-US">
              <a:solidFill>
                <a:srgbClr val="757648"/>
              </a:solidFill>
            </a:endParaRPr>
          </a:p>
        </p:txBody>
      </p:sp>
      <p:graphicFrame>
        <p:nvGraphicFramePr>
          <p:cNvPr id="7" name="Tableau 56"/>
          <p:cNvGraphicFramePr>
            <a:graphicFrameLocks noGrp="1"/>
          </p:cNvGraphicFramePr>
          <p:nvPr>
            <p:extLst>
              <p:ext uri="{D42A27DB-BD31-4B8C-83A1-F6EECF244321}">
                <p14:modId xmlns:p14="http://schemas.microsoft.com/office/powerpoint/2010/main" val="1107149898"/>
              </p:ext>
            </p:extLst>
          </p:nvPr>
        </p:nvGraphicFramePr>
        <p:xfrm>
          <a:off x="1028705" y="2493971"/>
          <a:ext cx="1992312" cy="855664"/>
        </p:xfrm>
        <a:graphic>
          <a:graphicData uri="http://schemas.openxmlformats.org/drawingml/2006/table">
            <a:tbl>
              <a:tblPr>
                <a:tableStyleId>{5C22544A-7EE6-4342-B048-85BDC9FD1C3A}</a:tableStyleId>
              </a:tblPr>
              <a:tblGrid>
                <a:gridCol w="1992312"/>
              </a:tblGrid>
              <a:tr h="21391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noProof="0" dirty="0" smtClean="0">
                          <a:solidFill>
                            <a:srgbClr val="000000"/>
                          </a:solidFill>
                          <a:effectLst/>
                          <a:latin typeface="+mn-lt"/>
                        </a:rPr>
                        <a:t>very positive</a:t>
                      </a:r>
                    </a:p>
                  </a:txBody>
                  <a:tcPr marL="9527" marR="9527" marT="95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91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kern="1200" noProof="0" dirty="0" smtClean="0">
                          <a:solidFill>
                            <a:schemeClr val="dk1"/>
                          </a:solidFill>
                          <a:effectLst/>
                          <a:latin typeface="+mn-lt"/>
                          <a:ea typeface="+mn-ea"/>
                          <a:cs typeface="+mn-cs"/>
                        </a:rPr>
                        <a:t>somewhat positive</a:t>
                      </a:r>
                      <a:endParaRPr lang="en-CA" sz="1100" b="0" i="0" u="none" strike="noStrike" noProof="0" dirty="0" smtClean="0">
                        <a:solidFill>
                          <a:srgbClr val="000000"/>
                        </a:solidFill>
                        <a:effectLst/>
                        <a:latin typeface="+mn-lt"/>
                      </a:endParaRPr>
                    </a:p>
                  </a:txBody>
                  <a:tcPr marL="9527" marR="9527" marT="95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91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noProof="0" dirty="0" smtClean="0">
                          <a:solidFill>
                            <a:srgbClr val="000000"/>
                          </a:solidFill>
                          <a:effectLst/>
                          <a:latin typeface="+mn-lt"/>
                        </a:rPr>
                        <a:t>neutral</a:t>
                      </a:r>
                    </a:p>
                  </a:txBody>
                  <a:tcPr marL="9527" marR="9527" marT="95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91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noProof="0" dirty="0" smtClean="0">
                          <a:solidFill>
                            <a:srgbClr val="000000"/>
                          </a:solidFill>
                          <a:effectLst/>
                          <a:latin typeface="+mn-lt"/>
                        </a:rPr>
                        <a:t>somewhat negative</a:t>
                      </a:r>
                    </a:p>
                  </a:txBody>
                  <a:tcPr marL="9527" marR="9527" marT="953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4108" name="Groupe 62"/>
          <p:cNvGrpSpPr>
            <a:grpSpLocks/>
          </p:cNvGrpSpPr>
          <p:nvPr/>
        </p:nvGrpSpPr>
        <p:grpSpPr bwMode="auto">
          <a:xfrm>
            <a:off x="788992" y="2509846"/>
            <a:ext cx="142875" cy="354012"/>
            <a:chOff x="2392492" y="5272921"/>
            <a:chExt cx="143878" cy="355336"/>
          </a:xfrm>
        </p:grpSpPr>
        <p:sp>
          <p:nvSpPr>
            <p:cNvPr id="14" name="Rectangle 13"/>
            <p:cNvSpPr/>
            <p:nvPr/>
          </p:nvSpPr>
          <p:spPr>
            <a:xfrm>
              <a:off x="2392492" y="5484848"/>
              <a:ext cx="143878" cy="1434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CA" sz="1600" dirty="0">
                <a:solidFill>
                  <a:schemeClr val="accent1"/>
                </a:solidFill>
              </a:endParaRPr>
            </a:p>
          </p:txBody>
        </p:sp>
        <p:sp>
          <p:nvSpPr>
            <p:cNvPr id="11" name="Rectangle 10"/>
            <p:cNvSpPr/>
            <p:nvPr/>
          </p:nvSpPr>
          <p:spPr>
            <a:xfrm>
              <a:off x="2392492" y="5272921"/>
              <a:ext cx="143878" cy="14340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CA" sz="1600" dirty="0"/>
            </a:p>
          </p:txBody>
        </p:sp>
      </p:grpSp>
      <p:sp>
        <p:nvSpPr>
          <p:cNvPr id="15" name="Rectangle 14"/>
          <p:cNvSpPr/>
          <p:nvPr/>
        </p:nvSpPr>
        <p:spPr>
          <a:xfrm>
            <a:off x="779467" y="2951172"/>
            <a:ext cx="142875" cy="12858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CA" sz="1600" dirty="0">
              <a:solidFill>
                <a:schemeClr val="accent1"/>
              </a:solidFill>
            </a:endParaRPr>
          </a:p>
        </p:txBody>
      </p:sp>
      <p:graphicFrame>
        <p:nvGraphicFramePr>
          <p:cNvPr id="2" name="Graphique 70"/>
          <p:cNvGraphicFramePr>
            <a:graphicFrameLocks/>
          </p:cNvGraphicFramePr>
          <p:nvPr>
            <p:extLst>
              <p:ext uri="{D42A27DB-BD31-4B8C-83A1-F6EECF244321}">
                <p14:modId xmlns:p14="http://schemas.microsoft.com/office/powerpoint/2010/main" val="1821271399"/>
              </p:ext>
            </p:extLst>
          </p:nvPr>
        </p:nvGraphicFramePr>
        <p:xfrm>
          <a:off x="2630492" y="1766896"/>
          <a:ext cx="3124200" cy="2236787"/>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779467" y="3152783"/>
            <a:ext cx="142875" cy="14446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CA" sz="1600" dirty="0">
              <a:solidFill>
                <a:schemeClr val="accent1"/>
              </a:solidFill>
            </a:endParaRPr>
          </a:p>
        </p:txBody>
      </p:sp>
      <p:sp>
        <p:nvSpPr>
          <p:cNvPr id="4111" name="TextBox 17"/>
          <p:cNvSpPr txBox="1">
            <a:spLocks noChangeArrowheads="1"/>
          </p:cNvSpPr>
          <p:nvPr/>
        </p:nvSpPr>
        <p:spPr bwMode="auto">
          <a:xfrm>
            <a:off x="627067" y="2201871"/>
            <a:ext cx="173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200" b="1"/>
              <a:t>Positive</a:t>
            </a:r>
          </a:p>
        </p:txBody>
      </p:sp>
      <p:sp>
        <p:nvSpPr>
          <p:cNvPr id="4112" name="TextBox 18"/>
          <p:cNvSpPr txBox="1">
            <a:spLocks noChangeArrowheads="1"/>
          </p:cNvSpPr>
          <p:nvPr/>
        </p:nvSpPr>
        <p:spPr bwMode="auto">
          <a:xfrm>
            <a:off x="685805" y="3327408"/>
            <a:ext cx="173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200" b="1"/>
              <a:t>Negative</a:t>
            </a:r>
          </a:p>
        </p:txBody>
      </p:sp>
      <p:sp>
        <p:nvSpPr>
          <p:cNvPr id="4113" name="Rectangle 27"/>
          <p:cNvSpPr>
            <a:spLocks noChangeArrowheads="1"/>
          </p:cNvSpPr>
          <p:nvPr/>
        </p:nvSpPr>
        <p:spPr bwMode="auto">
          <a:xfrm>
            <a:off x="388938" y="6048375"/>
            <a:ext cx="8408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t>Base: Those with at least some familiarity with Bruce County (aware and familiarity score &gt;1): n=370</a:t>
            </a:r>
          </a:p>
          <a:p>
            <a:pPr eaLnBrk="1" hangingPunct="1"/>
            <a:r>
              <a:rPr lang="en-US" altLang="en-US" sz="900" i="1" dirty="0"/>
              <a:t>QC2a: In general, is your impression of Bruce County:</a:t>
            </a:r>
            <a:endParaRPr lang="fr-CA" altLang="en-US" sz="900" i="1" dirty="0"/>
          </a:p>
        </p:txBody>
      </p:sp>
      <p:sp>
        <p:nvSpPr>
          <p:cNvPr id="6" name="Up Arrow 5"/>
          <p:cNvSpPr/>
          <p:nvPr/>
        </p:nvSpPr>
        <p:spPr>
          <a:xfrm>
            <a:off x="357192" y="2493971"/>
            <a:ext cx="269875" cy="74930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1" name="Right Bracket 30"/>
          <p:cNvSpPr/>
          <p:nvPr/>
        </p:nvSpPr>
        <p:spPr>
          <a:xfrm>
            <a:off x="5557842" y="2309821"/>
            <a:ext cx="46038" cy="911225"/>
          </a:xfrm>
          <a:prstGeom prst="rightBracket">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4116" name="TextBox 33"/>
          <p:cNvSpPr txBox="1">
            <a:spLocks noChangeArrowheads="1"/>
          </p:cNvSpPr>
          <p:nvPr/>
        </p:nvSpPr>
        <p:spPr bwMode="auto">
          <a:xfrm>
            <a:off x="5838830" y="2595571"/>
            <a:ext cx="288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400"/>
              <a:t>81% had positive impressions!</a:t>
            </a:r>
          </a:p>
        </p:txBody>
      </p:sp>
      <p:graphicFrame>
        <p:nvGraphicFramePr>
          <p:cNvPr id="39" name="Table 38"/>
          <p:cNvGraphicFramePr>
            <a:graphicFrameLocks noGrp="1"/>
          </p:cNvGraphicFramePr>
          <p:nvPr>
            <p:extLst>
              <p:ext uri="{D42A27DB-BD31-4B8C-83A1-F6EECF244321}">
                <p14:modId xmlns:p14="http://schemas.microsoft.com/office/powerpoint/2010/main" val="2941641378"/>
              </p:ext>
            </p:extLst>
          </p:nvPr>
        </p:nvGraphicFramePr>
        <p:xfrm>
          <a:off x="642938" y="4484685"/>
          <a:ext cx="8043861" cy="847979"/>
        </p:xfrm>
        <a:graphic>
          <a:graphicData uri="http://schemas.openxmlformats.org/drawingml/2006/table">
            <a:tbl>
              <a:tblPr firstRow="1" firstCol="1" bandRow="1">
                <a:tableStyleId>{69012ECD-51FC-41F1-AA8D-1B2483CD663E}</a:tableStyleId>
              </a:tblPr>
              <a:tblGrid>
                <a:gridCol w="932797"/>
                <a:gridCol w="728835"/>
                <a:gridCol w="669740"/>
                <a:gridCol w="669740"/>
                <a:gridCol w="669740"/>
                <a:gridCol w="847024"/>
                <a:gridCol w="551551"/>
                <a:gridCol w="610646"/>
                <a:gridCol w="590947"/>
                <a:gridCol w="590947"/>
                <a:gridCol w="590947"/>
                <a:gridCol w="590947"/>
              </a:tblGrid>
              <a:tr h="358668">
                <a:tc>
                  <a:txBody>
                    <a:bodyPr/>
                    <a:lstStyle/>
                    <a:p>
                      <a:pPr>
                        <a:lnSpc>
                          <a:spcPct val="107000"/>
                        </a:lnSpc>
                        <a:spcAft>
                          <a:spcPts val="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lnSpc>
                          <a:spcPct val="107000"/>
                        </a:lnSpc>
                        <a:spcAft>
                          <a:spcPts val="0"/>
                        </a:spcAft>
                      </a:pPr>
                      <a:r>
                        <a:rPr lang="en-CA" sz="1100" dirty="0">
                          <a:effectLst/>
                        </a:rPr>
                        <a:t>REGION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gridSpan="3">
                  <a:txBody>
                    <a:bodyPr/>
                    <a:lstStyle/>
                    <a:p>
                      <a:pPr algn="ctr">
                        <a:lnSpc>
                          <a:spcPct val="107000"/>
                        </a:lnSpc>
                        <a:spcAft>
                          <a:spcPts val="0"/>
                        </a:spcAft>
                      </a:pPr>
                      <a:r>
                        <a:rPr lang="en-CA" sz="1100" dirty="0">
                          <a:effectLst/>
                        </a:rPr>
                        <a:t>AGE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hMerge="1">
                  <a:txBody>
                    <a:bodyPr/>
                    <a:lstStyle/>
                    <a:p>
                      <a:endParaRPr lang="en-CA"/>
                    </a:p>
                  </a:txBody>
                  <a:tcPr/>
                </a:tc>
                <a:tc hMerge="1">
                  <a:txBody>
                    <a:bodyPr/>
                    <a:lstStyle/>
                    <a:p>
                      <a:endParaRPr lang="en-CA"/>
                    </a:p>
                  </a:txBody>
                  <a:tcPr/>
                </a:tc>
                <a:tc gridSpan="3">
                  <a:txBody>
                    <a:bodyPr/>
                    <a:lstStyle/>
                    <a:p>
                      <a:pPr algn="ctr">
                        <a:lnSpc>
                          <a:spcPct val="107000"/>
                        </a:lnSpc>
                        <a:spcAft>
                          <a:spcPts val="0"/>
                        </a:spcAft>
                      </a:pPr>
                      <a:r>
                        <a:rPr lang="en-CA" sz="1100" dirty="0" smtClean="0">
                          <a:effectLst/>
                          <a:latin typeface="Calibri" panose="020F0502020204030204" pitchFamily="34" charset="0"/>
                          <a:ea typeface="Calibri" panose="020F0502020204030204" pitchFamily="34" charset="0"/>
                          <a:cs typeface="Times New Roman" panose="02020603050405020304" pitchFamily="18" charset="0"/>
                        </a:rPr>
                        <a:t>VISITATION </a:t>
                      </a:r>
                    </a:p>
                    <a:p>
                      <a:pPr algn="ctr">
                        <a:lnSpc>
                          <a:spcPct val="107000"/>
                        </a:lnSpc>
                        <a:spcAft>
                          <a:spcPts val="0"/>
                        </a:spcAft>
                      </a:pPr>
                      <a:r>
                        <a:rPr lang="en-CA" sz="1100" dirty="0" smtClean="0">
                          <a:effectLst/>
                          <a:latin typeface="Calibri" panose="020F0502020204030204" pitchFamily="34" charset="0"/>
                          <a:ea typeface="Calibri" panose="020F0502020204030204" pitchFamily="34" charset="0"/>
                          <a:cs typeface="Times New Roman" panose="02020603050405020304" pitchFamily="18" charset="0"/>
                        </a:rPr>
                        <a:t>(by those familiar)</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solidFill>
                      <a:prstDash val="solid"/>
                      <a:round/>
                      <a:headEnd type="none" w="med" len="med"/>
                      <a:tailEnd type="none" w="med" len="med"/>
                    </a:lnL>
                  </a:tcPr>
                </a:tc>
                <a:tc hMerge="1">
                  <a:txBody>
                    <a:bodyPr/>
                    <a:lstStyle/>
                    <a:p>
                      <a:pPr algn="ctr">
                        <a:lnSpc>
                          <a:spcPct val="107000"/>
                        </a:lnSpc>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6038">
                <a:tc>
                  <a:txBody>
                    <a:bodyPr/>
                    <a:lstStyle/>
                    <a:p>
                      <a:pPr>
                        <a:lnSpc>
                          <a:spcPct val="107000"/>
                        </a:lnSpc>
                        <a:spcAft>
                          <a:spcPts val="0"/>
                        </a:spcAft>
                      </a:pPr>
                      <a:r>
                        <a:rPr lang="en-CA" sz="1100" dirty="0">
                          <a:solidFill>
                            <a:srgbClr val="A7B83C"/>
                          </a:solidFill>
                          <a:effectLst/>
                        </a:rPr>
                        <a:t> </a:t>
                      </a:r>
                      <a:endParaRPr lang="en-CA" sz="1100" dirty="0">
                        <a:solidFill>
                          <a:srgbClr val="A7B8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CA" sz="1000" dirty="0">
                          <a:effectLst/>
                        </a:rPr>
                        <a:t>Bruce</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GTA</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SW ON</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Near North</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Eastern ON</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18-34</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35-54</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55-64</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past 5 years</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longer ago</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never</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tcPr>
                </a:tc>
              </a:tr>
              <a:tr h="163019">
                <a:tc>
                  <a:txBody>
                    <a:bodyPr/>
                    <a:lstStyle/>
                    <a:p>
                      <a:pPr algn="l">
                        <a:lnSpc>
                          <a:spcPct val="107000"/>
                        </a:lnSpc>
                        <a:spcAft>
                          <a:spcPts val="0"/>
                        </a:spcAft>
                      </a:pPr>
                      <a:r>
                        <a:rPr lang="en-CA" sz="1000" b="0" dirty="0" smtClean="0">
                          <a:effectLst/>
                        </a:rPr>
                        <a:t>% positive</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lnSpc>
                          <a:spcPct val="107000"/>
                        </a:lnSpc>
                        <a:spcAft>
                          <a:spcPts val="0"/>
                        </a:spcAft>
                      </a:pPr>
                      <a:r>
                        <a:rPr lang="en-CA" sz="1000" dirty="0" smtClean="0">
                          <a:effectLst/>
                        </a:rPr>
                        <a:t>91%</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smtClean="0">
                          <a:effectLst/>
                        </a:rPr>
                        <a:t>79%</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smtClean="0">
                          <a:effectLst/>
                        </a:rPr>
                        <a:t>87%</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smtClean="0">
                          <a:effectLst/>
                        </a:rPr>
                        <a:t>83%</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lnSpc>
                          <a:spcPct val="107000"/>
                        </a:lnSpc>
                        <a:spcAft>
                          <a:spcPts val="0"/>
                        </a:spcAft>
                      </a:pPr>
                      <a:r>
                        <a:rPr lang="en-CA" sz="1000" dirty="0" smtClean="0">
                          <a:effectLst/>
                        </a:rPr>
                        <a:t>72%</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smtClean="0">
                          <a:effectLst/>
                        </a:rPr>
                        <a:t>66%</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smtClean="0">
                          <a:effectLst/>
                        </a:rPr>
                        <a:t>84%</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lnSpc>
                          <a:spcPct val="107000"/>
                        </a:lnSpc>
                        <a:spcAft>
                          <a:spcPts val="0"/>
                        </a:spcAft>
                      </a:pPr>
                      <a:r>
                        <a:rPr lang="en-CA" sz="1000" dirty="0" smtClean="0">
                          <a:effectLst/>
                        </a:rPr>
                        <a:t>83%</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lnSpc>
                          <a:spcPct val="107000"/>
                        </a:lnSpc>
                        <a:spcAft>
                          <a:spcPts val="0"/>
                        </a:spcAft>
                      </a:pP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89%</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66%</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lnSpc>
                          <a:spcPct val="107000"/>
                        </a:lnSpc>
                        <a:spcAft>
                          <a:spcPts val="0"/>
                        </a:spcAft>
                      </a:pP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50%</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noFill/>
                  </a:tcPr>
                </a:tc>
              </a:tr>
            </a:tbl>
          </a:graphicData>
        </a:graphic>
      </p:graphicFrame>
      <p:sp>
        <p:nvSpPr>
          <p:cNvPr id="4164" name="TextBox 39"/>
          <p:cNvSpPr txBox="1">
            <a:spLocks noChangeArrowheads="1"/>
          </p:cNvSpPr>
          <p:nvPr/>
        </p:nvSpPr>
        <p:spPr bwMode="auto">
          <a:xfrm>
            <a:off x="3306763" y="4063998"/>
            <a:ext cx="4176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400" b="1" dirty="0"/>
              <a:t>% with Positive Scores by Sub-Group</a:t>
            </a:r>
          </a:p>
        </p:txBody>
      </p:sp>
      <p:sp>
        <p:nvSpPr>
          <p:cNvPr id="21" name="TextBox 18"/>
          <p:cNvSpPr txBox="1">
            <a:spLocks noChangeArrowheads="1"/>
          </p:cNvSpPr>
          <p:nvPr/>
        </p:nvSpPr>
        <p:spPr bwMode="auto">
          <a:xfrm>
            <a:off x="1109663" y="887415"/>
            <a:ext cx="6772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CA" altLang="en-US" sz="2400" b="1" dirty="0" smtClean="0"/>
              <a:t>Impression Among Those With at Least Some Familiarity With Bruce County</a:t>
            </a:r>
            <a:endParaRPr lang="en-CA" altLang="en-US" sz="2400" b="1" dirty="0"/>
          </a:p>
        </p:txBody>
      </p:sp>
      <p:sp>
        <p:nvSpPr>
          <p:cNvPr id="22" name="Rectangular Callout 21"/>
          <p:cNvSpPr/>
          <p:nvPr/>
        </p:nvSpPr>
        <p:spPr>
          <a:xfrm>
            <a:off x="1814507" y="5566632"/>
            <a:ext cx="4738693" cy="464354"/>
          </a:xfrm>
          <a:prstGeom prst="wedgeRectCallout">
            <a:avLst>
              <a:gd name="adj1" fmla="val -11940"/>
              <a:gd name="adj2" fmla="val -98219"/>
            </a:avLst>
          </a:prstGeom>
          <a:ln w="28575"/>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CA" sz="1200" dirty="0" smtClean="0">
                <a:solidFill>
                  <a:schemeClr val="tx1"/>
                </a:solidFill>
              </a:rPr>
              <a:t>Impressions were relatively least positive in Eastern Ontario, followed by the GTA … and among the youngest age cohort.</a:t>
            </a:r>
            <a:endParaRPr lang="en-CA" sz="1200" dirty="0">
              <a:solidFill>
                <a:schemeClr val="tx1"/>
              </a:solidFill>
            </a:endParaRPr>
          </a:p>
        </p:txBody>
      </p:sp>
      <p:sp>
        <p:nvSpPr>
          <p:cNvPr id="23" name="Rectangular Callout 22"/>
          <p:cNvSpPr/>
          <p:nvPr/>
        </p:nvSpPr>
        <p:spPr>
          <a:xfrm>
            <a:off x="6712744" y="5552271"/>
            <a:ext cx="2085182" cy="661338"/>
          </a:xfrm>
          <a:prstGeom prst="wedgeRectCallout">
            <a:avLst>
              <a:gd name="adj1" fmla="val -11940"/>
              <a:gd name="adj2" fmla="val -98219"/>
            </a:avLst>
          </a:prstGeom>
          <a:ln w="28575"/>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CA" sz="1200" dirty="0" smtClean="0">
                <a:solidFill>
                  <a:schemeClr val="tx1"/>
                </a:solidFill>
              </a:rPr>
              <a:t>Positive impressions increased with recency of visiting</a:t>
            </a:r>
            <a:endParaRPr lang="en-CA" sz="12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eaLnBrk="1" hangingPunct="1"/>
            <a:r>
              <a:rPr lang="en-CA" altLang="en-US" smtClean="0">
                <a:latin typeface="Arial" panose="020B0604020202020204" pitchFamily="34" charset="0"/>
                <a:cs typeface="Arial" panose="020B0604020202020204" pitchFamily="34" charset="0"/>
              </a:rPr>
              <a:t>Image of Bruce County</a:t>
            </a:r>
          </a:p>
        </p:txBody>
      </p:sp>
      <p:sp>
        <p:nvSpPr>
          <p:cNvPr id="5124" name="Content Placeholder 2"/>
          <p:cNvSpPr>
            <a:spLocks noGrp="1"/>
          </p:cNvSpPr>
          <p:nvPr>
            <p:ph idx="1"/>
          </p:nvPr>
        </p:nvSpPr>
        <p:spPr>
          <a:xfrm>
            <a:off x="457200" y="968375"/>
            <a:ext cx="8229600" cy="531813"/>
          </a:xfrm>
        </p:spPr>
        <p:txBody>
          <a:bodyPr/>
          <a:lstStyle/>
          <a:p>
            <a:pPr marL="0" indent="0" algn="ctr" eaLnBrk="1" hangingPunct="1">
              <a:buFont typeface="Arial" panose="020B0604020202020204" pitchFamily="34" charset="0"/>
              <a:buNone/>
            </a:pPr>
            <a:r>
              <a:rPr lang="en-CA" altLang="en-US" sz="1800" b="1" dirty="0" smtClean="0">
                <a:latin typeface="Arial" panose="020B0604020202020204" pitchFamily="34" charset="0"/>
                <a:cs typeface="Arial" panose="020B0604020202020204" pitchFamily="34" charset="0"/>
              </a:rPr>
              <a:t>Choice of Descriptors for Bruce County</a:t>
            </a:r>
          </a:p>
        </p:txBody>
      </p:sp>
      <p:sp>
        <p:nvSpPr>
          <p:cNvPr id="512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512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512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BF2E83ED-ADF9-4AF0-AB03-D6107D1EC0AC}" type="slidenum">
              <a:rPr lang="en-US" altLang="en-US">
                <a:solidFill>
                  <a:srgbClr val="757648"/>
                </a:solidFill>
              </a:rPr>
              <a:pPr/>
              <a:t>19</a:t>
            </a:fld>
            <a:endParaRPr lang="en-US" altLang="en-US">
              <a:solidFill>
                <a:srgbClr val="757648"/>
              </a:solidFill>
            </a:endParaRPr>
          </a:p>
        </p:txBody>
      </p:sp>
      <p:graphicFrame>
        <p:nvGraphicFramePr>
          <p:cNvPr id="2" name="Chart 10"/>
          <p:cNvGraphicFramePr>
            <a:graphicFrameLocks/>
          </p:cNvGraphicFramePr>
          <p:nvPr>
            <p:extLst>
              <p:ext uri="{D42A27DB-BD31-4B8C-83A1-F6EECF244321}">
                <p14:modId xmlns:p14="http://schemas.microsoft.com/office/powerpoint/2010/main" val="2511114425"/>
              </p:ext>
            </p:extLst>
          </p:nvPr>
        </p:nvGraphicFramePr>
        <p:xfrm>
          <a:off x="1352550" y="1897063"/>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769019374"/>
              </p:ext>
            </p:extLst>
          </p:nvPr>
        </p:nvGraphicFramePr>
        <p:xfrm>
          <a:off x="100013" y="2193925"/>
          <a:ext cx="1331912" cy="3521075"/>
        </p:xfrm>
        <a:graphic>
          <a:graphicData uri="http://schemas.openxmlformats.org/drawingml/2006/table">
            <a:tbl>
              <a:tblPr firstRow="1" bandRow="1">
                <a:tableStyleId>{2D5ABB26-0587-4C30-8999-92F81FD0307C}</a:tableStyleId>
              </a:tblPr>
              <a:tblGrid>
                <a:gridCol w="1331912"/>
              </a:tblGrid>
              <a:tr h="520700">
                <a:tc>
                  <a:txBody>
                    <a:bodyPr/>
                    <a:lstStyle/>
                    <a:p>
                      <a:pPr algn="r"/>
                      <a:r>
                        <a:rPr lang="en-CA" sz="1200" dirty="0" smtClean="0">
                          <a:solidFill>
                            <a:schemeClr val="tx1"/>
                          </a:solidFill>
                        </a:rPr>
                        <a:t>Unsociable</a:t>
                      </a:r>
                      <a:endParaRPr lang="en-CA" sz="1200" dirty="0">
                        <a:solidFill>
                          <a:schemeClr val="tx1"/>
                        </a:solidFill>
                      </a:endParaRPr>
                    </a:p>
                  </a:txBody>
                  <a:tcPr marL="91404" marR="91404" marT="45713" marB="45713"/>
                </a:tc>
              </a:tr>
              <a:tr h="528638">
                <a:tc>
                  <a:txBody>
                    <a:bodyPr/>
                    <a:lstStyle/>
                    <a:p>
                      <a:pPr algn="r"/>
                      <a:r>
                        <a:rPr lang="en-CA" sz="1200" dirty="0" smtClean="0">
                          <a:solidFill>
                            <a:schemeClr val="tx1"/>
                          </a:solidFill>
                        </a:rPr>
                        <a:t>Urban</a:t>
                      </a:r>
                      <a:endParaRPr lang="en-CA" sz="1200" dirty="0">
                        <a:solidFill>
                          <a:schemeClr val="tx1"/>
                        </a:solidFill>
                      </a:endParaRPr>
                    </a:p>
                  </a:txBody>
                  <a:tcPr marL="91404" marR="91404" marT="45713" marB="45713"/>
                </a:tc>
              </a:tr>
              <a:tr h="514350">
                <a:tc>
                  <a:txBody>
                    <a:bodyPr/>
                    <a:lstStyle/>
                    <a:p>
                      <a:pPr algn="r"/>
                      <a:r>
                        <a:rPr lang="en-CA" sz="1200" dirty="0" smtClean="0">
                          <a:solidFill>
                            <a:schemeClr val="tx1"/>
                          </a:solidFill>
                        </a:rPr>
                        <a:t>Ordinary</a:t>
                      </a:r>
                      <a:endParaRPr lang="en-CA" sz="1200" dirty="0">
                        <a:solidFill>
                          <a:schemeClr val="tx1"/>
                        </a:solidFill>
                      </a:endParaRPr>
                    </a:p>
                  </a:txBody>
                  <a:tcPr marL="91404" marR="91404" marT="45713" marB="45713"/>
                </a:tc>
              </a:tr>
              <a:tr h="557212">
                <a:tc>
                  <a:txBody>
                    <a:bodyPr/>
                    <a:lstStyle/>
                    <a:p>
                      <a:pPr algn="r"/>
                      <a:r>
                        <a:rPr lang="en-CA" sz="1200" dirty="0" smtClean="0">
                          <a:solidFill>
                            <a:schemeClr val="tx1"/>
                          </a:solidFill>
                        </a:rPr>
                        <a:t>Progressive</a:t>
                      </a:r>
                      <a:endParaRPr lang="en-CA" sz="1200" dirty="0">
                        <a:solidFill>
                          <a:schemeClr val="tx1"/>
                        </a:solidFill>
                      </a:endParaRPr>
                    </a:p>
                  </a:txBody>
                  <a:tcPr marL="91404" marR="91404" marT="45713" marB="45713"/>
                </a:tc>
              </a:tr>
              <a:tr h="528638">
                <a:tc>
                  <a:txBody>
                    <a:bodyPr/>
                    <a:lstStyle/>
                    <a:p>
                      <a:pPr algn="r"/>
                      <a:r>
                        <a:rPr lang="en-CA" sz="1200" dirty="0" smtClean="0">
                          <a:solidFill>
                            <a:schemeClr val="tx1"/>
                          </a:solidFill>
                        </a:rPr>
                        <a:t>Boring</a:t>
                      </a:r>
                      <a:endParaRPr lang="en-CA" sz="1200" dirty="0">
                        <a:solidFill>
                          <a:schemeClr val="tx1"/>
                        </a:solidFill>
                      </a:endParaRPr>
                    </a:p>
                  </a:txBody>
                  <a:tcPr marL="91404" marR="91404" marT="45713" marB="45713"/>
                </a:tc>
              </a:tr>
              <a:tr h="557212">
                <a:tc>
                  <a:txBody>
                    <a:bodyPr/>
                    <a:lstStyle/>
                    <a:p>
                      <a:pPr algn="r"/>
                      <a:r>
                        <a:rPr lang="en-CA" sz="1200" dirty="0" smtClean="0">
                          <a:solidFill>
                            <a:schemeClr val="tx1"/>
                          </a:solidFill>
                        </a:rPr>
                        <a:t>Struggling</a:t>
                      </a:r>
                      <a:endParaRPr lang="en-CA" sz="1200" dirty="0">
                        <a:solidFill>
                          <a:schemeClr val="tx1"/>
                        </a:solidFill>
                      </a:endParaRPr>
                    </a:p>
                  </a:txBody>
                  <a:tcPr marL="91404" marR="91404" marT="45713" marB="45713"/>
                </a:tc>
              </a:tr>
              <a:tr h="314325">
                <a:tc>
                  <a:txBody>
                    <a:bodyPr/>
                    <a:lstStyle/>
                    <a:p>
                      <a:pPr algn="r"/>
                      <a:r>
                        <a:rPr lang="en-CA" sz="1200" dirty="0" smtClean="0">
                          <a:solidFill>
                            <a:schemeClr val="tx1"/>
                          </a:solidFill>
                        </a:rPr>
                        <a:t>Cosmopolitan</a:t>
                      </a:r>
                      <a:endParaRPr lang="en-CA" sz="1200" dirty="0">
                        <a:solidFill>
                          <a:schemeClr val="tx1"/>
                        </a:solidFill>
                      </a:endParaRPr>
                    </a:p>
                  </a:txBody>
                  <a:tcPr marL="91404" marR="91404" marT="45713" marB="45713"/>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683975212"/>
              </p:ext>
            </p:extLst>
          </p:nvPr>
        </p:nvGraphicFramePr>
        <p:xfrm>
          <a:off x="6388100" y="2193925"/>
          <a:ext cx="1331913" cy="3591823"/>
        </p:xfrm>
        <a:graphic>
          <a:graphicData uri="http://schemas.openxmlformats.org/drawingml/2006/table">
            <a:tbl>
              <a:tblPr firstRow="1" bandRow="1">
                <a:tableStyleId>{2D5ABB26-0587-4C30-8999-92F81FD0307C}</a:tableStyleId>
              </a:tblPr>
              <a:tblGrid>
                <a:gridCol w="1331913"/>
              </a:tblGrid>
              <a:tr h="506413">
                <a:tc>
                  <a:txBody>
                    <a:bodyPr/>
                    <a:lstStyle/>
                    <a:p>
                      <a:pPr algn="l"/>
                      <a:r>
                        <a:rPr lang="en-CA" sz="1200" dirty="0" smtClean="0">
                          <a:solidFill>
                            <a:schemeClr val="tx1"/>
                          </a:solidFill>
                        </a:rPr>
                        <a:t>Friendly</a:t>
                      </a:r>
                      <a:endParaRPr lang="en-CA" sz="1200" dirty="0">
                        <a:solidFill>
                          <a:schemeClr val="tx1"/>
                        </a:solidFill>
                      </a:endParaRPr>
                    </a:p>
                  </a:txBody>
                  <a:tcPr marL="91404" marR="91404" marT="45713" marB="45713"/>
                </a:tc>
              </a:tr>
              <a:tr h="542925">
                <a:tc>
                  <a:txBody>
                    <a:bodyPr/>
                    <a:lstStyle/>
                    <a:p>
                      <a:pPr algn="l"/>
                      <a:r>
                        <a:rPr lang="en-CA" sz="1200" dirty="0" smtClean="0">
                          <a:solidFill>
                            <a:schemeClr val="tx1"/>
                          </a:solidFill>
                        </a:rPr>
                        <a:t>Rural</a:t>
                      </a:r>
                      <a:endParaRPr lang="en-CA" sz="1200" dirty="0">
                        <a:solidFill>
                          <a:schemeClr val="tx1"/>
                        </a:solidFill>
                      </a:endParaRPr>
                    </a:p>
                  </a:txBody>
                  <a:tcPr marL="91404" marR="91404" marT="45713" marB="45713"/>
                </a:tc>
              </a:tr>
              <a:tr h="557212">
                <a:tc>
                  <a:txBody>
                    <a:bodyPr/>
                    <a:lstStyle/>
                    <a:p>
                      <a:pPr algn="l"/>
                      <a:r>
                        <a:rPr lang="en-CA" sz="1200" dirty="0" smtClean="0">
                          <a:solidFill>
                            <a:schemeClr val="tx1"/>
                          </a:solidFill>
                        </a:rPr>
                        <a:t>Unique</a:t>
                      </a:r>
                      <a:endParaRPr lang="en-CA" sz="1200" dirty="0">
                        <a:solidFill>
                          <a:schemeClr val="tx1"/>
                        </a:solidFill>
                      </a:endParaRPr>
                    </a:p>
                  </a:txBody>
                  <a:tcPr marL="91404" marR="91404" marT="45713" marB="45713"/>
                </a:tc>
              </a:tr>
              <a:tr h="514350">
                <a:tc>
                  <a:txBody>
                    <a:bodyPr/>
                    <a:lstStyle/>
                    <a:p>
                      <a:pPr algn="l"/>
                      <a:r>
                        <a:rPr lang="en-CA" sz="1200" dirty="0" smtClean="0">
                          <a:solidFill>
                            <a:schemeClr val="tx1"/>
                          </a:solidFill>
                        </a:rPr>
                        <a:t>Traditional</a:t>
                      </a:r>
                      <a:endParaRPr lang="en-CA" sz="1200" dirty="0">
                        <a:solidFill>
                          <a:schemeClr val="tx1"/>
                        </a:solidFill>
                      </a:endParaRPr>
                    </a:p>
                  </a:txBody>
                  <a:tcPr marL="91404" marR="91404" marT="45713" marB="45713"/>
                </a:tc>
              </a:tr>
              <a:tr h="528638">
                <a:tc>
                  <a:txBody>
                    <a:bodyPr/>
                    <a:lstStyle/>
                    <a:p>
                      <a:pPr algn="l"/>
                      <a:r>
                        <a:rPr lang="en-CA" sz="1200" dirty="0" smtClean="0">
                          <a:solidFill>
                            <a:schemeClr val="tx1"/>
                          </a:solidFill>
                        </a:rPr>
                        <a:t>Exciting</a:t>
                      </a:r>
                      <a:endParaRPr lang="en-CA" sz="1200" dirty="0">
                        <a:solidFill>
                          <a:schemeClr val="tx1"/>
                        </a:solidFill>
                      </a:endParaRPr>
                    </a:p>
                  </a:txBody>
                  <a:tcPr marL="91404" marR="91404" marT="45713" marB="45713"/>
                </a:tc>
              </a:tr>
              <a:tr h="571500">
                <a:tc>
                  <a:txBody>
                    <a:bodyPr/>
                    <a:lstStyle/>
                    <a:p>
                      <a:pPr algn="l"/>
                      <a:r>
                        <a:rPr lang="en-CA" sz="1200" dirty="0" smtClean="0">
                          <a:solidFill>
                            <a:schemeClr val="tx1"/>
                          </a:solidFill>
                        </a:rPr>
                        <a:t>Affluent</a:t>
                      </a:r>
                      <a:endParaRPr lang="en-CA" sz="1200" dirty="0">
                        <a:solidFill>
                          <a:schemeClr val="tx1"/>
                        </a:solidFill>
                      </a:endParaRPr>
                    </a:p>
                  </a:txBody>
                  <a:tcPr marL="91404" marR="91404" marT="45713" marB="45713"/>
                </a:tc>
              </a:tr>
              <a:tr h="370785">
                <a:tc>
                  <a:txBody>
                    <a:bodyPr/>
                    <a:lstStyle/>
                    <a:p>
                      <a:pPr algn="l"/>
                      <a:r>
                        <a:rPr lang="en-CA" sz="1200" dirty="0" smtClean="0">
                          <a:solidFill>
                            <a:schemeClr val="tx1"/>
                          </a:solidFill>
                        </a:rPr>
                        <a:t>Unsophisticated</a:t>
                      </a:r>
                      <a:endParaRPr lang="en-CA" sz="1200" dirty="0">
                        <a:solidFill>
                          <a:schemeClr val="tx1"/>
                        </a:solidFill>
                      </a:endParaRPr>
                    </a:p>
                  </a:txBody>
                  <a:tcPr marL="91404" marR="91404" marT="45713" marB="45713"/>
                </a:tc>
              </a:tr>
            </a:tbl>
          </a:graphicData>
        </a:graphic>
      </p:graphicFrame>
      <p:sp>
        <p:nvSpPr>
          <p:cNvPr id="15" name="Rectangular Callout 14"/>
          <p:cNvSpPr/>
          <p:nvPr/>
        </p:nvSpPr>
        <p:spPr>
          <a:xfrm>
            <a:off x="1947863" y="1500188"/>
            <a:ext cx="4195762" cy="596900"/>
          </a:xfrm>
          <a:prstGeom prst="wedgeRectCallout">
            <a:avLst>
              <a:gd name="adj1" fmla="val -21831"/>
              <a:gd name="adj2" fmla="val 61273"/>
            </a:avLst>
          </a:prstGeom>
          <a:ln w="28575"/>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CA" sz="1200" dirty="0">
                <a:solidFill>
                  <a:schemeClr val="tx1"/>
                </a:solidFill>
              </a:rPr>
              <a:t>Read as: 92% felt that ‘friendly’ best represented Bruce County, 1% selected ‘unsociable’ and 7% felt that neither word was a good fit</a:t>
            </a:r>
          </a:p>
        </p:txBody>
      </p:sp>
      <p:sp>
        <p:nvSpPr>
          <p:cNvPr id="16" name="Right Bracket 15"/>
          <p:cNvSpPr/>
          <p:nvPr/>
        </p:nvSpPr>
        <p:spPr>
          <a:xfrm>
            <a:off x="7362825" y="2252661"/>
            <a:ext cx="46038" cy="2221825"/>
          </a:xfrm>
          <a:prstGeom prst="rightBracket">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5144" name="TextBox 16"/>
          <p:cNvSpPr txBox="1">
            <a:spLocks noChangeArrowheads="1"/>
          </p:cNvSpPr>
          <p:nvPr/>
        </p:nvSpPr>
        <p:spPr bwMode="auto">
          <a:xfrm>
            <a:off x="7591425" y="2486025"/>
            <a:ext cx="13239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400" dirty="0"/>
              <a:t>Overall, Bruce County was seen as a friendly, traditional, rural area that was unique and, for many, </a:t>
            </a:r>
            <a:r>
              <a:rPr lang="en-CA" altLang="en-US" sz="1400" dirty="0" smtClean="0"/>
              <a:t>exciting</a:t>
            </a:r>
            <a:r>
              <a:rPr lang="en-CA" altLang="en-US" sz="1400" dirty="0"/>
              <a:t>.</a:t>
            </a:r>
          </a:p>
        </p:txBody>
      </p:sp>
      <p:sp>
        <p:nvSpPr>
          <p:cNvPr id="5145" name="Rectangle 17"/>
          <p:cNvSpPr>
            <a:spLocks noChangeArrowheads="1"/>
          </p:cNvSpPr>
          <p:nvPr/>
        </p:nvSpPr>
        <p:spPr bwMode="auto">
          <a:xfrm>
            <a:off x="388938" y="6048375"/>
            <a:ext cx="8408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t>Base: Those with at least some familiarity with Bruce County (aware and familiarity score &gt;1): n=370</a:t>
            </a:r>
          </a:p>
          <a:p>
            <a:pPr eaLnBrk="1" hangingPunct="1"/>
            <a:r>
              <a:rPr lang="en-US" altLang="en-US" sz="900" i="1" dirty="0"/>
              <a:t>QD3: I am going to read a pair of words and I would like you to tell me which one better fits with what you know of Bruce County.</a:t>
            </a:r>
            <a:endParaRPr lang="fr-CA" altLang="en-US" sz="9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p:txBody>
          <a:bodyPr/>
          <a:lstStyle/>
          <a:p>
            <a:pPr eaLnBrk="1" hangingPunct="1"/>
            <a:r>
              <a:rPr lang="fr-CA" altLang="en-US" smtClean="0">
                <a:latin typeface="Arial" panose="020B0604020202020204" pitchFamily="34" charset="0"/>
                <a:cs typeface="Arial" panose="020B0604020202020204" pitchFamily="34" charset="0"/>
              </a:rPr>
              <a:t>Table Of Contents</a:t>
            </a:r>
          </a:p>
        </p:txBody>
      </p:sp>
      <p:graphicFrame>
        <p:nvGraphicFramePr>
          <p:cNvPr id="6" name="Table Placeholder 8"/>
          <p:cNvGraphicFramePr>
            <a:graphicFrameLocks/>
          </p:cNvGraphicFramePr>
          <p:nvPr>
            <p:extLst>
              <p:ext uri="{D42A27DB-BD31-4B8C-83A1-F6EECF244321}">
                <p14:modId xmlns:p14="http://schemas.microsoft.com/office/powerpoint/2010/main" val="315058674"/>
              </p:ext>
            </p:extLst>
          </p:nvPr>
        </p:nvGraphicFramePr>
        <p:xfrm>
          <a:off x="600076" y="790449"/>
          <a:ext cx="7072312" cy="5155410"/>
        </p:xfrm>
        <a:graphic>
          <a:graphicData uri="http://schemas.openxmlformats.org/drawingml/2006/table">
            <a:tbl>
              <a:tblPr firstRow="1" bandRow="1"/>
              <a:tblGrid>
                <a:gridCol w="6340762"/>
                <a:gridCol w="731550"/>
              </a:tblGrid>
              <a:tr h="325972">
                <a:tc>
                  <a:txBody>
                    <a:bodyPr/>
                    <a:lstStyle/>
                    <a:p>
                      <a:pPr marL="0" marR="0" lvl="0" indent="0" algn="l" defTabSz="914400" rtl="0" eaLnBrk="1" fontAlgn="auto" latinLnBrk="0" hangingPunct="1">
                        <a:lnSpc>
                          <a:spcPct val="90000"/>
                        </a:lnSpc>
                        <a:spcBef>
                          <a:spcPct val="20000"/>
                        </a:spcBef>
                        <a:spcAft>
                          <a:spcPts val="0"/>
                        </a:spcAft>
                        <a:buClr>
                          <a:srgbClr val="4C4C4C"/>
                        </a:buClr>
                        <a:buSzTx/>
                        <a:buFont typeface="Arial"/>
                        <a:buNone/>
                        <a:tabLst>
                          <a:tab pos="360363" algn="l"/>
                        </a:tabLst>
                        <a:defRPr/>
                      </a:pPr>
                      <a:r>
                        <a:rPr kumimoji="0" lang="fr-CA" sz="2800" b="0" i="0" u="none" strike="noStrike" kern="1200" cap="none" spc="0" normalizeH="0" baseline="0" noProof="0" dirty="0" smtClean="0">
                          <a:ln>
                            <a:noFill/>
                          </a:ln>
                          <a:solidFill>
                            <a:srgbClr val="333333"/>
                          </a:solidFill>
                          <a:effectLst/>
                          <a:uLnTx/>
                          <a:uFillTx/>
                          <a:latin typeface="+mj-lt"/>
                          <a:ea typeface="+mn-ea"/>
                          <a:cs typeface="+mn-cs"/>
                        </a:rPr>
                        <a:t>1</a:t>
                      </a:r>
                      <a:r>
                        <a:rPr kumimoji="0" lang="fr-CA" sz="3400" b="0" i="0" u="none" strike="noStrike" kern="1200" cap="none" spc="0" normalizeH="0" baseline="0" noProof="0" dirty="0" smtClean="0">
                          <a:ln>
                            <a:noFill/>
                          </a:ln>
                          <a:solidFill>
                            <a:srgbClr val="333333"/>
                          </a:solidFill>
                          <a:effectLst/>
                          <a:uLnTx/>
                          <a:uFillTx/>
                          <a:latin typeface="+mj-lt"/>
                          <a:ea typeface="+mn-ea"/>
                          <a:cs typeface="+mn-cs"/>
                        </a:rPr>
                        <a:t>	</a:t>
                      </a:r>
                      <a:r>
                        <a:rPr kumimoji="0" lang="en-CA" sz="1200" b="0" i="0" u="none" strike="noStrike" kern="1200" cap="none" spc="0" normalizeH="0" baseline="0" noProof="0" dirty="0" smtClean="0">
                          <a:ln>
                            <a:noFill/>
                          </a:ln>
                          <a:solidFill>
                            <a:srgbClr val="333333"/>
                          </a:solidFill>
                          <a:effectLst/>
                          <a:uLnTx/>
                          <a:uFillTx/>
                          <a:latin typeface="+mj-lt"/>
                          <a:ea typeface="+mn-ea"/>
                          <a:cs typeface="+mn-cs"/>
                        </a:rPr>
                        <a:t>Background</a:t>
                      </a:r>
                      <a:r>
                        <a:rPr kumimoji="0" lang="fr-CA" sz="1200" b="0" i="0" u="none" strike="noStrike" kern="1200" cap="none" spc="0" normalizeH="0" baseline="0" noProof="0" dirty="0" smtClean="0">
                          <a:ln>
                            <a:noFill/>
                          </a:ln>
                          <a:solidFill>
                            <a:srgbClr val="333333"/>
                          </a:solidFill>
                          <a:effectLst/>
                          <a:uLnTx/>
                          <a:uFillTx/>
                          <a:latin typeface="+mj-lt"/>
                          <a:ea typeface="+mn-ea"/>
                          <a:cs typeface="+mn-cs"/>
                        </a:rPr>
                        <a:t>, Objectives and </a:t>
                      </a:r>
                      <a:r>
                        <a:rPr kumimoji="0" lang="en-CA" sz="1200" b="0" i="0" u="none" strike="noStrike" kern="1200" cap="none" spc="0" normalizeH="0" baseline="0" noProof="0" dirty="0" smtClean="0">
                          <a:ln>
                            <a:noFill/>
                          </a:ln>
                          <a:solidFill>
                            <a:srgbClr val="333333"/>
                          </a:solidFill>
                          <a:effectLst/>
                          <a:uLnTx/>
                          <a:uFillTx/>
                          <a:latin typeface="+mj-lt"/>
                          <a:ea typeface="+mn-ea"/>
                          <a:cs typeface="+mn-cs"/>
                        </a:rPr>
                        <a:t>Methodology</a:t>
                      </a:r>
                      <a:endParaRPr kumimoji="0" lang="en-CA" sz="3400" b="0" i="0" u="none" strike="noStrike" kern="1200" cap="none" spc="0" normalizeH="0" baseline="0" noProof="0" dirty="0" smtClean="0">
                        <a:ln>
                          <a:noFill/>
                        </a:ln>
                        <a:solidFill>
                          <a:srgbClr val="333333"/>
                        </a:solidFill>
                        <a:effectLst/>
                        <a:uLnTx/>
                        <a:uFillTx/>
                        <a:latin typeface="+mj-lt"/>
                        <a:ea typeface="+mn-ea"/>
                        <a:cs typeface="+mn-cs"/>
                      </a:endParaRPr>
                    </a:p>
                  </a:txBody>
                  <a:tcPr marL="0" marR="66394" marT="0" marB="0">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r"/>
                      <a:r>
                        <a:rPr lang="en-GB" sz="1200" b="0" dirty="0" smtClean="0">
                          <a:solidFill>
                            <a:srgbClr val="333333"/>
                          </a:solidFill>
                          <a:latin typeface="+mj-lt"/>
                        </a:rPr>
                        <a:t>4</a:t>
                      </a:r>
                      <a:endParaRPr lang="en-GB" sz="1200" b="0" dirty="0">
                        <a:solidFill>
                          <a:srgbClr val="333333"/>
                        </a:solidFill>
                        <a:latin typeface="+mj-lt"/>
                      </a:endParaRPr>
                    </a:p>
                  </a:txBody>
                  <a:tcPr marL="66394" marR="66394" marT="45722" marB="45722" anchor="b">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r h="502703">
                <a:tc>
                  <a:txBody>
                    <a:bodyPr/>
                    <a:lstStyle/>
                    <a:p>
                      <a:pPr marL="228600" marR="0" lvl="0" indent="-228600" algn="l" defTabSz="914400" rtl="0" eaLnBrk="1" fontAlgn="auto" latinLnBrk="0" hangingPunct="1">
                        <a:lnSpc>
                          <a:spcPct val="90000"/>
                        </a:lnSpc>
                        <a:spcBef>
                          <a:spcPct val="20000"/>
                        </a:spcBef>
                        <a:spcAft>
                          <a:spcPts val="0"/>
                        </a:spcAft>
                        <a:buClr>
                          <a:srgbClr val="4C4C4C"/>
                        </a:buClr>
                        <a:buSzTx/>
                        <a:buFont typeface="Arial"/>
                        <a:buNone/>
                        <a:tabLst>
                          <a:tab pos="360363" algn="l"/>
                        </a:tabLst>
                        <a:defRPr/>
                      </a:pPr>
                      <a:r>
                        <a:rPr kumimoji="0" lang="en-GB" sz="2800" b="0" i="0" u="none" strike="noStrike" kern="1200" cap="none" spc="0" normalizeH="0" baseline="0" dirty="0" smtClean="0">
                          <a:ln>
                            <a:noFill/>
                          </a:ln>
                          <a:solidFill>
                            <a:schemeClr val="tx1">
                              <a:lumMod val="75000"/>
                              <a:lumOff val="25000"/>
                            </a:schemeClr>
                          </a:solidFill>
                          <a:effectLst/>
                          <a:uLnTx/>
                          <a:uFillTx/>
                          <a:latin typeface="+mj-lt"/>
                          <a:ea typeface="+mn-ea"/>
                          <a:cs typeface="+mn-cs"/>
                        </a:rPr>
                        <a:t>2  </a:t>
                      </a:r>
                      <a:r>
                        <a:rPr kumimoji="0" lang="en-GB" sz="1200" b="0" i="0" u="none" strike="noStrike" kern="1200" cap="none" spc="0" normalizeH="0" baseline="0" dirty="0" smtClean="0">
                          <a:ln>
                            <a:noFill/>
                          </a:ln>
                          <a:solidFill>
                            <a:schemeClr val="tx1">
                              <a:lumMod val="75000"/>
                              <a:lumOff val="25000"/>
                            </a:schemeClr>
                          </a:solidFill>
                          <a:effectLst/>
                          <a:uLnTx/>
                          <a:uFillTx/>
                          <a:latin typeface="+mj-lt"/>
                          <a:ea typeface="+mn-ea"/>
                          <a:cs typeface="+mn-cs"/>
                        </a:rPr>
                        <a:t>Summary</a:t>
                      </a:r>
                      <a:endParaRPr kumimoji="0" lang="en-GB" sz="3400" b="0" i="0" u="none" strike="noStrike" kern="1200" cap="none" spc="0" normalizeH="0" baseline="0" dirty="0" smtClean="0">
                        <a:ln>
                          <a:noFill/>
                        </a:ln>
                        <a:solidFill>
                          <a:schemeClr val="tx1">
                            <a:lumMod val="75000"/>
                            <a:lumOff val="25000"/>
                          </a:schemeClr>
                        </a:solidFill>
                        <a:effectLst/>
                        <a:uLnTx/>
                        <a:uFillTx/>
                        <a:latin typeface="+mj-lt"/>
                        <a:ea typeface="+mn-ea"/>
                        <a:cs typeface="+mn-cs"/>
                      </a:endParaRPr>
                    </a:p>
                  </a:txBody>
                  <a:tcPr marL="0" marR="66394" marT="45722" marB="0">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r"/>
                      <a:r>
                        <a:rPr lang="en-GB" sz="1200" b="0" dirty="0" smtClean="0">
                          <a:solidFill>
                            <a:schemeClr val="tx1">
                              <a:lumMod val="75000"/>
                              <a:lumOff val="25000"/>
                            </a:schemeClr>
                          </a:solidFill>
                          <a:latin typeface="+mj-lt"/>
                        </a:rPr>
                        <a:t>8</a:t>
                      </a:r>
                      <a:endParaRPr lang="en-GB" sz="1200" b="0" dirty="0">
                        <a:solidFill>
                          <a:schemeClr val="tx1">
                            <a:lumMod val="75000"/>
                            <a:lumOff val="25000"/>
                          </a:schemeClr>
                        </a:solidFill>
                        <a:latin typeface="+mj-lt"/>
                      </a:endParaRPr>
                    </a:p>
                  </a:txBody>
                  <a:tcPr marL="66394" marR="66394" marT="45722" marB="45722" anchor="b">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r h="519615">
                <a:tc>
                  <a:txBody>
                    <a:bodyPr/>
                    <a:lstStyle/>
                    <a:p>
                      <a:pPr marL="0" marR="0" lvl="0" indent="0" algn="l" defTabSz="914400" rtl="0" eaLnBrk="1" fontAlgn="auto" latinLnBrk="0" hangingPunct="1">
                        <a:lnSpc>
                          <a:spcPct val="90000"/>
                        </a:lnSpc>
                        <a:spcBef>
                          <a:spcPct val="20000"/>
                        </a:spcBef>
                        <a:spcAft>
                          <a:spcPts val="0"/>
                        </a:spcAft>
                        <a:buClr>
                          <a:srgbClr val="4C4C4C"/>
                        </a:buClr>
                        <a:buSzTx/>
                        <a:buFont typeface="Arial"/>
                        <a:buNone/>
                        <a:tabLst>
                          <a:tab pos="360363" algn="l"/>
                        </a:tabLst>
                        <a:defRPr/>
                      </a:pPr>
                      <a:r>
                        <a:rPr kumimoji="0" lang="en-GB" sz="2800" b="0" i="0" u="none" strike="noStrike" kern="1200" cap="none" spc="0" normalizeH="0" baseline="0" dirty="0" smtClean="0">
                          <a:ln>
                            <a:noFill/>
                          </a:ln>
                          <a:solidFill>
                            <a:srgbClr val="333333"/>
                          </a:solidFill>
                          <a:effectLst/>
                          <a:uLnTx/>
                          <a:uFillTx/>
                          <a:latin typeface="+mj-lt"/>
                          <a:ea typeface="+mn-ea"/>
                          <a:cs typeface="+mn-cs"/>
                        </a:rPr>
                        <a:t>3</a:t>
                      </a:r>
                      <a:r>
                        <a:rPr kumimoji="0" lang="en-GB" sz="3400" b="0" i="0" u="none" strike="noStrike" kern="1200" cap="none" spc="0" normalizeH="0" baseline="0" dirty="0" smtClean="0">
                          <a:ln>
                            <a:noFill/>
                          </a:ln>
                          <a:solidFill>
                            <a:srgbClr val="333333"/>
                          </a:solidFill>
                          <a:effectLst/>
                          <a:uLnTx/>
                          <a:uFillTx/>
                          <a:latin typeface="+mj-lt"/>
                          <a:ea typeface="+mn-ea"/>
                          <a:cs typeface="+mn-cs"/>
                        </a:rPr>
                        <a:t>	</a:t>
                      </a:r>
                      <a:r>
                        <a:rPr kumimoji="0" lang="en-GB" sz="1200" b="0" i="0" u="none" strike="noStrike" kern="1200" cap="none" spc="0" normalizeH="0" baseline="0" dirty="0" smtClean="0">
                          <a:ln>
                            <a:noFill/>
                          </a:ln>
                          <a:solidFill>
                            <a:srgbClr val="333333"/>
                          </a:solidFill>
                          <a:effectLst/>
                          <a:uLnTx/>
                          <a:uFillTx/>
                          <a:latin typeface="+mj-lt"/>
                          <a:ea typeface="+mn-ea"/>
                          <a:cs typeface="+mn-cs"/>
                        </a:rPr>
                        <a:t>Detailed Results of Quantitative Survey</a:t>
                      </a:r>
                      <a:endParaRPr kumimoji="0" lang="en-GB" sz="3400" b="0" i="0" u="none" strike="noStrike" kern="1200" cap="none" spc="0" normalizeH="0" baseline="0" dirty="0" smtClean="0">
                        <a:ln>
                          <a:noFill/>
                        </a:ln>
                        <a:solidFill>
                          <a:srgbClr val="333333"/>
                        </a:solidFill>
                        <a:effectLst/>
                        <a:uLnTx/>
                        <a:uFillTx/>
                        <a:latin typeface="+mj-lt"/>
                        <a:ea typeface="+mn-ea"/>
                        <a:cs typeface="+mn-cs"/>
                      </a:endParaRPr>
                    </a:p>
                  </a:txBody>
                  <a:tcPr marL="0" marR="66394" marT="45722" marB="0">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r"/>
                      <a:endParaRPr lang="en-GB" sz="1400" b="0" dirty="0" smtClean="0">
                        <a:solidFill>
                          <a:schemeClr val="bg2">
                            <a:lumMod val="25000"/>
                          </a:schemeClr>
                        </a:solidFill>
                        <a:latin typeface="+mj-lt"/>
                      </a:endParaRPr>
                    </a:p>
                    <a:p>
                      <a:pPr algn="r"/>
                      <a:r>
                        <a:rPr lang="en-GB" sz="1200" b="0" dirty="0" smtClean="0">
                          <a:solidFill>
                            <a:schemeClr val="bg2">
                              <a:lumMod val="25000"/>
                            </a:schemeClr>
                          </a:solidFill>
                          <a:latin typeface="+mj-lt"/>
                        </a:rPr>
                        <a:t>11</a:t>
                      </a:r>
                      <a:endParaRPr lang="en-GB" sz="1200" b="0" dirty="0">
                        <a:solidFill>
                          <a:schemeClr val="bg2">
                            <a:lumMod val="25000"/>
                          </a:schemeClr>
                        </a:solidFill>
                        <a:latin typeface="+mj-lt"/>
                      </a:endParaRPr>
                    </a:p>
                  </a:txBody>
                  <a:tcPr marL="66394" marR="66394" marT="45722" marB="45722">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r h="926214">
                <a:tc>
                  <a:txBody>
                    <a:bodyPr/>
                    <a:lstStyle/>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CA" sz="1000" b="0" i="0" u="none" strike="noStrike" kern="1200" cap="none" spc="0" normalizeH="0" baseline="0" noProof="0" dirty="0" smtClean="0">
                          <a:ln>
                            <a:noFill/>
                          </a:ln>
                          <a:solidFill>
                            <a:srgbClr val="333333"/>
                          </a:solidFill>
                          <a:effectLst/>
                          <a:uLnTx/>
                          <a:uFillTx/>
                          <a:latin typeface="+mj-lt"/>
                          <a:ea typeface="+mn-ea"/>
                          <a:cs typeface="+mn-cs"/>
                        </a:rPr>
                        <a:t>Awareness, Familiarity and Overall Impressions of Bruce County</a:t>
                      </a:r>
                    </a:p>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CA" sz="1000" b="0" i="0" u="none" strike="noStrike" kern="1200" cap="none" spc="0" normalizeH="0" baseline="0" noProof="0" dirty="0" smtClean="0">
                          <a:ln>
                            <a:noFill/>
                          </a:ln>
                          <a:solidFill>
                            <a:srgbClr val="333333"/>
                          </a:solidFill>
                          <a:effectLst/>
                          <a:uLnTx/>
                          <a:uFillTx/>
                          <a:latin typeface="+mn-lt"/>
                          <a:ea typeface="+mn-ea"/>
                          <a:cs typeface="+mn-cs"/>
                        </a:rPr>
                        <a:t>Visitation to Bruce County by Those Who Had Familiarity</a:t>
                      </a:r>
                    </a:p>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CA" sz="1000" b="0" i="0" u="none" strike="noStrike" kern="1200" cap="none" spc="0" normalizeH="0" baseline="0" noProof="0" dirty="0" smtClean="0">
                          <a:ln>
                            <a:noFill/>
                          </a:ln>
                          <a:solidFill>
                            <a:srgbClr val="333333"/>
                          </a:solidFill>
                          <a:effectLst/>
                          <a:uLnTx/>
                          <a:uFillTx/>
                          <a:latin typeface="+mn-lt"/>
                          <a:ea typeface="+mn-ea"/>
                          <a:cs typeface="+mn-cs"/>
                        </a:rPr>
                        <a:t>Evaluation of Bruce County</a:t>
                      </a:r>
                    </a:p>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CA" sz="1000" b="0" i="0" u="none" strike="noStrike" kern="1200" cap="none" spc="0" normalizeH="0" baseline="0" noProof="0" dirty="0" smtClean="0">
                          <a:ln>
                            <a:noFill/>
                          </a:ln>
                          <a:solidFill>
                            <a:srgbClr val="333333"/>
                          </a:solidFill>
                          <a:effectLst/>
                          <a:uLnTx/>
                          <a:uFillTx/>
                          <a:latin typeface="+mn-lt"/>
                          <a:ea typeface="+mn-ea"/>
                          <a:cs typeface="+mn-cs"/>
                        </a:rPr>
                        <a:t>Perceived Suitability of Bruce County as a Place to Live and Work</a:t>
                      </a:r>
                    </a:p>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CA" sz="1000" b="0" i="0" u="none" strike="noStrike" kern="1200" cap="none" spc="0" normalizeH="0" baseline="0" noProof="0" dirty="0" smtClean="0">
                          <a:ln>
                            <a:noFill/>
                          </a:ln>
                          <a:solidFill>
                            <a:srgbClr val="333333"/>
                          </a:solidFill>
                          <a:effectLst/>
                          <a:uLnTx/>
                          <a:uFillTx/>
                          <a:latin typeface="+mn-lt"/>
                          <a:ea typeface="+mn-ea"/>
                          <a:cs typeface="+mn-cs"/>
                        </a:rPr>
                        <a:t>Perceived Strengths and Concerns</a:t>
                      </a:r>
                    </a:p>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CA" sz="1000" b="0" i="0" u="none" strike="noStrike" kern="1200" cap="none" spc="0" normalizeH="0" baseline="0" noProof="0" dirty="0" smtClean="0">
                          <a:ln>
                            <a:noFill/>
                          </a:ln>
                          <a:solidFill>
                            <a:srgbClr val="333333"/>
                          </a:solidFill>
                          <a:effectLst/>
                          <a:uLnTx/>
                          <a:uFillTx/>
                          <a:latin typeface="+mn-lt"/>
                          <a:ea typeface="+mn-ea"/>
                          <a:cs typeface="+mn-cs"/>
                        </a:rPr>
                        <a:t>Reaction to Concept Statements Describing Bruce County</a:t>
                      </a:r>
                    </a:p>
                  </a:txBody>
                  <a:tcPr marL="0" marR="66394" marT="0" marB="0">
                    <a:lnL w="12700" cmpd="sng">
                      <a:noFill/>
                      <a:prstDash val="solid"/>
                    </a:lnL>
                    <a:lnR w="12700" cmpd="sng">
                      <a:noFill/>
                      <a:prstDash val="soli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GB" sz="1000" b="0" dirty="0" smtClean="0">
                          <a:solidFill>
                            <a:schemeClr val="bg2">
                              <a:lumMod val="25000"/>
                            </a:schemeClr>
                          </a:solidFill>
                          <a:latin typeface="+mj-lt"/>
                        </a:rPr>
                        <a:t>12</a:t>
                      </a:r>
                    </a:p>
                    <a:p>
                      <a:pPr algn="r"/>
                      <a:r>
                        <a:rPr lang="en-GB" sz="1000" b="0" dirty="0" smtClean="0">
                          <a:solidFill>
                            <a:schemeClr val="bg2">
                              <a:lumMod val="25000"/>
                            </a:schemeClr>
                          </a:solidFill>
                          <a:latin typeface="+mj-lt"/>
                        </a:rPr>
                        <a:t>20</a:t>
                      </a:r>
                    </a:p>
                    <a:p>
                      <a:pPr algn="r"/>
                      <a:r>
                        <a:rPr lang="en-GB" sz="1000" b="0" dirty="0" smtClean="0">
                          <a:solidFill>
                            <a:schemeClr val="bg2">
                              <a:lumMod val="25000"/>
                            </a:schemeClr>
                          </a:solidFill>
                          <a:latin typeface="+mj-lt"/>
                        </a:rPr>
                        <a:t>25</a:t>
                      </a:r>
                    </a:p>
                    <a:p>
                      <a:pPr algn="r"/>
                      <a:r>
                        <a:rPr lang="en-GB" sz="1000" b="0" dirty="0" smtClean="0">
                          <a:solidFill>
                            <a:schemeClr val="bg2">
                              <a:lumMod val="25000"/>
                            </a:schemeClr>
                          </a:solidFill>
                          <a:latin typeface="+mj-lt"/>
                        </a:rPr>
                        <a:t>35</a:t>
                      </a:r>
                    </a:p>
                    <a:p>
                      <a:pPr algn="r"/>
                      <a:r>
                        <a:rPr lang="en-GB" sz="1000" b="0" dirty="0" smtClean="0">
                          <a:solidFill>
                            <a:schemeClr val="bg2">
                              <a:lumMod val="25000"/>
                            </a:schemeClr>
                          </a:solidFill>
                          <a:latin typeface="+mj-lt"/>
                        </a:rPr>
                        <a:t>39</a:t>
                      </a:r>
                    </a:p>
                    <a:p>
                      <a:pPr algn="r"/>
                      <a:r>
                        <a:rPr lang="en-GB" sz="1000" b="0" dirty="0" smtClean="0">
                          <a:solidFill>
                            <a:schemeClr val="bg2">
                              <a:lumMod val="25000"/>
                            </a:schemeClr>
                          </a:solidFill>
                          <a:latin typeface="+mj-lt"/>
                        </a:rPr>
                        <a:t>45</a:t>
                      </a:r>
                      <a:endParaRPr lang="en-GB" sz="1400" b="0" dirty="0">
                        <a:solidFill>
                          <a:schemeClr val="bg2">
                            <a:lumMod val="25000"/>
                          </a:schemeClr>
                        </a:solidFill>
                        <a:latin typeface="+mj-lt"/>
                      </a:endParaRPr>
                    </a:p>
                  </a:txBody>
                  <a:tcPr marL="66394" marR="0" marT="0" marB="45722" anchor="b">
                    <a:lnL w="12700" cmpd="sng">
                      <a:noFill/>
                      <a:prstDash val="solid"/>
                    </a:lnL>
                    <a:lnR w="12700" cmpd="sng">
                      <a:noFill/>
                      <a:prstDash val="soli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369415">
                <a:tc>
                  <a:txBody>
                    <a:bodyPr/>
                    <a:lstStyle/>
                    <a:p>
                      <a:pPr marL="0" marR="0" lvl="0" indent="0" algn="l" defTabSz="914400" rtl="0" eaLnBrk="1" fontAlgn="auto" latinLnBrk="0" hangingPunct="1">
                        <a:lnSpc>
                          <a:spcPct val="90000"/>
                        </a:lnSpc>
                        <a:spcBef>
                          <a:spcPct val="20000"/>
                        </a:spcBef>
                        <a:spcAft>
                          <a:spcPts val="0"/>
                        </a:spcAft>
                        <a:buClr>
                          <a:srgbClr val="4C4C4C"/>
                        </a:buClr>
                        <a:buSzTx/>
                        <a:buFont typeface="Arial"/>
                        <a:buNone/>
                        <a:tabLst>
                          <a:tab pos="360363" algn="l"/>
                        </a:tabLst>
                        <a:defRPr/>
                      </a:pPr>
                      <a:r>
                        <a:rPr kumimoji="0" lang="en-GB" sz="2800" b="0" i="0" u="none" strike="noStrike" kern="1200" cap="none" spc="0" normalizeH="0" baseline="0" noProof="0" dirty="0" smtClean="0">
                          <a:ln>
                            <a:noFill/>
                          </a:ln>
                          <a:solidFill>
                            <a:srgbClr val="333333"/>
                          </a:solidFill>
                          <a:effectLst/>
                          <a:uLnTx/>
                          <a:uFillTx/>
                          <a:latin typeface="+mn-lt"/>
                          <a:ea typeface="+mn-ea"/>
                          <a:cs typeface="+mn-cs"/>
                        </a:rPr>
                        <a:t>4</a:t>
                      </a:r>
                      <a:r>
                        <a:rPr kumimoji="0" lang="en-GB" sz="3400" b="0" i="0" u="none" strike="noStrike" kern="1200" cap="none" spc="0" normalizeH="0" baseline="0" noProof="0" dirty="0" smtClean="0">
                          <a:ln>
                            <a:noFill/>
                          </a:ln>
                          <a:solidFill>
                            <a:srgbClr val="333333"/>
                          </a:solidFill>
                          <a:effectLst/>
                          <a:uLnTx/>
                          <a:uFillTx/>
                          <a:latin typeface="+mn-lt"/>
                          <a:ea typeface="+mn-ea"/>
                          <a:cs typeface="+mn-cs"/>
                        </a:rPr>
                        <a:t>	</a:t>
                      </a:r>
                      <a:r>
                        <a:rPr kumimoji="0" lang="en-GB" sz="1200" b="0" i="0" u="none" strike="noStrike" kern="1200" cap="none" spc="0" normalizeH="0" baseline="0" noProof="0" dirty="0" smtClean="0">
                          <a:ln>
                            <a:noFill/>
                          </a:ln>
                          <a:solidFill>
                            <a:srgbClr val="333333"/>
                          </a:solidFill>
                          <a:effectLst/>
                          <a:uLnTx/>
                          <a:uFillTx/>
                          <a:latin typeface="+mn-lt"/>
                          <a:ea typeface="+mn-ea"/>
                          <a:cs typeface="+mn-cs"/>
                        </a:rPr>
                        <a:t>Input from Community Meetings</a:t>
                      </a:r>
                      <a:endParaRPr kumimoji="0" lang="en-GB" sz="3400" b="0" i="0" u="none" strike="noStrike" kern="1200" cap="none" spc="0" normalizeH="0" baseline="0" noProof="0" dirty="0" smtClean="0">
                        <a:ln>
                          <a:noFill/>
                        </a:ln>
                        <a:solidFill>
                          <a:srgbClr val="333333"/>
                        </a:solidFill>
                        <a:effectLst/>
                        <a:uLnTx/>
                        <a:uFillTx/>
                        <a:latin typeface="+mn-lt"/>
                        <a:ea typeface="+mn-ea"/>
                        <a:cs typeface="+mn-cs"/>
                      </a:endParaRPr>
                    </a:p>
                  </a:txBody>
                  <a:tcPr marL="0" marR="66394" marT="0" marB="0">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0" dirty="0" smtClean="0">
                          <a:solidFill>
                            <a:schemeClr val="tx1"/>
                          </a:solidFill>
                          <a:latin typeface="+mj-lt"/>
                        </a:rPr>
                        <a:t>48</a:t>
                      </a:r>
                      <a:endParaRPr lang="en-GB" sz="1200" b="0" dirty="0">
                        <a:solidFill>
                          <a:schemeClr val="tx1"/>
                        </a:solidFill>
                        <a:latin typeface="+mj-lt"/>
                      </a:endParaRPr>
                    </a:p>
                  </a:txBody>
                  <a:tcPr marL="66394" marR="0" marT="0" marB="45722" anchor="b">
                    <a:lnL w="12700" cmpd="sng">
                      <a:noFill/>
                      <a:prstDash val="soli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8821">
                <a:tc>
                  <a:txBody>
                    <a:bodyPr/>
                    <a:lstStyle/>
                    <a:p>
                      <a:pPr marL="442913" marR="0" lvl="1" indent="0" algn="l" defTabSz="914400" rtl="0" eaLnBrk="1" fontAlgn="auto" latinLnBrk="0" hangingPunct="1">
                        <a:lnSpc>
                          <a:spcPct val="100000"/>
                        </a:lnSpc>
                        <a:spcBef>
                          <a:spcPct val="0"/>
                        </a:spcBef>
                        <a:spcAft>
                          <a:spcPts val="0"/>
                        </a:spcAft>
                        <a:buClrTx/>
                        <a:buSzTx/>
                        <a:buFontTx/>
                        <a:buNone/>
                        <a:tabLst>
                          <a:tab pos="357188" algn="l"/>
                        </a:tabLst>
                        <a:defRPr/>
                      </a:pPr>
                      <a:r>
                        <a:rPr lang="en-CA" altLang="en-US" sz="1000" b="0" dirty="0" smtClean="0">
                          <a:latin typeface="Arial" panose="020B0604020202020204" pitchFamily="34" charset="0"/>
                          <a:cs typeface="Arial" panose="020B0604020202020204" pitchFamily="34" charset="0"/>
                        </a:rPr>
                        <a:t>Themes from Community Discussions</a:t>
                      </a:r>
                      <a:br>
                        <a:rPr lang="en-CA" altLang="en-US" sz="1000" b="0" dirty="0" smtClean="0">
                          <a:latin typeface="Arial" panose="020B0604020202020204" pitchFamily="34" charset="0"/>
                          <a:cs typeface="Arial" panose="020B0604020202020204" pitchFamily="34" charset="0"/>
                        </a:rPr>
                      </a:br>
                      <a:r>
                        <a:rPr lang="en-CA" altLang="en-US" sz="1000" b="0" dirty="0" smtClean="0">
                          <a:latin typeface="Arial" panose="020B0604020202020204" pitchFamily="34" charset="0"/>
                          <a:cs typeface="Arial" panose="020B0604020202020204" pitchFamily="34" charset="0"/>
                        </a:rPr>
                        <a:t>Personality of Bruce County</a:t>
                      </a:r>
                      <a:br>
                        <a:rPr lang="en-CA" altLang="en-US" sz="1000" b="0" dirty="0" smtClean="0">
                          <a:latin typeface="Arial" panose="020B0604020202020204" pitchFamily="34" charset="0"/>
                          <a:cs typeface="Arial" panose="020B0604020202020204" pitchFamily="34" charset="0"/>
                        </a:rPr>
                      </a:br>
                      <a:r>
                        <a:rPr lang="en-CA" altLang="en-US" sz="1000" b="0" dirty="0" smtClean="0">
                          <a:latin typeface="Arial" panose="020B0604020202020204" pitchFamily="34" charset="0"/>
                          <a:cs typeface="Arial" panose="020B0604020202020204" pitchFamily="34" charset="0"/>
                        </a:rPr>
                        <a:t>Living in Bruce County</a:t>
                      </a:r>
                      <a:br>
                        <a:rPr lang="en-CA" altLang="en-US" sz="1000" b="0" dirty="0" smtClean="0">
                          <a:latin typeface="Arial" panose="020B0604020202020204" pitchFamily="34" charset="0"/>
                          <a:cs typeface="Arial" panose="020B0604020202020204" pitchFamily="34" charset="0"/>
                        </a:rPr>
                      </a:br>
                      <a:r>
                        <a:rPr lang="en-CA" altLang="en-US" sz="1000" b="0" dirty="0" smtClean="0">
                          <a:latin typeface="Arial" panose="020B0604020202020204" pitchFamily="34" charset="0"/>
                          <a:cs typeface="Arial" panose="020B0604020202020204" pitchFamily="34" charset="0"/>
                        </a:rPr>
                        <a:t>Brainstorming the New Bruce Brand</a:t>
                      </a:r>
                      <a:endParaRPr kumimoji="0" lang="en-GB" sz="1000" b="0" i="0" u="none" strike="noStrike" kern="1200" cap="none" spc="0" normalizeH="0" baseline="0" noProof="0" dirty="0" smtClean="0">
                        <a:ln>
                          <a:noFill/>
                        </a:ln>
                        <a:solidFill>
                          <a:srgbClr val="333333"/>
                        </a:solidFill>
                        <a:effectLst/>
                        <a:uLnTx/>
                        <a:uFillTx/>
                        <a:latin typeface="+mn-lt"/>
                        <a:ea typeface="+mn-ea"/>
                        <a:cs typeface="+mn-cs"/>
                      </a:endParaRPr>
                    </a:p>
                  </a:txBody>
                  <a:tcPr marL="0" marR="66394" marT="0" marB="0">
                    <a:lnL w="12700" cmpd="sng">
                      <a:noFill/>
                      <a:prstDash val="solid"/>
                    </a:lnL>
                    <a:lnR w="12700" cmpd="sng">
                      <a:noFill/>
                      <a:prstDash val="soli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000" b="0" dirty="0" smtClean="0">
                          <a:solidFill>
                            <a:schemeClr val="tx1"/>
                          </a:solidFill>
                          <a:latin typeface="+mj-lt"/>
                        </a:rPr>
                        <a:t>49</a:t>
                      </a:r>
                    </a:p>
                    <a:p>
                      <a:pPr algn="r"/>
                      <a:r>
                        <a:rPr lang="en-GB" sz="1000" b="0" dirty="0" smtClean="0">
                          <a:solidFill>
                            <a:schemeClr val="tx1"/>
                          </a:solidFill>
                          <a:latin typeface="+mj-lt"/>
                        </a:rPr>
                        <a:t>52</a:t>
                      </a:r>
                    </a:p>
                    <a:p>
                      <a:pPr algn="r"/>
                      <a:r>
                        <a:rPr lang="en-GB" sz="1000" b="0" dirty="0" smtClean="0">
                          <a:solidFill>
                            <a:schemeClr val="tx1"/>
                          </a:solidFill>
                          <a:latin typeface="+mj-lt"/>
                        </a:rPr>
                        <a:t>53</a:t>
                      </a:r>
                    </a:p>
                    <a:p>
                      <a:pPr algn="r"/>
                      <a:r>
                        <a:rPr lang="en-GB" sz="1000" b="0" dirty="0" smtClean="0">
                          <a:solidFill>
                            <a:schemeClr val="tx1"/>
                          </a:solidFill>
                          <a:latin typeface="+mj-lt"/>
                        </a:rPr>
                        <a:t>54</a:t>
                      </a:r>
                      <a:endParaRPr lang="en-GB" sz="1000" b="0" dirty="0">
                        <a:solidFill>
                          <a:schemeClr val="tx1"/>
                        </a:solidFill>
                        <a:latin typeface="+mj-lt"/>
                      </a:endParaRPr>
                    </a:p>
                  </a:txBody>
                  <a:tcPr marL="66394" marR="0" marT="0" marB="45722" anchor="b">
                    <a:lnL w="12700" cmpd="sng">
                      <a:noFill/>
                      <a:prstDash val="solid"/>
                    </a:lnL>
                    <a:lnR w="12700" cmpd="sng">
                      <a:noFill/>
                      <a:prstDash val="soli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3133">
                <a:tc>
                  <a:txBody>
                    <a:bodyPr/>
                    <a:lstStyle/>
                    <a:p>
                      <a:pPr marL="0" marR="0" lvl="1" indent="0" algn="l" defTabSz="914400" rtl="0" eaLnBrk="1" fontAlgn="auto" latinLnBrk="0" hangingPunct="1">
                        <a:lnSpc>
                          <a:spcPct val="100000"/>
                        </a:lnSpc>
                        <a:spcBef>
                          <a:spcPct val="0"/>
                        </a:spcBef>
                        <a:spcAft>
                          <a:spcPts val="0"/>
                        </a:spcAft>
                        <a:buClrTx/>
                        <a:buSzTx/>
                        <a:buFontTx/>
                        <a:buNone/>
                        <a:tabLst>
                          <a:tab pos="357188" algn="l"/>
                        </a:tabLst>
                        <a:defRPr/>
                      </a:pPr>
                      <a:r>
                        <a:rPr kumimoji="0" lang="en-GB" sz="2800" b="0" i="0" u="none" strike="noStrike" kern="1200" cap="none" spc="0" normalizeH="0" baseline="0" noProof="0" dirty="0" smtClean="0">
                          <a:ln>
                            <a:noFill/>
                          </a:ln>
                          <a:solidFill>
                            <a:srgbClr val="333333"/>
                          </a:solidFill>
                          <a:effectLst/>
                          <a:uLnTx/>
                          <a:uFillTx/>
                          <a:latin typeface="+mn-lt"/>
                          <a:ea typeface="+mn-ea"/>
                          <a:cs typeface="+mn-cs"/>
                        </a:rPr>
                        <a:t>5</a:t>
                      </a:r>
                      <a:r>
                        <a:rPr kumimoji="0" lang="en-GB" sz="3400" b="0" i="0" u="none" strike="noStrike" kern="1200" cap="none" spc="0" normalizeH="0" baseline="0" noProof="0" dirty="0" smtClean="0">
                          <a:ln>
                            <a:noFill/>
                          </a:ln>
                          <a:solidFill>
                            <a:srgbClr val="333333"/>
                          </a:solidFill>
                          <a:effectLst/>
                          <a:uLnTx/>
                          <a:uFillTx/>
                          <a:latin typeface="+mn-lt"/>
                          <a:ea typeface="+mn-ea"/>
                          <a:cs typeface="+mn-cs"/>
                        </a:rPr>
                        <a:t>	</a:t>
                      </a:r>
                      <a:r>
                        <a:rPr kumimoji="0" lang="en-GB" sz="1200" b="0" i="0" u="none" strike="noStrike" kern="1200" cap="none" spc="0" normalizeH="0" baseline="0" noProof="0" dirty="0" smtClean="0">
                          <a:ln>
                            <a:noFill/>
                          </a:ln>
                          <a:solidFill>
                            <a:srgbClr val="333333"/>
                          </a:solidFill>
                          <a:effectLst/>
                          <a:uLnTx/>
                          <a:uFillTx/>
                          <a:latin typeface="+mn-lt"/>
                          <a:ea typeface="+mn-ea"/>
                          <a:cs typeface="+mn-cs"/>
                        </a:rPr>
                        <a:t>Appendices</a:t>
                      </a:r>
                      <a:endParaRPr kumimoji="0" lang="en-GB" sz="3400" b="0" i="0" u="none" strike="noStrike" kern="1200" cap="none" spc="0" normalizeH="0" baseline="0" noProof="0" dirty="0" smtClean="0">
                        <a:ln>
                          <a:noFill/>
                        </a:ln>
                        <a:solidFill>
                          <a:srgbClr val="333333"/>
                        </a:solidFill>
                        <a:effectLst/>
                        <a:uLnTx/>
                        <a:uFillTx/>
                        <a:latin typeface="+mn-lt"/>
                        <a:ea typeface="+mn-ea"/>
                        <a:cs typeface="+mn-cs"/>
                      </a:endParaRPr>
                    </a:p>
                  </a:txBody>
                  <a:tcPr marL="0" marR="66394" marT="0" marB="0">
                    <a:lnL w="12700" cmpd="sng">
                      <a:noFill/>
                      <a:prstDash val="solid"/>
                    </a:lnL>
                    <a:lnR w="12700" cmpd="sng">
                      <a:noFill/>
                      <a:prstDash val="soli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0" dirty="0" smtClean="0">
                          <a:solidFill>
                            <a:schemeClr val="tx1"/>
                          </a:solidFill>
                          <a:latin typeface="+mj-lt"/>
                        </a:rPr>
                        <a:t>57</a:t>
                      </a:r>
                      <a:endParaRPr lang="en-GB" sz="1200" b="0" dirty="0">
                        <a:solidFill>
                          <a:schemeClr val="tx1"/>
                        </a:solidFill>
                        <a:latin typeface="+mj-lt"/>
                      </a:endParaRPr>
                    </a:p>
                  </a:txBody>
                  <a:tcPr marL="66394" marR="0" marT="0" marB="45722" anchor="b">
                    <a:lnL w="12700" cmpd="sng">
                      <a:noFill/>
                      <a:prstDash val="solid"/>
                    </a:lnL>
                    <a:lnR w="12700" cmpd="sng">
                      <a:noFill/>
                      <a:prstDash val="soli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3573">
                <a:tc>
                  <a:txBody>
                    <a:bodyPr/>
                    <a:lstStyle/>
                    <a:p>
                      <a:pPr marL="457200" marR="0" lvl="1" indent="0" algn="l" defTabSz="914400" rtl="0" eaLnBrk="1" fontAlgn="auto" latinLnBrk="0" hangingPunct="1">
                        <a:lnSpc>
                          <a:spcPct val="100000"/>
                        </a:lnSpc>
                        <a:spcBef>
                          <a:spcPct val="0"/>
                        </a:spcBef>
                        <a:spcAft>
                          <a:spcPts val="0"/>
                        </a:spcAft>
                        <a:buClrTx/>
                        <a:buSzTx/>
                        <a:buFontTx/>
                        <a:buNone/>
                        <a:tabLst>
                          <a:tab pos="1071563" algn="l"/>
                        </a:tabLst>
                        <a:defRPr/>
                      </a:pPr>
                      <a:r>
                        <a:rPr kumimoji="0" lang="en-CA" sz="1000" b="0" i="0" u="none" strike="noStrike" kern="1200" cap="none" spc="0" normalizeH="0" baseline="0" noProof="0" dirty="0" smtClean="0">
                          <a:ln>
                            <a:noFill/>
                          </a:ln>
                          <a:solidFill>
                            <a:srgbClr val="333333"/>
                          </a:solidFill>
                          <a:effectLst/>
                          <a:uLnTx/>
                          <a:uFillTx/>
                          <a:latin typeface="+mj-lt"/>
                          <a:ea typeface="+mn-ea"/>
                          <a:cs typeface="+mn-cs"/>
                        </a:rPr>
                        <a:t>Part 1: 	Review of Existing Reports and Studies</a:t>
                      </a:r>
                    </a:p>
                    <a:p>
                      <a:pPr marL="457200" marR="0" lvl="1" indent="0" algn="l" defTabSz="914400" rtl="0" eaLnBrk="1" fontAlgn="auto" latinLnBrk="0" hangingPunct="1">
                        <a:lnSpc>
                          <a:spcPct val="100000"/>
                        </a:lnSpc>
                        <a:spcBef>
                          <a:spcPct val="0"/>
                        </a:spcBef>
                        <a:spcAft>
                          <a:spcPts val="0"/>
                        </a:spcAft>
                        <a:buClrTx/>
                        <a:buSzTx/>
                        <a:buFontTx/>
                        <a:buNone/>
                        <a:tabLst>
                          <a:tab pos="1071563" algn="l"/>
                        </a:tabLst>
                        <a:defRPr/>
                      </a:pPr>
                      <a:r>
                        <a:rPr kumimoji="0" lang="en-CA" sz="1000" b="0" i="0" u="none" strike="noStrike" kern="1200" cap="none" spc="0" normalizeH="0" baseline="0" noProof="0" dirty="0" smtClean="0">
                          <a:ln>
                            <a:noFill/>
                          </a:ln>
                          <a:solidFill>
                            <a:srgbClr val="333333"/>
                          </a:solidFill>
                          <a:effectLst/>
                          <a:uLnTx/>
                          <a:uFillTx/>
                          <a:latin typeface="+mj-lt"/>
                          <a:ea typeface="+mn-ea"/>
                          <a:cs typeface="+mn-cs"/>
                        </a:rPr>
                        <a:t>	List of Resources Utilized</a:t>
                      </a:r>
                    </a:p>
                    <a:p>
                      <a:pPr marL="457200" marR="0" lvl="1" indent="0" algn="l" defTabSz="914400" rtl="0" eaLnBrk="1" fontAlgn="auto" latinLnBrk="0" hangingPunct="1">
                        <a:lnSpc>
                          <a:spcPct val="100000"/>
                        </a:lnSpc>
                        <a:spcBef>
                          <a:spcPct val="0"/>
                        </a:spcBef>
                        <a:spcAft>
                          <a:spcPts val="0"/>
                        </a:spcAft>
                        <a:buClrTx/>
                        <a:buSzTx/>
                        <a:buFontTx/>
                        <a:buNone/>
                        <a:tabLst>
                          <a:tab pos="1071563" algn="l"/>
                        </a:tabLst>
                        <a:defRPr/>
                      </a:pPr>
                      <a:r>
                        <a:rPr kumimoji="0" lang="en-CA" sz="1000" b="0" i="0" u="none" strike="noStrike" kern="1200" cap="none" spc="0" normalizeH="0" baseline="0" noProof="0" dirty="0" smtClean="0">
                          <a:ln>
                            <a:noFill/>
                          </a:ln>
                          <a:solidFill>
                            <a:srgbClr val="333333"/>
                          </a:solidFill>
                          <a:effectLst/>
                          <a:uLnTx/>
                          <a:uFillTx/>
                          <a:latin typeface="+mj-lt"/>
                          <a:ea typeface="+mn-ea"/>
                          <a:cs typeface="+mn-cs"/>
                        </a:rPr>
                        <a:t>Part 2: 	Quantitative Survey of Ontario Residents</a:t>
                      </a:r>
                    </a:p>
                    <a:p>
                      <a:pPr marL="457200" marR="0" lvl="1" indent="0" algn="l" defTabSz="914400" rtl="0" eaLnBrk="1" fontAlgn="auto" latinLnBrk="0" hangingPunct="1">
                        <a:lnSpc>
                          <a:spcPct val="100000"/>
                        </a:lnSpc>
                        <a:spcBef>
                          <a:spcPct val="0"/>
                        </a:spcBef>
                        <a:spcAft>
                          <a:spcPts val="0"/>
                        </a:spcAft>
                        <a:buClrTx/>
                        <a:buSzTx/>
                        <a:buFontTx/>
                        <a:buNone/>
                        <a:tabLst>
                          <a:tab pos="1071563" algn="l"/>
                        </a:tabLst>
                        <a:defRPr/>
                      </a:pPr>
                      <a:r>
                        <a:rPr kumimoji="0" lang="en-CA" sz="1000" b="0" i="0" u="none" strike="noStrike" kern="1200" cap="none" spc="0" normalizeH="0" baseline="0" noProof="0" dirty="0" smtClean="0">
                          <a:ln>
                            <a:noFill/>
                          </a:ln>
                          <a:solidFill>
                            <a:srgbClr val="333333"/>
                          </a:solidFill>
                          <a:effectLst/>
                          <a:uLnTx/>
                          <a:uFillTx/>
                          <a:latin typeface="+mj-lt"/>
                          <a:ea typeface="+mn-ea"/>
                          <a:cs typeface="+mn-cs"/>
                        </a:rPr>
                        <a:t>	Questionnaire</a:t>
                      </a:r>
                    </a:p>
                    <a:p>
                      <a:pPr marL="457200" marR="0" lvl="1" indent="0" algn="l" defTabSz="914400" rtl="0" eaLnBrk="1" fontAlgn="auto" latinLnBrk="0" hangingPunct="1">
                        <a:lnSpc>
                          <a:spcPct val="100000"/>
                        </a:lnSpc>
                        <a:spcBef>
                          <a:spcPct val="0"/>
                        </a:spcBef>
                        <a:spcAft>
                          <a:spcPts val="0"/>
                        </a:spcAft>
                        <a:buClrTx/>
                        <a:buSzTx/>
                        <a:buFontTx/>
                        <a:buNone/>
                        <a:tabLst>
                          <a:tab pos="1071563" algn="l"/>
                        </a:tabLst>
                        <a:defRPr/>
                      </a:pPr>
                      <a:r>
                        <a:rPr kumimoji="0" lang="en-CA" sz="1000" b="0" i="0" u="none" strike="noStrike" kern="1200" cap="none" spc="0" normalizeH="0" baseline="0" noProof="0" dirty="0" smtClean="0">
                          <a:ln>
                            <a:noFill/>
                          </a:ln>
                          <a:solidFill>
                            <a:srgbClr val="333333"/>
                          </a:solidFill>
                          <a:effectLst/>
                          <a:uLnTx/>
                          <a:uFillTx/>
                          <a:latin typeface="+mj-lt"/>
                          <a:ea typeface="+mn-ea"/>
                          <a:cs typeface="+mn-cs"/>
                        </a:rPr>
                        <a:t>	Profile of Respondents</a:t>
                      </a:r>
                    </a:p>
                    <a:p>
                      <a:pPr marL="457200" marR="0" lvl="1" indent="0" algn="l" defTabSz="914400" rtl="0" eaLnBrk="1" fontAlgn="auto" latinLnBrk="0" hangingPunct="1">
                        <a:lnSpc>
                          <a:spcPct val="100000"/>
                        </a:lnSpc>
                        <a:spcBef>
                          <a:spcPct val="0"/>
                        </a:spcBef>
                        <a:spcAft>
                          <a:spcPts val="0"/>
                        </a:spcAft>
                        <a:buClrTx/>
                        <a:buSzTx/>
                        <a:buFontTx/>
                        <a:buNone/>
                        <a:tabLst>
                          <a:tab pos="1071563" algn="l"/>
                        </a:tabLst>
                        <a:defRPr/>
                      </a:pPr>
                      <a:r>
                        <a:rPr kumimoji="0" lang="en-CA" sz="1000" b="0" i="0" u="none" strike="noStrike" kern="1200" cap="none" spc="0" normalizeH="0" baseline="0" noProof="0" dirty="0" smtClean="0">
                          <a:ln>
                            <a:noFill/>
                          </a:ln>
                          <a:solidFill>
                            <a:srgbClr val="333333"/>
                          </a:solidFill>
                          <a:effectLst/>
                          <a:uLnTx/>
                          <a:uFillTx/>
                          <a:latin typeface="+mj-lt"/>
                          <a:ea typeface="+mn-ea"/>
                          <a:cs typeface="+mn-cs"/>
                        </a:rPr>
                        <a:t>	Weighting of the Data</a:t>
                      </a:r>
                    </a:p>
                    <a:p>
                      <a:pPr marL="457200" marR="0" lvl="1" indent="0" algn="l" defTabSz="914400" rtl="0" eaLnBrk="1" fontAlgn="auto" latinLnBrk="0" hangingPunct="1">
                        <a:lnSpc>
                          <a:spcPct val="100000"/>
                        </a:lnSpc>
                        <a:spcBef>
                          <a:spcPct val="0"/>
                        </a:spcBef>
                        <a:spcAft>
                          <a:spcPts val="0"/>
                        </a:spcAft>
                        <a:buClrTx/>
                        <a:buSzTx/>
                        <a:buFontTx/>
                        <a:buNone/>
                        <a:tabLst>
                          <a:tab pos="1071563" algn="l"/>
                        </a:tabLst>
                        <a:defRPr/>
                      </a:pPr>
                      <a:r>
                        <a:rPr kumimoji="0" lang="en-CA" sz="1000" b="0" i="0" u="none" strike="noStrike" kern="1200" cap="none" spc="0" normalizeH="0" baseline="0" noProof="0" dirty="0" smtClean="0">
                          <a:ln>
                            <a:noFill/>
                          </a:ln>
                          <a:solidFill>
                            <a:srgbClr val="333333"/>
                          </a:solidFill>
                          <a:effectLst/>
                          <a:uLnTx/>
                          <a:uFillTx/>
                          <a:latin typeface="+mj-lt"/>
                          <a:ea typeface="+mn-ea"/>
                          <a:cs typeface="+mn-cs"/>
                        </a:rPr>
                        <a:t>	Verbatim Responses to Open Ended Questions</a:t>
                      </a:r>
                      <a:endParaRPr kumimoji="0" lang="en-CA" sz="1000" b="0" i="0" u="none" strike="noStrike" kern="1200" cap="none" spc="0" normalizeH="0" baseline="0" noProof="0" dirty="0">
                        <a:ln>
                          <a:noFill/>
                        </a:ln>
                        <a:solidFill>
                          <a:srgbClr val="333333"/>
                        </a:solidFill>
                        <a:effectLst/>
                        <a:uLnTx/>
                        <a:uFillTx/>
                        <a:latin typeface="+mj-lt"/>
                        <a:ea typeface="+mn-ea"/>
                        <a:cs typeface="+mn-cs"/>
                      </a:endParaRPr>
                    </a:p>
                  </a:txBody>
                  <a:tcPr marL="0" marR="66394" marT="0" marB="0">
                    <a:lnL w="12700" cmpd="sng">
                      <a:noFill/>
                      <a:prstDash val="solid"/>
                    </a:lnL>
                    <a:lnR w="12700" cmpd="sng">
                      <a:noFill/>
                      <a:prstDash val="soli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400" b="0" dirty="0">
                        <a:solidFill>
                          <a:schemeClr val="tx1"/>
                        </a:solidFill>
                        <a:latin typeface="+mj-lt"/>
                      </a:endParaRPr>
                    </a:p>
                  </a:txBody>
                  <a:tcPr marL="66394" marR="0" marT="0" marB="45722" anchor="b">
                    <a:lnL w="12700" cmpd="sng">
                      <a:noFill/>
                      <a:prstDash val="solid"/>
                    </a:lnL>
                    <a:lnR w="12700" cmpd="sng">
                      <a:noFill/>
                      <a:prstDash val="soli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6654" name="Date Placeholder 4"/>
          <p:cNvSpPr>
            <a:spLocks noGrp="1"/>
          </p:cNvSpPr>
          <p:nvPr>
            <p:ph type="dt" sz="quarter" idx="10"/>
          </p:nvPr>
        </p:nvSpPr>
        <p:spPr bwMode="auto">
          <a:xfrm>
            <a:off x="3205163" y="6481763"/>
            <a:ext cx="1598612"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26655"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26656"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4079E33A-FCC2-4F57-8C4B-B6B722FC75FB}" type="slidenum">
              <a:rPr lang="en-US" altLang="en-US">
                <a:solidFill>
                  <a:srgbClr val="757648"/>
                </a:solidFill>
              </a:rPr>
              <a:pPr/>
              <a:t>2</a:t>
            </a:fld>
            <a:endParaRPr lang="en-US" altLang="en-US">
              <a:solidFill>
                <a:srgbClr val="757648"/>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750887"/>
          </a:xfrm>
        </p:spPr>
        <p:txBody>
          <a:bodyPr rtlCol="0">
            <a:normAutofit lnSpcReduction="10000"/>
          </a:bodyPr>
          <a:lstStyle/>
          <a:p>
            <a:pPr eaLnBrk="1" fontAlgn="auto" hangingPunct="1">
              <a:spcAft>
                <a:spcPts val="0"/>
              </a:spcAft>
              <a:buFont typeface="Arial"/>
              <a:buNone/>
              <a:defRPr/>
            </a:pPr>
            <a:r>
              <a:rPr lang="en-CA" cap="none" dirty="0" smtClean="0"/>
              <a:t>Visitation to Bruce County by Those Who Had Familiarity</a:t>
            </a:r>
            <a:endParaRPr lang="en-CA" cap="none" dirty="0"/>
          </a:p>
        </p:txBody>
      </p:sp>
      <p:sp>
        <p:nvSpPr>
          <p:cNvPr id="3379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337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337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9A718365-55B2-48CF-87C3-9727764DC62B}" type="slidenum">
              <a:rPr lang="en-US" altLang="en-US">
                <a:solidFill>
                  <a:srgbClr val="757648"/>
                </a:solidFill>
              </a:rPr>
              <a:pPr/>
              <a:t>20</a:t>
            </a:fld>
            <a:endParaRPr lang="en-US" altLang="en-US">
              <a:solidFill>
                <a:srgbClr val="757648"/>
              </a:solidFill>
            </a:endParaRPr>
          </a:p>
        </p:txBody>
      </p:sp>
      <p:sp>
        <p:nvSpPr>
          <p:cNvPr id="33798" name="TextBox 1"/>
          <p:cNvSpPr txBox="1">
            <a:spLocks noChangeArrowheads="1"/>
          </p:cNvSpPr>
          <p:nvPr/>
        </p:nvSpPr>
        <p:spPr bwMode="auto">
          <a:xfrm>
            <a:off x="828675" y="3886200"/>
            <a:ext cx="754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600"/>
              <a:t>Past Visitation</a:t>
            </a:r>
          </a:p>
          <a:p>
            <a:pPr eaLnBrk="1" hangingPunct="1"/>
            <a:r>
              <a:rPr lang="en-CA" altLang="en-US" sz="1600"/>
              <a:t>Future Likelihood of Visiting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36"/>
            <a:ext cx="6096000" cy="473075"/>
          </a:xfrm>
        </p:spPr>
        <p:txBody>
          <a:bodyPr/>
          <a:lstStyle/>
          <a:p>
            <a:r>
              <a:rPr lang="en-CA" dirty="0" smtClean="0"/>
              <a:t>Visitation to Bruce County by Those With Familiarity</a:t>
            </a:r>
            <a:endParaRPr lang="en-CA" dirty="0"/>
          </a:p>
        </p:txBody>
      </p:sp>
      <p:sp>
        <p:nvSpPr>
          <p:cNvPr id="3" name="Date Placeholder 2"/>
          <p:cNvSpPr>
            <a:spLocks noGrp="1"/>
          </p:cNvSpPr>
          <p:nvPr>
            <p:ph type="dt" sz="half" idx="10"/>
          </p:nvPr>
        </p:nvSpPr>
        <p:spPr/>
        <p:txBody>
          <a:bodyPr/>
          <a:lstStyle/>
          <a:p>
            <a:pPr>
              <a:defRPr/>
            </a:pPr>
            <a:r>
              <a:rPr lang="en-US" smtClean="0"/>
              <a:t>January 14, 2016</a:t>
            </a:r>
            <a:endParaRPr lang="en-US"/>
          </a:p>
        </p:txBody>
      </p:sp>
      <p:sp>
        <p:nvSpPr>
          <p:cNvPr id="4" name="Footer Placeholder 3"/>
          <p:cNvSpPr>
            <a:spLocks noGrp="1"/>
          </p:cNvSpPr>
          <p:nvPr>
            <p:ph type="ftr" sz="quarter" idx="11"/>
          </p:nvPr>
        </p:nvSpPr>
        <p:spPr/>
        <p:txBody>
          <a:bodyPr/>
          <a:lstStyle/>
          <a:p>
            <a:pPr>
              <a:defRPr/>
            </a:pPr>
            <a:r>
              <a:rPr lang="en-CA" smtClean="0"/>
              <a:t>Bruce Brand Project</a:t>
            </a:r>
            <a:endParaRPr lang="en-US" dirty="0"/>
          </a:p>
        </p:txBody>
      </p:sp>
      <p:sp>
        <p:nvSpPr>
          <p:cNvPr id="5" name="Slide Number Placeholder 4"/>
          <p:cNvSpPr>
            <a:spLocks noGrp="1"/>
          </p:cNvSpPr>
          <p:nvPr>
            <p:ph type="sldNum" sz="quarter" idx="12"/>
          </p:nvPr>
        </p:nvSpPr>
        <p:spPr/>
        <p:txBody>
          <a:bodyPr/>
          <a:lstStyle/>
          <a:p>
            <a:fld id="{2D8BDB83-C710-4BB0-97BF-7273DDEDD8C6}" type="slidenum">
              <a:rPr lang="en-US" altLang="en-US" smtClean="0"/>
              <a:pPr/>
              <a:t>21</a:t>
            </a:fld>
            <a:endParaRPr lang="en-US" altLang="en-US"/>
          </a:p>
        </p:txBody>
      </p:sp>
      <p:sp>
        <p:nvSpPr>
          <p:cNvPr id="6" name="Rectangle 5"/>
          <p:cNvSpPr/>
          <p:nvPr/>
        </p:nvSpPr>
        <p:spPr>
          <a:xfrm>
            <a:off x="585788" y="1085850"/>
            <a:ext cx="8229600" cy="9286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smtClean="0"/>
              <a:t>Those who had at least some familiarity with Bruce County had high levels of past five year visitation, enjoyment of their most recent trip and likelihood of returning.</a:t>
            </a:r>
            <a:endParaRPr lang="en-CA" sz="1600" b="1" dirty="0"/>
          </a:p>
        </p:txBody>
      </p:sp>
      <p:graphicFrame>
        <p:nvGraphicFramePr>
          <p:cNvPr id="7" name="Diagram 6"/>
          <p:cNvGraphicFramePr/>
          <p:nvPr>
            <p:extLst>
              <p:ext uri="{D42A27DB-BD31-4B8C-83A1-F6EECF244321}">
                <p14:modId xmlns:p14="http://schemas.microsoft.com/office/powerpoint/2010/main" val="2879348134"/>
              </p:ext>
            </p:extLst>
          </p:nvPr>
        </p:nvGraphicFramePr>
        <p:xfrm>
          <a:off x="585788" y="2314574"/>
          <a:ext cx="8101012" cy="3028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500981" y="5460204"/>
            <a:ext cx="6700043" cy="847725"/>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b="1" dirty="0" smtClean="0">
                <a:solidFill>
                  <a:schemeClr val="tx1"/>
                </a:solidFill>
              </a:rPr>
              <a:t>Those from the near North and SW ON were more likely to have visited, followed by GTA residents … with those from Eastern Ontario least likely. Incidence of visiting peaked in the 35-54 age group.</a:t>
            </a:r>
            <a:endParaRPr lang="en-CA" sz="1400" b="1" dirty="0">
              <a:solidFill>
                <a:schemeClr val="tx1"/>
              </a:solidFill>
            </a:endParaRPr>
          </a:p>
        </p:txBody>
      </p:sp>
      <p:cxnSp>
        <p:nvCxnSpPr>
          <p:cNvPr id="10" name="Elbow Connector 9"/>
          <p:cNvCxnSpPr/>
          <p:nvPr/>
        </p:nvCxnSpPr>
        <p:spPr>
          <a:xfrm rot="10800000" flipV="1">
            <a:off x="3186114" y="4286249"/>
            <a:ext cx="885825" cy="100013"/>
          </a:xfrm>
          <a:prstGeom prst="bentConnector3">
            <a:avLst>
              <a:gd name="adj1" fmla="val -1613"/>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993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1"/>
          <p:cNvSpPr>
            <a:spLocks noGrp="1"/>
          </p:cNvSpPr>
          <p:nvPr>
            <p:ph type="title"/>
          </p:nvPr>
        </p:nvSpPr>
        <p:spPr/>
        <p:txBody>
          <a:bodyPr/>
          <a:lstStyle/>
          <a:p>
            <a:pPr eaLnBrk="1" hangingPunct="1"/>
            <a:r>
              <a:rPr lang="en-CA" altLang="en-US" smtClean="0">
                <a:latin typeface="Arial" panose="020B0604020202020204" pitchFamily="34" charset="0"/>
                <a:cs typeface="Arial" panose="020B0604020202020204" pitchFamily="34" charset="0"/>
              </a:rPr>
              <a:t>Past Visitation to Bruce County</a:t>
            </a:r>
          </a:p>
        </p:txBody>
      </p:sp>
      <p:sp>
        <p:nvSpPr>
          <p:cNvPr id="6150"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615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61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F513B166-1B52-4F53-8F3E-8CB4A9D1272E}" type="slidenum">
              <a:rPr lang="en-US" altLang="en-US">
                <a:solidFill>
                  <a:srgbClr val="757648"/>
                </a:solidFill>
              </a:rPr>
              <a:pPr/>
              <a:t>22</a:t>
            </a:fld>
            <a:endParaRPr lang="en-US" altLang="en-US">
              <a:solidFill>
                <a:srgbClr val="757648"/>
              </a:solidFill>
            </a:endParaRPr>
          </a:p>
        </p:txBody>
      </p:sp>
      <p:sp>
        <p:nvSpPr>
          <p:cNvPr id="6153" name="Rectangle 27"/>
          <p:cNvSpPr>
            <a:spLocks noChangeArrowheads="1"/>
          </p:cNvSpPr>
          <p:nvPr/>
        </p:nvSpPr>
        <p:spPr bwMode="auto">
          <a:xfrm>
            <a:off x="336550" y="6061089"/>
            <a:ext cx="8650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t>Base: For </a:t>
            </a:r>
            <a:r>
              <a:rPr lang="en-US" altLang="en-US" sz="900" dirty="0" err="1"/>
              <a:t>recency</a:t>
            </a:r>
            <a:r>
              <a:rPr lang="en-US" altLang="en-US" sz="900" dirty="0"/>
              <a:t> of travel, those who do not live in Bruce County but who had at least some familiarity with it (aware and familiarity score &gt;1): </a:t>
            </a:r>
            <a:r>
              <a:rPr lang="en-US" altLang="en-US" sz="900" dirty="0" smtClean="0"/>
              <a:t>n=293</a:t>
            </a:r>
            <a:endParaRPr lang="en-US" altLang="en-US" sz="900" dirty="0"/>
          </a:p>
          <a:p>
            <a:pPr eaLnBrk="1" hangingPunct="1"/>
            <a:r>
              <a:rPr lang="en-US" altLang="en-US" sz="900" i="1" dirty="0"/>
              <a:t>QB6: Was your most recent trip to Bruce County within the past </a:t>
            </a:r>
            <a:r>
              <a:rPr lang="en-US" altLang="en-US" sz="900" i="1" dirty="0" smtClean="0"/>
              <a:t>….</a:t>
            </a:r>
            <a:endParaRPr lang="en-US" altLang="en-US" sz="900" i="1" dirty="0"/>
          </a:p>
        </p:txBody>
      </p:sp>
      <p:graphicFrame>
        <p:nvGraphicFramePr>
          <p:cNvPr id="22" name="Tableau 56"/>
          <p:cNvGraphicFramePr>
            <a:graphicFrameLocks noGrp="1"/>
          </p:cNvGraphicFramePr>
          <p:nvPr>
            <p:extLst>
              <p:ext uri="{D42A27DB-BD31-4B8C-83A1-F6EECF244321}">
                <p14:modId xmlns:p14="http://schemas.microsoft.com/office/powerpoint/2010/main" val="758463683"/>
              </p:ext>
            </p:extLst>
          </p:nvPr>
        </p:nvGraphicFramePr>
        <p:xfrm>
          <a:off x="831850" y="3494084"/>
          <a:ext cx="2003425" cy="1282698"/>
        </p:xfrm>
        <a:graphic>
          <a:graphicData uri="http://schemas.openxmlformats.org/drawingml/2006/table">
            <a:tbl>
              <a:tblPr>
                <a:tableStyleId>{5C22544A-7EE6-4342-B048-85BDC9FD1C3A}</a:tableStyleId>
              </a:tblPr>
              <a:tblGrid>
                <a:gridCol w="2003425"/>
              </a:tblGrid>
              <a:tr h="21378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kern="1200" noProof="0" dirty="0" smtClean="0">
                          <a:solidFill>
                            <a:schemeClr val="dk1"/>
                          </a:solidFill>
                          <a:effectLst/>
                          <a:latin typeface="+mn-lt"/>
                          <a:ea typeface="+mn-ea"/>
                          <a:cs typeface="+mn-cs"/>
                        </a:rPr>
                        <a:t>Within</a:t>
                      </a:r>
                      <a:r>
                        <a:rPr lang="en-CA" sz="1100" b="0" i="0" u="none" strike="noStrike" kern="1200" baseline="0" noProof="0" dirty="0" smtClean="0">
                          <a:solidFill>
                            <a:schemeClr val="dk1"/>
                          </a:solidFill>
                          <a:effectLst/>
                          <a:latin typeface="+mn-lt"/>
                          <a:ea typeface="+mn-ea"/>
                          <a:cs typeface="+mn-cs"/>
                        </a:rPr>
                        <a:t> the past:</a:t>
                      </a:r>
                      <a:endParaRPr lang="en-CA" sz="1100" b="0" i="0" u="none" strike="noStrike" noProof="0" dirty="0" smtClean="0">
                        <a:solidFill>
                          <a:srgbClr val="000000"/>
                        </a:solidFill>
                        <a:effectLst/>
                        <a:latin typeface="+mn-lt"/>
                      </a:endParaRPr>
                    </a:p>
                  </a:txBody>
                  <a:tcPr marL="9528" marR="9528" marT="95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78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kern="1200" noProof="0" dirty="0" smtClean="0">
                          <a:solidFill>
                            <a:schemeClr val="dk1"/>
                          </a:solidFill>
                          <a:effectLst/>
                          <a:latin typeface="+mn-lt"/>
                          <a:ea typeface="+mn-ea"/>
                          <a:cs typeface="+mn-cs"/>
                        </a:rPr>
                        <a:t>1 year</a:t>
                      </a:r>
                      <a:endParaRPr lang="en-CA" sz="1100" b="0" i="0" u="none" strike="noStrike" noProof="0" dirty="0" smtClean="0">
                        <a:solidFill>
                          <a:srgbClr val="000000"/>
                        </a:solidFill>
                        <a:effectLst/>
                        <a:latin typeface="+mn-lt"/>
                      </a:endParaRPr>
                    </a:p>
                  </a:txBody>
                  <a:tcPr marL="9528" marR="9528" marT="95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78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noProof="0" dirty="0" smtClean="0">
                          <a:solidFill>
                            <a:srgbClr val="000000"/>
                          </a:solidFill>
                          <a:effectLst/>
                          <a:latin typeface="+mn-lt"/>
                        </a:rPr>
                        <a:t>2 years</a:t>
                      </a:r>
                    </a:p>
                  </a:txBody>
                  <a:tcPr marL="9528" marR="9528" marT="95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78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kern="1200" noProof="0" dirty="0" smtClean="0">
                          <a:solidFill>
                            <a:schemeClr val="dk1"/>
                          </a:solidFill>
                          <a:effectLst/>
                          <a:latin typeface="+mn-lt"/>
                          <a:ea typeface="+mn-ea"/>
                          <a:cs typeface="+mn-cs"/>
                        </a:rPr>
                        <a:t>3-5 years</a:t>
                      </a:r>
                      <a:endParaRPr lang="en-CA" sz="1100" b="0" i="0" u="none" strike="noStrike" noProof="0" dirty="0" smtClean="0">
                        <a:solidFill>
                          <a:srgbClr val="000000"/>
                        </a:solidFill>
                        <a:effectLst/>
                        <a:latin typeface="+mn-lt"/>
                      </a:endParaRPr>
                    </a:p>
                  </a:txBody>
                  <a:tcPr marL="9528" marR="9528" marT="95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78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noProof="0" dirty="0" smtClean="0">
                          <a:solidFill>
                            <a:srgbClr val="000000"/>
                          </a:solidFill>
                          <a:effectLst/>
                          <a:latin typeface="+mn-lt"/>
                        </a:rPr>
                        <a:t>longer ago</a:t>
                      </a:r>
                    </a:p>
                  </a:txBody>
                  <a:tcPr marL="9528" marR="9528" marT="95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78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noProof="0" dirty="0" smtClean="0">
                          <a:solidFill>
                            <a:srgbClr val="000000"/>
                          </a:solidFill>
                          <a:effectLst/>
                          <a:latin typeface="+mn-lt"/>
                        </a:rPr>
                        <a:t>never / unsure</a:t>
                      </a:r>
                    </a:p>
                  </a:txBody>
                  <a:tcPr marL="9528" marR="9528" marT="952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 name="Graphique 70"/>
          <p:cNvGraphicFramePr>
            <a:graphicFrameLocks/>
          </p:cNvGraphicFramePr>
          <p:nvPr>
            <p:extLst>
              <p:ext uri="{D42A27DB-BD31-4B8C-83A1-F6EECF244321}">
                <p14:modId xmlns:p14="http://schemas.microsoft.com/office/powerpoint/2010/main" val="3184148981"/>
              </p:ext>
            </p:extLst>
          </p:nvPr>
        </p:nvGraphicFramePr>
        <p:xfrm>
          <a:off x="2000250" y="2852734"/>
          <a:ext cx="1814513" cy="2238375"/>
        </p:xfrm>
        <a:graphic>
          <a:graphicData uri="http://schemas.openxmlformats.org/drawingml/2006/chart">
            <c:chart xmlns:c="http://schemas.openxmlformats.org/drawingml/2006/chart" xmlns:r="http://schemas.openxmlformats.org/officeDocument/2006/relationships" r:id="rId2"/>
          </a:graphicData>
        </a:graphic>
      </p:graphicFrame>
      <p:sp>
        <p:nvSpPr>
          <p:cNvPr id="6162" name="TextBox 35"/>
          <p:cNvSpPr txBox="1">
            <a:spLocks noChangeArrowheads="1"/>
          </p:cNvSpPr>
          <p:nvPr/>
        </p:nvSpPr>
        <p:spPr bwMode="auto">
          <a:xfrm>
            <a:off x="457200" y="3157534"/>
            <a:ext cx="17319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200" b="1"/>
              <a:t>Most Recent</a:t>
            </a:r>
          </a:p>
        </p:txBody>
      </p:sp>
      <p:sp>
        <p:nvSpPr>
          <p:cNvPr id="38" name="Up Arrow 37"/>
          <p:cNvSpPr/>
          <p:nvPr/>
        </p:nvSpPr>
        <p:spPr>
          <a:xfrm>
            <a:off x="171450" y="3562347"/>
            <a:ext cx="285750" cy="1138237"/>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41" name="Rectangle à coins arrondis 24"/>
          <p:cNvSpPr/>
          <p:nvPr/>
        </p:nvSpPr>
        <p:spPr>
          <a:xfrm>
            <a:off x="1978024" y="2259797"/>
            <a:ext cx="1858963" cy="614362"/>
          </a:xfrm>
          <a:prstGeom prst="roundRect">
            <a:avLst>
              <a:gd name="adj" fmla="val 28205"/>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200" b="1" dirty="0">
                <a:solidFill>
                  <a:schemeClr val="tx1"/>
                </a:solidFill>
              </a:rPr>
              <a:t>VISITED WITHIN PAST 5 YEARS</a:t>
            </a:r>
          </a:p>
          <a:p>
            <a:pPr algn="ctr" eaLnBrk="1" fontAlgn="auto" hangingPunct="1">
              <a:spcBef>
                <a:spcPts val="0"/>
              </a:spcBef>
              <a:spcAft>
                <a:spcPts val="0"/>
              </a:spcAft>
              <a:defRPr/>
            </a:pPr>
            <a:r>
              <a:rPr lang="en-CA" sz="1200" b="1" dirty="0">
                <a:solidFill>
                  <a:schemeClr val="tx1"/>
                </a:solidFill>
              </a:rPr>
              <a:t>68%</a:t>
            </a:r>
          </a:p>
        </p:txBody>
      </p:sp>
      <p:sp>
        <p:nvSpPr>
          <p:cNvPr id="6165" name="TextBox 41"/>
          <p:cNvSpPr txBox="1">
            <a:spLocks noChangeArrowheads="1"/>
          </p:cNvSpPr>
          <p:nvPr/>
        </p:nvSpPr>
        <p:spPr bwMode="auto">
          <a:xfrm>
            <a:off x="400050" y="968173"/>
            <a:ext cx="4262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CA" altLang="en-US" b="1" dirty="0"/>
              <a:t>Recency of Travel to Bruce County, Among Those Who Had at Least Some Familiarity With the County</a:t>
            </a:r>
          </a:p>
        </p:txBody>
      </p:sp>
      <p:grpSp>
        <p:nvGrpSpPr>
          <p:cNvPr id="28" name="Group 27"/>
          <p:cNvGrpSpPr/>
          <p:nvPr/>
        </p:nvGrpSpPr>
        <p:grpSpPr>
          <a:xfrm>
            <a:off x="608013" y="3757000"/>
            <a:ext cx="153987" cy="997565"/>
            <a:chOff x="593725" y="2442548"/>
            <a:chExt cx="153987" cy="997565"/>
          </a:xfrm>
        </p:grpSpPr>
        <p:grpSp>
          <p:nvGrpSpPr>
            <p:cNvPr id="29" name="Groupe 62"/>
            <p:cNvGrpSpPr>
              <a:grpSpLocks/>
            </p:cNvGrpSpPr>
            <p:nvPr/>
          </p:nvGrpSpPr>
          <p:grpSpPr bwMode="auto">
            <a:xfrm>
              <a:off x="603249" y="2442548"/>
              <a:ext cx="144463" cy="564182"/>
              <a:chOff x="2392490" y="5063256"/>
              <a:chExt cx="144288" cy="565001"/>
            </a:xfrm>
          </p:grpSpPr>
          <p:sp>
            <p:nvSpPr>
              <p:cNvPr id="42" name="Rectangle 41"/>
              <p:cNvSpPr/>
              <p:nvPr/>
            </p:nvSpPr>
            <p:spPr bwMode="auto">
              <a:xfrm>
                <a:off x="2392490" y="5483585"/>
                <a:ext cx="144288" cy="144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CA" sz="1600" dirty="0">
                  <a:solidFill>
                    <a:schemeClr val="accent1"/>
                  </a:solidFill>
                </a:endParaRPr>
              </a:p>
            </p:txBody>
          </p:sp>
          <p:grpSp>
            <p:nvGrpSpPr>
              <p:cNvPr id="36" name="Groupe 65"/>
              <p:cNvGrpSpPr>
                <a:grpSpLocks/>
              </p:cNvGrpSpPr>
              <p:nvPr/>
            </p:nvGrpSpPr>
            <p:grpSpPr bwMode="auto">
              <a:xfrm>
                <a:off x="2392490" y="5063256"/>
                <a:ext cx="143438" cy="353665"/>
                <a:chOff x="3227949" y="4886588"/>
                <a:chExt cx="143438" cy="353665"/>
              </a:xfrm>
            </p:grpSpPr>
            <p:sp>
              <p:nvSpPr>
                <p:cNvPr id="37" name="Rectangle 36"/>
                <p:cNvSpPr/>
                <p:nvPr/>
              </p:nvSpPr>
              <p:spPr>
                <a:xfrm>
                  <a:off x="3227949" y="5097063"/>
                  <a:ext cx="142702" cy="14308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CA" sz="1600" dirty="0"/>
                </a:p>
              </p:txBody>
            </p:sp>
            <p:sp>
              <p:nvSpPr>
                <p:cNvPr id="39" name="Rectangle 38"/>
                <p:cNvSpPr/>
                <p:nvPr/>
              </p:nvSpPr>
              <p:spPr>
                <a:xfrm>
                  <a:off x="3227949" y="4887209"/>
                  <a:ext cx="142702" cy="14308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CA" sz="1600" dirty="0">
                    <a:solidFill>
                      <a:schemeClr val="accent1"/>
                    </a:solidFill>
                  </a:endParaRPr>
                </a:p>
              </p:txBody>
            </p:sp>
          </p:grpSp>
        </p:grpSp>
        <p:sp>
          <p:nvSpPr>
            <p:cNvPr id="31" name="Rectangle 30"/>
            <p:cNvSpPr/>
            <p:nvPr/>
          </p:nvSpPr>
          <p:spPr>
            <a:xfrm>
              <a:off x="593726" y="3065464"/>
              <a:ext cx="142874"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CA" sz="1600" dirty="0">
                <a:solidFill>
                  <a:schemeClr val="accent1"/>
                </a:solidFill>
              </a:endParaRPr>
            </a:p>
          </p:txBody>
        </p:sp>
        <p:sp>
          <p:nvSpPr>
            <p:cNvPr id="33" name="Rectangle 32"/>
            <p:cNvSpPr/>
            <p:nvPr/>
          </p:nvSpPr>
          <p:spPr>
            <a:xfrm>
              <a:off x="593725" y="3295650"/>
              <a:ext cx="142875" cy="14446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fr-CA" sz="1600" dirty="0">
                <a:solidFill>
                  <a:schemeClr val="accent1"/>
                </a:solidFill>
              </a:endParaRPr>
            </a:p>
          </p:txBody>
        </p:sp>
      </p:grpSp>
      <p:graphicFrame>
        <p:nvGraphicFramePr>
          <p:cNvPr id="26" name="Table 25"/>
          <p:cNvGraphicFramePr>
            <a:graphicFrameLocks noGrp="1"/>
          </p:cNvGraphicFramePr>
          <p:nvPr>
            <p:extLst>
              <p:ext uri="{D42A27DB-BD31-4B8C-83A1-F6EECF244321}">
                <p14:modId xmlns:p14="http://schemas.microsoft.com/office/powerpoint/2010/main" val="1555690913"/>
              </p:ext>
            </p:extLst>
          </p:nvPr>
        </p:nvGraphicFramePr>
        <p:xfrm>
          <a:off x="4260850" y="1722840"/>
          <a:ext cx="4597401" cy="1157912"/>
        </p:xfrm>
        <a:graphic>
          <a:graphicData uri="http://schemas.openxmlformats.org/drawingml/2006/table">
            <a:tbl>
              <a:tblPr firstRow="1" firstCol="1" bandRow="1">
                <a:tableStyleId>{69012ECD-51FC-41F1-AA8D-1B2483CD663E}</a:tableStyleId>
              </a:tblPr>
              <a:tblGrid>
                <a:gridCol w="673110"/>
                <a:gridCol w="538153"/>
                <a:gridCol w="417947"/>
                <a:gridCol w="504593"/>
                <a:gridCol w="504593"/>
                <a:gridCol w="638160"/>
                <a:gridCol w="415547"/>
                <a:gridCol w="460070"/>
                <a:gridCol w="445228"/>
              </a:tblGrid>
              <a:tr h="179429">
                <a:tc>
                  <a:txBody>
                    <a:bodyPr/>
                    <a:lstStyle/>
                    <a:p>
                      <a:pPr>
                        <a:lnSpc>
                          <a:spcPct val="107000"/>
                        </a:lnSpc>
                        <a:spcAft>
                          <a:spcPts val="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lnSpc>
                          <a:spcPct val="107000"/>
                        </a:lnSpc>
                        <a:spcAft>
                          <a:spcPts val="0"/>
                        </a:spcAft>
                      </a:pPr>
                      <a:r>
                        <a:rPr lang="en-CA" sz="1100" dirty="0">
                          <a:effectLst/>
                        </a:rPr>
                        <a:t>REGION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gridSpan="3">
                  <a:txBody>
                    <a:bodyPr/>
                    <a:lstStyle/>
                    <a:p>
                      <a:pPr algn="ctr">
                        <a:lnSpc>
                          <a:spcPct val="107000"/>
                        </a:lnSpc>
                        <a:spcAft>
                          <a:spcPts val="0"/>
                        </a:spcAft>
                      </a:pPr>
                      <a:r>
                        <a:rPr lang="en-CA" sz="1100">
                          <a:effectLst/>
                        </a:rPr>
                        <a:t>AGE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3"/>
                      </a:solidFill>
                      <a:prstDash val="solid"/>
                      <a:round/>
                      <a:headEnd type="none" w="med" len="med"/>
                      <a:tailEnd type="none" w="med" len="med"/>
                    </a:lnL>
                  </a:tcPr>
                </a:tc>
                <a:tc hMerge="1">
                  <a:txBody>
                    <a:bodyPr/>
                    <a:lstStyle/>
                    <a:p>
                      <a:endParaRPr lang="en-CA"/>
                    </a:p>
                  </a:txBody>
                  <a:tcPr/>
                </a:tc>
                <a:tc hMerge="1">
                  <a:txBody>
                    <a:bodyPr/>
                    <a:lstStyle/>
                    <a:p>
                      <a:endParaRPr lang="en-CA"/>
                    </a:p>
                  </a:txBody>
                  <a:tcPr/>
                </a:tc>
              </a:tr>
              <a:tr h="326211">
                <a:tc>
                  <a:txBody>
                    <a:bodyPr/>
                    <a:lstStyle/>
                    <a:p>
                      <a:pPr>
                        <a:lnSpc>
                          <a:spcPct val="107000"/>
                        </a:lnSpc>
                        <a:spcAft>
                          <a:spcPts val="0"/>
                        </a:spcAft>
                      </a:pPr>
                      <a:r>
                        <a:rPr lang="en-CA" sz="1100" dirty="0">
                          <a:solidFill>
                            <a:srgbClr val="A7B83C"/>
                          </a:solidFill>
                          <a:effectLst/>
                        </a:rPr>
                        <a:t> </a:t>
                      </a:r>
                      <a:endParaRPr lang="en-CA" sz="1100" dirty="0">
                        <a:solidFill>
                          <a:srgbClr val="A7B8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CA" sz="1000" dirty="0">
                          <a:effectLst/>
                        </a:rPr>
                        <a:t>Bruce</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GTA</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SW ON</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Near North</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Eastern ON</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18-34</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35-54</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55-64</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tcPr>
                </a:tc>
              </a:tr>
              <a:tr h="326211">
                <a:tc>
                  <a:txBody>
                    <a:bodyPr/>
                    <a:lstStyle/>
                    <a:p>
                      <a:pPr algn="ctr">
                        <a:lnSpc>
                          <a:spcPct val="107000"/>
                        </a:lnSpc>
                        <a:spcAft>
                          <a:spcPts val="0"/>
                        </a:spcAft>
                      </a:pPr>
                      <a:r>
                        <a:rPr lang="en-CA" sz="1000" dirty="0" smtClean="0">
                          <a:effectLst/>
                        </a:rPr>
                        <a:t>% visited past 5 years</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lnSpc>
                          <a:spcPct val="107000"/>
                        </a:lnSpc>
                        <a:spcAft>
                          <a:spcPts val="0"/>
                        </a:spcAft>
                      </a:pPr>
                      <a:r>
                        <a:rPr lang="en-CA" sz="1000" dirty="0" smtClean="0">
                          <a:effectLst/>
                        </a:rPr>
                        <a:t>NA</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lnSpc>
                          <a:spcPct val="107000"/>
                        </a:lnSpc>
                        <a:spcAft>
                          <a:spcPts val="0"/>
                        </a:spcAft>
                      </a:pPr>
                      <a:r>
                        <a:rPr lang="en-CA" sz="1000" dirty="0" smtClean="0">
                          <a:effectLst/>
                        </a:rPr>
                        <a:t>65%</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smtClean="0">
                          <a:effectLst/>
                        </a:rPr>
                        <a:t>77%</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smtClean="0">
                          <a:effectLst/>
                        </a:rPr>
                        <a:t>86%</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lnSpc>
                          <a:spcPct val="107000"/>
                        </a:lnSpc>
                        <a:spcAft>
                          <a:spcPts val="0"/>
                        </a:spcAft>
                      </a:pPr>
                      <a:r>
                        <a:rPr lang="en-CA" sz="1000" dirty="0" smtClean="0">
                          <a:effectLst/>
                        </a:rPr>
                        <a:t>47%</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smtClean="0">
                          <a:effectLst/>
                        </a:rPr>
                        <a:t>66%</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smtClean="0">
                          <a:effectLst/>
                        </a:rPr>
                        <a:t>73%</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algn="ctr">
                        <a:lnSpc>
                          <a:spcPct val="107000"/>
                        </a:lnSpc>
                        <a:spcAft>
                          <a:spcPts val="0"/>
                        </a:spcAft>
                      </a:pPr>
                      <a:r>
                        <a:rPr lang="en-CA" sz="1000" dirty="0" smtClean="0">
                          <a:effectLst/>
                        </a:rPr>
                        <a:t>58%</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noFill/>
                  </a:tcPr>
                </a:tc>
              </a:tr>
            </a:tbl>
          </a:graphicData>
        </a:graphic>
      </p:graphicFrame>
      <p:sp>
        <p:nvSpPr>
          <p:cNvPr id="27" name="TextBox 22"/>
          <p:cNvSpPr txBox="1">
            <a:spLocks noChangeArrowheads="1"/>
          </p:cNvSpPr>
          <p:nvPr/>
        </p:nvSpPr>
        <p:spPr bwMode="auto">
          <a:xfrm>
            <a:off x="4718049" y="1108805"/>
            <a:ext cx="41402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CA" altLang="en-US" sz="1400" b="1" dirty="0" smtClean="0"/>
              <a:t>Visitation Among Those With Familiarity for Sub-Group</a:t>
            </a:r>
            <a:endParaRPr lang="en-CA" altLang="en-US" sz="1400" b="1" dirty="0"/>
          </a:p>
        </p:txBody>
      </p:sp>
      <p:sp>
        <p:nvSpPr>
          <p:cNvPr id="30" name="Rectangular Callout 29"/>
          <p:cNvSpPr/>
          <p:nvPr/>
        </p:nvSpPr>
        <p:spPr>
          <a:xfrm>
            <a:off x="4466431" y="3176392"/>
            <a:ext cx="2192337" cy="832043"/>
          </a:xfrm>
          <a:prstGeom prst="wedgeRectCallout">
            <a:avLst>
              <a:gd name="adj1" fmla="val -11288"/>
              <a:gd name="adj2" fmla="val -81047"/>
            </a:avLst>
          </a:prstGeom>
          <a:ln w="28575">
            <a:solidFill>
              <a:schemeClr val="accent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CA" sz="1200" dirty="0" smtClean="0">
                <a:solidFill>
                  <a:schemeClr val="tx1"/>
                </a:solidFill>
              </a:rPr>
              <a:t>Near north and SW ON residents were most likely to have visited, followed by GTA … with Eastern ON trailing.</a:t>
            </a:r>
            <a:endParaRPr lang="en-CA" sz="1200" dirty="0">
              <a:solidFill>
                <a:schemeClr val="tx1"/>
              </a:solidFill>
            </a:endParaRPr>
          </a:p>
        </p:txBody>
      </p:sp>
      <p:sp>
        <p:nvSpPr>
          <p:cNvPr id="32" name="Rectangular Callout 31"/>
          <p:cNvSpPr/>
          <p:nvPr/>
        </p:nvSpPr>
        <p:spPr>
          <a:xfrm>
            <a:off x="6785769" y="3155756"/>
            <a:ext cx="2192337" cy="832043"/>
          </a:xfrm>
          <a:prstGeom prst="wedgeRectCallout">
            <a:avLst>
              <a:gd name="adj1" fmla="val 32376"/>
              <a:gd name="adj2" fmla="val -82764"/>
            </a:avLst>
          </a:prstGeom>
          <a:ln w="28575">
            <a:solidFill>
              <a:schemeClr val="accent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CA" sz="1200" dirty="0" smtClean="0">
                <a:solidFill>
                  <a:schemeClr val="tx1"/>
                </a:solidFill>
              </a:rPr>
              <a:t>The older respondents were least likely to have visited recently.</a:t>
            </a:r>
            <a:endParaRPr lang="en-CA" sz="1200" dirty="0">
              <a:solidFill>
                <a:schemeClr val="tx1"/>
              </a:solidFill>
            </a:endParaRPr>
          </a:p>
        </p:txBody>
      </p:sp>
      <p:sp>
        <p:nvSpPr>
          <p:cNvPr id="5" name="Rectangle 4"/>
          <p:cNvSpPr/>
          <p:nvPr/>
        </p:nvSpPr>
        <p:spPr>
          <a:xfrm>
            <a:off x="4695830" y="4150427"/>
            <a:ext cx="4119562" cy="1639194"/>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i="1" dirty="0" smtClean="0">
                <a:solidFill>
                  <a:schemeClr val="tx1"/>
                </a:solidFill>
              </a:rPr>
              <a:t>PAST RESEARCH</a:t>
            </a:r>
          </a:p>
          <a:p>
            <a:pPr algn="ctr"/>
            <a:endParaRPr lang="en-CA" sz="1000" b="1" i="1" dirty="0" smtClean="0">
              <a:solidFill>
                <a:schemeClr val="tx1"/>
              </a:solidFill>
            </a:endParaRPr>
          </a:p>
          <a:p>
            <a:pPr algn="ctr"/>
            <a:r>
              <a:rPr lang="en-CA" sz="1200" dirty="0" smtClean="0">
                <a:solidFill>
                  <a:schemeClr val="tx1"/>
                </a:solidFill>
              </a:rPr>
              <a:t>The 2012 Bruce County Visitor Analysis (</a:t>
            </a:r>
            <a:r>
              <a:rPr lang="en-CA" sz="1200" dirty="0" err="1" smtClean="0">
                <a:solidFill>
                  <a:schemeClr val="tx1"/>
                </a:solidFill>
              </a:rPr>
              <a:t>Longwoods</a:t>
            </a:r>
            <a:r>
              <a:rPr lang="en-CA" sz="1200" dirty="0" smtClean="0">
                <a:solidFill>
                  <a:schemeClr val="tx1"/>
                </a:solidFill>
              </a:rPr>
              <a:t>) says that:</a:t>
            </a:r>
          </a:p>
          <a:p>
            <a:pPr algn="ctr"/>
            <a:r>
              <a:rPr lang="en-CA" sz="1200" i="1" dirty="0" smtClean="0">
                <a:solidFill>
                  <a:schemeClr val="tx1"/>
                </a:solidFill>
              </a:rPr>
              <a:t>The top source of visitors to Bruce County is Southwestern Ontario, which accounts for almost half of visitors, followed by the GTA, which provides 3 in 10 visitors.</a:t>
            </a:r>
            <a:endParaRPr lang="en-CA" sz="1200" i="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1"/>
          <p:cNvSpPr>
            <a:spLocks noGrp="1"/>
          </p:cNvSpPr>
          <p:nvPr>
            <p:ph type="title"/>
          </p:nvPr>
        </p:nvSpPr>
        <p:spPr/>
        <p:txBody>
          <a:bodyPr/>
          <a:lstStyle/>
          <a:p>
            <a:pPr eaLnBrk="1" hangingPunct="1"/>
            <a:r>
              <a:rPr lang="en-CA" altLang="en-US" smtClean="0">
                <a:latin typeface="Arial" panose="020B0604020202020204" pitchFamily="34" charset="0"/>
                <a:cs typeface="Arial" panose="020B0604020202020204" pitchFamily="34" charset="0"/>
              </a:rPr>
              <a:t>Past Visitation to Bruce County</a:t>
            </a:r>
          </a:p>
        </p:txBody>
      </p:sp>
      <p:sp>
        <p:nvSpPr>
          <p:cNvPr id="6150"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615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61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F513B166-1B52-4F53-8F3E-8CB4A9D1272E}" type="slidenum">
              <a:rPr lang="en-US" altLang="en-US">
                <a:solidFill>
                  <a:srgbClr val="757648"/>
                </a:solidFill>
              </a:rPr>
              <a:pPr/>
              <a:t>23</a:t>
            </a:fld>
            <a:endParaRPr lang="en-US" altLang="en-US">
              <a:solidFill>
                <a:srgbClr val="757648"/>
              </a:solidFill>
            </a:endParaRPr>
          </a:p>
        </p:txBody>
      </p:sp>
      <p:sp>
        <p:nvSpPr>
          <p:cNvPr id="6153" name="Rectangle 27"/>
          <p:cNvSpPr>
            <a:spLocks noChangeArrowheads="1"/>
          </p:cNvSpPr>
          <p:nvPr/>
        </p:nvSpPr>
        <p:spPr bwMode="auto">
          <a:xfrm>
            <a:off x="365126" y="5774771"/>
            <a:ext cx="8350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t>Base</a:t>
            </a:r>
            <a:r>
              <a:rPr lang="en-US" altLang="en-US" sz="900" dirty="0" smtClean="0"/>
              <a:t>: Those </a:t>
            </a:r>
            <a:r>
              <a:rPr lang="en-US" altLang="en-US" sz="900" dirty="0"/>
              <a:t>who </a:t>
            </a:r>
            <a:r>
              <a:rPr lang="en-US" altLang="en-US" sz="900" dirty="0" smtClean="0"/>
              <a:t>are aware and </a:t>
            </a:r>
            <a:r>
              <a:rPr lang="en-US" altLang="en-US" sz="900" dirty="0"/>
              <a:t>had at least some familiarity with </a:t>
            </a:r>
            <a:r>
              <a:rPr lang="en-US" altLang="en-US" sz="900" dirty="0" smtClean="0"/>
              <a:t>Bruce County </a:t>
            </a:r>
            <a:r>
              <a:rPr lang="en-US" altLang="en-US" sz="900" dirty="0"/>
              <a:t>(aware and familiarity score &gt;1</a:t>
            </a:r>
            <a:r>
              <a:rPr lang="en-US" altLang="en-US" sz="900" dirty="0" smtClean="0"/>
              <a:t>) and </a:t>
            </a:r>
            <a:r>
              <a:rPr lang="en-US" altLang="en-US" sz="900" dirty="0"/>
              <a:t>who had visited within the past 5 years: n=196</a:t>
            </a:r>
          </a:p>
          <a:p>
            <a:pPr eaLnBrk="1" hangingPunct="1"/>
            <a:r>
              <a:rPr lang="en-US" altLang="en-US" sz="900" i="1" dirty="0" smtClean="0"/>
              <a:t>QB7</a:t>
            </a:r>
            <a:r>
              <a:rPr lang="en-US" altLang="en-US" sz="900" i="1" dirty="0"/>
              <a:t>: What was the main reason for your most recent trip to the Bruce? Was it …</a:t>
            </a:r>
          </a:p>
          <a:p>
            <a:pPr eaLnBrk="1" hangingPunct="1"/>
            <a:r>
              <a:rPr lang="en-US" altLang="en-US" sz="900" i="1" dirty="0"/>
              <a:t>QB8: Using a scale of 1 to 10 where 1 means ‘not at all’ and 10 means ‘very much so’, please rate the extent to which you enjoyed the Bruce.</a:t>
            </a:r>
            <a:endParaRPr lang="fr-CA" altLang="en-US" sz="900" i="1" dirty="0"/>
          </a:p>
        </p:txBody>
      </p:sp>
      <p:sp>
        <p:nvSpPr>
          <p:cNvPr id="6166" name="TextBox 42"/>
          <p:cNvSpPr txBox="1">
            <a:spLocks noChangeArrowheads="1"/>
          </p:cNvSpPr>
          <p:nvPr/>
        </p:nvSpPr>
        <p:spPr bwMode="auto">
          <a:xfrm>
            <a:off x="336550" y="1052513"/>
            <a:ext cx="3876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CA" altLang="en-US" b="1" dirty="0"/>
              <a:t>Reason for Most Recent Trip, Among Those Who Had Visited the Bruce Within the </a:t>
            </a:r>
            <a:endParaRPr lang="en-CA" altLang="en-US" b="1" dirty="0" smtClean="0"/>
          </a:p>
          <a:p>
            <a:pPr algn="ctr" eaLnBrk="1" hangingPunct="1"/>
            <a:r>
              <a:rPr lang="en-CA" altLang="en-US" b="1" dirty="0" smtClean="0"/>
              <a:t>Past </a:t>
            </a:r>
            <a:r>
              <a:rPr lang="en-CA" altLang="en-US" b="1" dirty="0"/>
              <a:t>Five Years</a:t>
            </a:r>
          </a:p>
        </p:txBody>
      </p:sp>
      <p:graphicFrame>
        <p:nvGraphicFramePr>
          <p:cNvPr id="3" name="Chart 43"/>
          <p:cNvGraphicFramePr>
            <a:graphicFrameLocks/>
          </p:cNvGraphicFramePr>
          <p:nvPr>
            <p:extLst>
              <p:ext uri="{D42A27DB-BD31-4B8C-83A1-F6EECF244321}">
                <p14:modId xmlns:p14="http://schemas.microsoft.com/office/powerpoint/2010/main" val="2270318700"/>
              </p:ext>
            </p:extLst>
          </p:nvPr>
        </p:nvGraphicFramePr>
        <p:xfrm>
          <a:off x="321512" y="2036763"/>
          <a:ext cx="4093326" cy="1945941"/>
        </p:xfrm>
        <a:graphic>
          <a:graphicData uri="http://schemas.openxmlformats.org/drawingml/2006/chart">
            <c:chart xmlns:c="http://schemas.openxmlformats.org/drawingml/2006/chart" xmlns:r="http://schemas.openxmlformats.org/officeDocument/2006/relationships" r:id="rId2"/>
          </a:graphicData>
        </a:graphic>
      </p:graphicFrame>
      <p:sp>
        <p:nvSpPr>
          <p:cNvPr id="6167" name="TextBox 44"/>
          <p:cNvSpPr txBox="1">
            <a:spLocks noChangeArrowheads="1"/>
          </p:cNvSpPr>
          <p:nvPr/>
        </p:nvSpPr>
        <p:spPr bwMode="auto">
          <a:xfrm>
            <a:off x="4857750" y="1055689"/>
            <a:ext cx="3876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CA" altLang="en-US" b="1" dirty="0"/>
              <a:t>Extent to Which Most Recent Trip Was Enjoyed</a:t>
            </a:r>
          </a:p>
        </p:txBody>
      </p:sp>
      <p:graphicFrame>
        <p:nvGraphicFramePr>
          <p:cNvPr id="4" name="Chart 45"/>
          <p:cNvGraphicFramePr>
            <a:graphicFrameLocks/>
          </p:cNvGraphicFramePr>
          <p:nvPr>
            <p:extLst>
              <p:ext uri="{D42A27DB-BD31-4B8C-83A1-F6EECF244321}">
                <p14:modId xmlns:p14="http://schemas.microsoft.com/office/powerpoint/2010/main" val="1221498932"/>
              </p:ext>
            </p:extLst>
          </p:nvPr>
        </p:nvGraphicFramePr>
        <p:xfrm>
          <a:off x="4437816" y="2054226"/>
          <a:ext cx="4321174" cy="1931987"/>
        </p:xfrm>
        <a:graphic>
          <a:graphicData uri="http://schemas.openxmlformats.org/drawingml/2006/chart">
            <c:chart xmlns:c="http://schemas.openxmlformats.org/drawingml/2006/chart" xmlns:r="http://schemas.openxmlformats.org/officeDocument/2006/relationships" r:id="rId3"/>
          </a:graphicData>
        </a:graphic>
      </p:graphicFrame>
      <p:sp>
        <p:nvSpPr>
          <p:cNvPr id="47" name="Rectangle à coins arrondis 24"/>
          <p:cNvSpPr/>
          <p:nvPr/>
        </p:nvSpPr>
        <p:spPr>
          <a:xfrm>
            <a:off x="5876925" y="1736726"/>
            <a:ext cx="1858963" cy="492125"/>
          </a:xfrm>
          <a:prstGeom prst="roundRect">
            <a:avLst>
              <a:gd name="adj" fmla="val 28205"/>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200" b="1" dirty="0">
                <a:solidFill>
                  <a:schemeClr val="tx1"/>
                </a:solidFill>
              </a:rPr>
              <a:t>AVERAGE SCORE</a:t>
            </a:r>
          </a:p>
          <a:p>
            <a:pPr algn="ctr" eaLnBrk="1" fontAlgn="auto" hangingPunct="1">
              <a:spcBef>
                <a:spcPts val="0"/>
              </a:spcBef>
              <a:spcAft>
                <a:spcPts val="0"/>
              </a:spcAft>
              <a:defRPr/>
            </a:pPr>
            <a:r>
              <a:rPr lang="en-CA" sz="1200" b="1" dirty="0">
                <a:solidFill>
                  <a:schemeClr val="tx1"/>
                </a:solidFill>
              </a:rPr>
              <a:t>8.2 on 10</a:t>
            </a:r>
          </a:p>
        </p:txBody>
      </p:sp>
      <p:sp>
        <p:nvSpPr>
          <p:cNvPr id="26" name="TextBox 25"/>
          <p:cNvSpPr txBox="1"/>
          <p:nvPr/>
        </p:nvSpPr>
        <p:spPr>
          <a:xfrm>
            <a:off x="5550355" y="4104254"/>
            <a:ext cx="2596016" cy="1446550"/>
          </a:xfrm>
          <a:prstGeom prst="rect">
            <a:avLst/>
          </a:prstGeom>
          <a:noFill/>
          <a:ln>
            <a:solidFill>
              <a:schemeClr val="accent3"/>
            </a:solidFill>
          </a:ln>
        </p:spPr>
        <p:txBody>
          <a:bodyPr wrap="square" rtlCol="0">
            <a:spAutoFit/>
          </a:bodyPr>
          <a:lstStyle/>
          <a:p>
            <a:pPr algn="ctr"/>
            <a:r>
              <a:rPr lang="en-CA" sz="1600" b="1" i="1" dirty="0" smtClean="0"/>
              <a:t>PAST RESEARCH</a:t>
            </a:r>
          </a:p>
          <a:p>
            <a:pPr algn="ctr"/>
            <a:r>
              <a:rPr lang="en-CA" sz="1200" dirty="0" smtClean="0"/>
              <a:t>2013 Consumer Insight Research for Bruce / Grey / Simcoe (TNS) showed a high degree of satisfaction with their trip among Ontario visitors </a:t>
            </a:r>
          </a:p>
          <a:p>
            <a:pPr algn="ctr"/>
            <a:r>
              <a:rPr lang="en-CA" sz="1200" dirty="0" smtClean="0"/>
              <a:t>(average score of 8.7 on 10)</a:t>
            </a:r>
          </a:p>
        </p:txBody>
      </p:sp>
      <p:sp>
        <p:nvSpPr>
          <p:cNvPr id="5" name="TextBox 4"/>
          <p:cNvSpPr txBox="1"/>
          <p:nvPr/>
        </p:nvSpPr>
        <p:spPr>
          <a:xfrm>
            <a:off x="1041968" y="2351959"/>
            <a:ext cx="970982" cy="246221"/>
          </a:xfrm>
          <a:prstGeom prst="rect">
            <a:avLst/>
          </a:prstGeom>
          <a:noFill/>
        </p:spPr>
        <p:txBody>
          <a:bodyPr wrap="square" rtlCol="0">
            <a:spAutoFit/>
          </a:bodyPr>
          <a:lstStyle/>
          <a:p>
            <a:r>
              <a:rPr lang="en-CA" sz="1000" dirty="0" smtClean="0"/>
              <a:t>Visit people</a:t>
            </a:r>
            <a:endParaRPr lang="en-CA" sz="1000" dirty="0"/>
          </a:p>
        </p:txBody>
      </p:sp>
      <p:sp>
        <p:nvSpPr>
          <p:cNvPr id="30" name="TextBox 29"/>
          <p:cNvSpPr txBox="1"/>
          <p:nvPr/>
        </p:nvSpPr>
        <p:spPr>
          <a:xfrm>
            <a:off x="708877" y="2947028"/>
            <a:ext cx="970982" cy="246221"/>
          </a:xfrm>
          <a:prstGeom prst="rect">
            <a:avLst/>
          </a:prstGeom>
          <a:noFill/>
        </p:spPr>
        <p:txBody>
          <a:bodyPr wrap="square" rtlCol="0">
            <a:spAutoFit/>
          </a:bodyPr>
          <a:lstStyle/>
          <a:p>
            <a:pPr algn="ctr"/>
            <a:r>
              <a:rPr lang="en-CA" sz="1000" dirty="0" smtClean="0"/>
              <a:t>Business</a:t>
            </a:r>
            <a:endParaRPr lang="en-CA" sz="1000" dirty="0"/>
          </a:p>
        </p:txBody>
      </p:sp>
      <p:sp>
        <p:nvSpPr>
          <p:cNvPr id="32" name="TextBox 31"/>
          <p:cNvSpPr txBox="1"/>
          <p:nvPr/>
        </p:nvSpPr>
        <p:spPr>
          <a:xfrm>
            <a:off x="3066508" y="2942020"/>
            <a:ext cx="970982" cy="246221"/>
          </a:xfrm>
          <a:prstGeom prst="rect">
            <a:avLst/>
          </a:prstGeom>
          <a:noFill/>
        </p:spPr>
        <p:txBody>
          <a:bodyPr wrap="square" rtlCol="0">
            <a:spAutoFit/>
          </a:bodyPr>
          <a:lstStyle/>
          <a:p>
            <a:pPr algn="ctr"/>
            <a:r>
              <a:rPr lang="en-CA" sz="1000" dirty="0" smtClean="0"/>
              <a:t>Pleasure</a:t>
            </a:r>
            <a:endParaRPr lang="en-CA" sz="1000" dirty="0"/>
          </a:p>
        </p:txBody>
      </p:sp>
      <p:sp>
        <p:nvSpPr>
          <p:cNvPr id="34" name="TextBox 33"/>
          <p:cNvSpPr txBox="1"/>
          <p:nvPr/>
        </p:nvSpPr>
        <p:spPr>
          <a:xfrm>
            <a:off x="5055905" y="3193992"/>
            <a:ext cx="970982" cy="400110"/>
          </a:xfrm>
          <a:prstGeom prst="rect">
            <a:avLst/>
          </a:prstGeom>
          <a:noFill/>
        </p:spPr>
        <p:txBody>
          <a:bodyPr wrap="square" rtlCol="0">
            <a:spAutoFit/>
          </a:bodyPr>
          <a:lstStyle/>
          <a:p>
            <a:pPr algn="ctr"/>
            <a:r>
              <a:rPr lang="en-CA" sz="1000" dirty="0" smtClean="0"/>
              <a:t>High scores</a:t>
            </a:r>
          </a:p>
          <a:p>
            <a:pPr algn="ctr"/>
            <a:r>
              <a:rPr lang="en-CA" sz="1000" dirty="0" smtClean="0"/>
              <a:t>(7,8)</a:t>
            </a:r>
            <a:endParaRPr lang="en-CA" sz="1000" dirty="0"/>
          </a:p>
        </p:txBody>
      </p:sp>
      <p:sp>
        <p:nvSpPr>
          <p:cNvPr id="35" name="TextBox 34"/>
          <p:cNvSpPr txBox="1"/>
          <p:nvPr/>
        </p:nvSpPr>
        <p:spPr>
          <a:xfrm>
            <a:off x="5541396" y="2172267"/>
            <a:ext cx="1197542" cy="400110"/>
          </a:xfrm>
          <a:prstGeom prst="rect">
            <a:avLst/>
          </a:prstGeom>
          <a:noFill/>
        </p:spPr>
        <p:txBody>
          <a:bodyPr wrap="square" rtlCol="0">
            <a:spAutoFit/>
          </a:bodyPr>
          <a:lstStyle/>
          <a:p>
            <a:pPr algn="ctr"/>
            <a:r>
              <a:rPr lang="en-CA" sz="1000" dirty="0" smtClean="0"/>
              <a:t>Mid range scores</a:t>
            </a:r>
          </a:p>
          <a:p>
            <a:pPr algn="ctr"/>
            <a:r>
              <a:rPr lang="en-CA" sz="1000" dirty="0" smtClean="0"/>
              <a:t>(5, 6)</a:t>
            </a:r>
            <a:endParaRPr lang="en-CA" sz="1000" dirty="0"/>
          </a:p>
        </p:txBody>
      </p:sp>
      <p:sp>
        <p:nvSpPr>
          <p:cNvPr id="40" name="TextBox 39"/>
          <p:cNvSpPr txBox="1"/>
          <p:nvPr/>
        </p:nvSpPr>
        <p:spPr>
          <a:xfrm>
            <a:off x="7517325" y="2750316"/>
            <a:ext cx="1138520" cy="400110"/>
          </a:xfrm>
          <a:prstGeom prst="rect">
            <a:avLst/>
          </a:prstGeom>
          <a:noFill/>
        </p:spPr>
        <p:txBody>
          <a:bodyPr wrap="square" rtlCol="0">
            <a:spAutoFit/>
          </a:bodyPr>
          <a:lstStyle/>
          <a:p>
            <a:pPr algn="ctr"/>
            <a:r>
              <a:rPr lang="en-CA" sz="1000" dirty="0" smtClean="0"/>
              <a:t>Very high scores</a:t>
            </a:r>
          </a:p>
          <a:p>
            <a:pPr algn="ctr"/>
            <a:r>
              <a:rPr lang="en-CA" sz="1000" dirty="0" smtClean="0"/>
              <a:t>(9,10)</a:t>
            </a:r>
            <a:endParaRPr lang="en-CA" sz="1000" dirty="0"/>
          </a:p>
        </p:txBody>
      </p:sp>
    </p:spTree>
    <p:extLst>
      <p:ext uri="{BB962C8B-B14F-4D97-AF65-F5344CB8AC3E}">
        <p14:creationId xmlns:p14="http://schemas.microsoft.com/office/powerpoint/2010/main" val="3954953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CA" dirty="0" smtClean="0"/>
              <a:t>Future Likelihood of Visiting Bruce County</a:t>
            </a:r>
            <a:endParaRPr lang="en-CA" dirty="0"/>
          </a:p>
        </p:txBody>
      </p:sp>
      <p:sp>
        <p:nvSpPr>
          <p:cNvPr id="3" name="Content Placeholder 2"/>
          <p:cNvSpPr>
            <a:spLocks noGrp="1"/>
          </p:cNvSpPr>
          <p:nvPr>
            <p:ph idx="1"/>
          </p:nvPr>
        </p:nvSpPr>
        <p:spPr>
          <a:xfrm>
            <a:off x="1071563" y="1127125"/>
            <a:ext cx="6376987" cy="531813"/>
          </a:xfrm>
        </p:spPr>
        <p:txBody>
          <a:bodyPr rtlCol="0">
            <a:normAutofit fontScale="92500" lnSpcReduction="20000"/>
          </a:bodyPr>
          <a:lstStyle/>
          <a:p>
            <a:pPr marL="0" indent="0" algn="ctr" eaLnBrk="1" fontAlgn="auto" hangingPunct="1">
              <a:spcAft>
                <a:spcPts val="0"/>
              </a:spcAft>
              <a:buFont typeface="Arial"/>
              <a:buNone/>
              <a:defRPr/>
            </a:pPr>
            <a:r>
              <a:rPr lang="en-CA" sz="1800" b="1" dirty="0" smtClean="0"/>
              <a:t>Likelihood of Visiting the Bruce in Future, Among Those Who Had at Least Some Familiarity With the County</a:t>
            </a:r>
            <a:endParaRPr lang="en-CA" sz="1800" b="1" dirty="0"/>
          </a:p>
        </p:txBody>
      </p:sp>
      <p:sp>
        <p:nvSpPr>
          <p:cNvPr id="717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717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717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616FC09C-5444-4FD9-8F39-B6836DDE95F8}" type="slidenum">
              <a:rPr lang="en-US" altLang="en-US">
                <a:solidFill>
                  <a:srgbClr val="757648"/>
                </a:solidFill>
              </a:rPr>
              <a:pPr/>
              <a:t>24</a:t>
            </a:fld>
            <a:endParaRPr lang="en-US" altLang="en-US">
              <a:solidFill>
                <a:srgbClr val="757648"/>
              </a:solidFill>
            </a:endParaRPr>
          </a:p>
        </p:txBody>
      </p:sp>
      <p:graphicFrame>
        <p:nvGraphicFramePr>
          <p:cNvPr id="4" name="Chart 10"/>
          <p:cNvGraphicFramePr>
            <a:graphicFrameLocks/>
          </p:cNvGraphicFramePr>
          <p:nvPr>
            <p:extLst>
              <p:ext uri="{D42A27DB-BD31-4B8C-83A1-F6EECF244321}">
                <p14:modId xmlns:p14="http://schemas.microsoft.com/office/powerpoint/2010/main" val="3505978716"/>
              </p:ext>
            </p:extLst>
          </p:nvPr>
        </p:nvGraphicFramePr>
        <p:xfrm>
          <a:off x="1464357" y="1909763"/>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p:cNvGraphicFramePr>
            <a:graphicFrameLocks noGrp="1"/>
          </p:cNvGraphicFramePr>
          <p:nvPr/>
        </p:nvGraphicFramePr>
        <p:xfrm>
          <a:off x="7618413" y="2408238"/>
          <a:ext cx="1331912" cy="2935287"/>
        </p:xfrm>
        <a:graphic>
          <a:graphicData uri="http://schemas.openxmlformats.org/drawingml/2006/table">
            <a:tbl>
              <a:tblPr firstRow="1" bandRow="1">
                <a:tableStyleId>{2D5ABB26-0587-4C30-8999-92F81FD0307C}</a:tableStyleId>
              </a:tblPr>
              <a:tblGrid>
                <a:gridCol w="1331912"/>
              </a:tblGrid>
              <a:tr h="1092253">
                <a:tc>
                  <a:txBody>
                    <a:bodyPr/>
                    <a:lstStyle/>
                    <a:p>
                      <a:pPr algn="l"/>
                      <a:r>
                        <a:rPr lang="en-CA" sz="2000" dirty="0" smtClean="0">
                          <a:solidFill>
                            <a:schemeClr val="tx1"/>
                          </a:solidFill>
                        </a:rPr>
                        <a:t>7.4</a:t>
                      </a:r>
                      <a:endParaRPr lang="en-CA" sz="2000" dirty="0">
                        <a:solidFill>
                          <a:schemeClr val="tx1"/>
                        </a:solidFill>
                      </a:endParaRPr>
                    </a:p>
                  </a:txBody>
                  <a:tcPr marL="91404" marR="91404" marT="45719" marB="45719"/>
                </a:tc>
              </a:tr>
              <a:tr h="1171541">
                <a:tc>
                  <a:txBody>
                    <a:bodyPr/>
                    <a:lstStyle/>
                    <a:p>
                      <a:pPr algn="l"/>
                      <a:r>
                        <a:rPr lang="en-CA" sz="2000" dirty="0" smtClean="0">
                          <a:solidFill>
                            <a:schemeClr val="tx1"/>
                          </a:solidFill>
                        </a:rPr>
                        <a:t>8.4</a:t>
                      </a:r>
                      <a:endParaRPr lang="en-CA" sz="2000" dirty="0">
                        <a:solidFill>
                          <a:schemeClr val="tx1"/>
                        </a:solidFill>
                      </a:endParaRPr>
                    </a:p>
                  </a:txBody>
                  <a:tcPr marL="91404" marR="91404" marT="45719" marB="45719"/>
                </a:tc>
              </a:tr>
              <a:tr h="671493">
                <a:tc>
                  <a:txBody>
                    <a:bodyPr/>
                    <a:lstStyle/>
                    <a:p>
                      <a:pPr algn="l"/>
                      <a:r>
                        <a:rPr lang="en-CA" sz="2000" dirty="0" smtClean="0">
                          <a:solidFill>
                            <a:schemeClr val="tx1"/>
                          </a:solidFill>
                        </a:rPr>
                        <a:t>5.4</a:t>
                      </a:r>
                      <a:endParaRPr lang="en-CA" sz="2000" dirty="0">
                        <a:solidFill>
                          <a:schemeClr val="tx1"/>
                        </a:solidFill>
                      </a:endParaRPr>
                    </a:p>
                  </a:txBody>
                  <a:tcPr marL="91404" marR="91404" marT="45719" marB="45719"/>
                </a:tc>
              </a:tr>
            </a:tbl>
          </a:graphicData>
        </a:graphic>
      </p:graphicFrame>
      <p:sp>
        <p:nvSpPr>
          <p:cNvPr id="7180" name="Rectangle 17"/>
          <p:cNvSpPr>
            <a:spLocks noChangeArrowheads="1"/>
          </p:cNvSpPr>
          <p:nvPr/>
        </p:nvSpPr>
        <p:spPr bwMode="auto">
          <a:xfrm>
            <a:off x="388938" y="5934075"/>
            <a:ext cx="84089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t>Base: For </a:t>
            </a:r>
            <a:r>
              <a:rPr lang="en-US" altLang="en-US" sz="900" dirty="0" err="1"/>
              <a:t>recency</a:t>
            </a:r>
            <a:r>
              <a:rPr lang="en-US" altLang="en-US" sz="900" dirty="0"/>
              <a:t> of travel, those who do not live in Bruce County but who had at least some familiarity with it (aware and familiarity score &gt;1): n=293 in total (199 past 5 year visitors + 94 who had not visited in past 5 years)</a:t>
            </a:r>
          </a:p>
          <a:p>
            <a:pPr eaLnBrk="1" hangingPunct="1"/>
            <a:r>
              <a:rPr lang="en-US" altLang="en-US" sz="900" i="1" dirty="0"/>
              <a:t>QB9: Using a scale of 1 to 10 where 1 means ‘not at all’ and 10 means ‘very much so’, please indicate how likely you are to visit the Bruce in the future.</a:t>
            </a:r>
            <a:endParaRPr lang="fr-CA" altLang="en-US" sz="900" i="1" dirty="0"/>
          </a:p>
        </p:txBody>
      </p:sp>
      <p:sp>
        <p:nvSpPr>
          <p:cNvPr id="19" name="Rectangle à coins arrondis 24"/>
          <p:cNvSpPr/>
          <p:nvPr/>
        </p:nvSpPr>
        <p:spPr>
          <a:xfrm>
            <a:off x="7167563" y="1638300"/>
            <a:ext cx="1428750" cy="614363"/>
          </a:xfrm>
          <a:prstGeom prst="roundRect">
            <a:avLst>
              <a:gd name="adj" fmla="val 28205"/>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200" b="1" dirty="0">
                <a:solidFill>
                  <a:schemeClr val="tx1"/>
                </a:solidFill>
              </a:rPr>
              <a:t>AVERAGE SCORE ON 10</a:t>
            </a:r>
          </a:p>
        </p:txBody>
      </p:sp>
      <p:sp>
        <p:nvSpPr>
          <p:cNvPr id="7182" name="TextBox 6"/>
          <p:cNvSpPr txBox="1">
            <a:spLocks noChangeArrowheads="1"/>
          </p:cNvSpPr>
          <p:nvPr/>
        </p:nvSpPr>
        <p:spPr bwMode="auto">
          <a:xfrm>
            <a:off x="4259263" y="5176838"/>
            <a:ext cx="120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a:t>scores of:</a:t>
            </a:r>
          </a:p>
        </p:txBody>
      </p:sp>
      <p:sp>
        <p:nvSpPr>
          <p:cNvPr id="7183" name="TextBox 19"/>
          <p:cNvSpPr txBox="1">
            <a:spLocks noChangeArrowheads="1"/>
          </p:cNvSpPr>
          <p:nvPr/>
        </p:nvSpPr>
        <p:spPr bwMode="auto">
          <a:xfrm>
            <a:off x="2974975" y="5329238"/>
            <a:ext cx="120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a:t>low likelihood</a:t>
            </a:r>
          </a:p>
        </p:txBody>
      </p:sp>
      <p:sp>
        <p:nvSpPr>
          <p:cNvPr id="7184" name="TextBox 20"/>
          <p:cNvSpPr txBox="1">
            <a:spLocks noChangeArrowheads="1"/>
          </p:cNvSpPr>
          <p:nvPr/>
        </p:nvSpPr>
        <p:spPr bwMode="auto">
          <a:xfrm>
            <a:off x="6143625" y="5324475"/>
            <a:ext cx="12001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a:t>high likelihood</a:t>
            </a:r>
          </a:p>
        </p:txBody>
      </p:sp>
      <p:sp>
        <p:nvSpPr>
          <p:cNvPr id="16" name="TextBox 15"/>
          <p:cNvSpPr txBox="1"/>
          <p:nvPr/>
        </p:nvSpPr>
        <p:spPr>
          <a:xfrm>
            <a:off x="54542" y="1615396"/>
            <a:ext cx="2122601" cy="3170099"/>
          </a:xfrm>
          <a:prstGeom prst="rect">
            <a:avLst/>
          </a:prstGeom>
          <a:noFill/>
          <a:ln>
            <a:solidFill>
              <a:schemeClr val="accent3"/>
            </a:solidFill>
          </a:ln>
        </p:spPr>
        <p:txBody>
          <a:bodyPr wrap="square" rtlCol="0">
            <a:spAutoFit/>
          </a:bodyPr>
          <a:lstStyle/>
          <a:p>
            <a:pPr algn="ctr"/>
            <a:r>
              <a:rPr lang="en-CA" sz="1600" b="1" i="1" dirty="0" smtClean="0"/>
              <a:t>PAST RESEARCH</a:t>
            </a:r>
          </a:p>
          <a:p>
            <a:pPr algn="ctr"/>
            <a:endParaRPr lang="en-CA" sz="1600" b="1" i="1" dirty="0" smtClean="0"/>
          </a:p>
          <a:p>
            <a:pPr algn="ctr"/>
            <a:r>
              <a:rPr lang="en-CA" sz="1200" dirty="0" smtClean="0"/>
              <a:t>The 2012 Bruce County Visitor Analysis (</a:t>
            </a:r>
            <a:r>
              <a:rPr lang="en-CA" sz="1200" dirty="0" err="1" smtClean="0"/>
              <a:t>Longwoods</a:t>
            </a:r>
            <a:r>
              <a:rPr lang="en-CA" sz="1200" dirty="0" smtClean="0"/>
              <a:t>) indicated a high likelihood of repeat visitation :</a:t>
            </a:r>
          </a:p>
          <a:p>
            <a:pPr algn="ctr"/>
            <a:endParaRPr lang="en-CA" sz="1200" dirty="0" smtClean="0"/>
          </a:p>
          <a:p>
            <a:r>
              <a:rPr lang="en-CA" sz="1200" i="1" dirty="0" smtClean="0"/>
              <a:t>Interest in returning to the region is especially high among visitors to Bruce County, which suggests a very substantial level of satisfaction … 74% of those who have visited this county indicate that they are planning to come  again.</a:t>
            </a:r>
            <a:endParaRPr lang="en-CA" sz="1200" dirty="0"/>
          </a:p>
        </p:txBody>
      </p:sp>
      <p:sp>
        <p:nvSpPr>
          <p:cNvPr id="17" name="Rectangular Callout 16"/>
          <p:cNvSpPr/>
          <p:nvPr/>
        </p:nvSpPr>
        <p:spPr>
          <a:xfrm>
            <a:off x="8197169" y="2960912"/>
            <a:ext cx="811212" cy="1534303"/>
          </a:xfrm>
          <a:prstGeom prst="wedgeRectCallout">
            <a:avLst>
              <a:gd name="adj1" fmla="val -68278"/>
              <a:gd name="adj2" fmla="val -12738"/>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000" dirty="0" smtClean="0">
                <a:solidFill>
                  <a:schemeClr val="tx1"/>
                </a:solidFill>
              </a:rPr>
              <a:t>Those who had visited  recently were much more likely to anticipate visiting in future.</a:t>
            </a:r>
            <a:endParaRPr lang="en-CA" sz="10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750887"/>
          </a:xfrm>
        </p:spPr>
        <p:txBody>
          <a:bodyPr rtlCol="0"/>
          <a:lstStyle/>
          <a:p>
            <a:pPr eaLnBrk="1" fontAlgn="auto" hangingPunct="1">
              <a:spcAft>
                <a:spcPts val="0"/>
              </a:spcAft>
              <a:buFont typeface="Arial"/>
              <a:buNone/>
              <a:defRPr/>
            </a:pPr>
            <a:r>
              <a:rPr lang="en-CA" cap="none" dirty="0" smtClean="0"/>
              <a:t>Evaluation of Bruce County</a:t>
            </a:r>
            <a:endParaRPr lang="en-CA" cap="none" dirty="0"/>
          </a:p>
        </p:txBody>
      </p:sp>
      <p:sp>
        <p:nvSpPr>
          <p:cNvPr id="3481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3482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348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B9F7D4C9-4474-4939-8607-5E3614388DDF}" type="slidenum">
              <a:rPr lang="en-US" altLang="en-US">
                <a:solidFill>
                  <a:srgbClr val="757648"/>
                </a:solidFill>
              </a:rPr>
              <a:pPr/>
              <a:t>25</a:t>
            </a:fld>
            <a:endParaRPr lang="en-US" altLang="en-US">
              <a:solidFill>
                <a:srgbClr val="757648"/>
              </a:solidFill>
            </a:endParaRPr>
          </a:p>
        </p:txBody>
      </p:sp>
      <p:sp>
        <p:nvSpPr>
          <p:cNvPr id="34822" name="TextBox 1"/>
          <p:cNvSpPr txBox="1">
            <a:spLocks noChangeArrowheads="1"/>
          </p:cNvSpPr>
          <p:nvPr/>
        </p:nvSpPr>
        <p:spPr bwMode="auto">
          <a:xfrm>
            <a:off x="828675" y="3886200"/>
            <a:ext cx="7543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600" dirty="0"/>
              <a:t>The Attributes</a:t>
            </a:r>
          </a:p>
          <a:p>
            <a:pPr eaLnBrk="1" hangingPunct="1"/>
            <a:r>
              <a:rPr lang="en-CA" altLang="en-US" sz="1600" dirty="0"/>
              <a:t>Perceived Importance of Attributes</a:t>
            </a:r>
          </a:p>
          <a:p>
            <a:pPr eaLnBrk="1" hangingPunct="1"/>
            <a:r>
              <a:rPr lang="en-CA" altLang="en-US" sz="1600" dirty="0"/>
              <a:t>Credibility of Attributes Applying to Bruce County</a:t>
            </a:r>
          </a:p>
          <a:p>
            <a:pPr eaLnBrk="1" hangingPunct="1"/>
            <a:r>
              <a:rPr lang="en-CA" altLang="en-US" sz="1600" dirty="0"/>
              <a:t>Importance vs. Credibility of Attributes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CA" altLang="en-US" smtClean="0">
                <a:latin typeface="Arial" panose="020B0604020202020204" pitchFamily="34" charset="0"/>
                <a:cs typeface="Arial" panose="020B0604020202020204" pitchFamily="34" charset="0"/>
              </a:rPr>
              <a:t>The Attributes</a:t>
            </a:r>
          </a:p>
        </p:txBody>
      </p:sp>
      <p:sp>
        <p:nvSpPr>
          <p:cNvPr id="35843"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358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358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38B280EE-442A-4D1C-8A7D-1E913C92FBA5}" type="slidenum">
              <a:rPr lang="en-US" altLang="en-US">
                <a:solidFill>
                  <a:srgbClr val="757648"/>
                </a:solidFill>
              </a:rPr>
              <a:pPr/>
              <a:t>26</a:t>
            </a:fld>
            <a:endParaRPr lang="en-US" altLang="en-US">
              <a:solidFill>
                <a:srgbClr val="757648"/>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23522784"/>
              </p:ext>
            </p:extLst>
          </p:nvPr>
        </p:nvGraphicFramePr>
        <p:xfrm>
          <a:off x="441325" y="1711332"/>
          <a:ext cx="6491288" cy="3384107"/>
        </p:xfrm>
        <a:graphic>
          <a:graphicData uri="http://schemas.openxmlformats.org/drawingml/2006/table">
            <a:tbl>
              <a:tblPr firstRow="1" firstCol="1" bandRow="1">
                <a:tableStyleId>{69012ECD-51FC-41F1-AA8D-1B2483CD663E}</a:tableStyleId>
              </a:tblPr>
              <a:tblGrid>
                <a:gridCol w="1493800"/>
                <a:gridCol w="2464970"/>
                <a:gridCol w="2532518"/>
              </a:tblGrid>
              <a:tr h="155634">
                <a:tc>
                  <a:txBody>
                    <a:bodyPr/>
                    <a:lstStyle/>
                    <a:p>
                      <a:pPr algn="ctr">
                        <a:lnSpc>
                          <a:spcPct val="107000"/>
                        </a:lnSpc>
                        <a:spcAft>
                          <a:spcPts val="0"/>
                        </a:spcAft>
                      </a:pPr>
                      <a:r>
                        <a:rPr lang="en-CA" sz="900" dirty="0">
                          <a:effectLst/>
                        </a:rPr>
                        <a:t>Factor</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tc>
                <a:tc>
                  <a:txBody>
                    <a:bodyPr/>
                    <a:lstStyle/>
                    <a:p>
                      <a:pPr algn="ctr">
                        <a:lnSpc>
                          <a:spcPct val="107000"/>
                        </a:lnSpc>
                        <a:spcAft>
                          <a:spcPts val="0"/>
                        </a:spcAft>
                      </a:pPr>
                      <a:r>
                        <a:rPr lang="en-CA" sz="900">
                          <a:effectLst/>
                        </a:rPr>
                        <a:t>As described for importance rating</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tc>
                <a:tc>
                  <a:txBody>
                    <a:bodyPr/>
                    <a:lstStyle/>
                    <a:p>
                      <a:pPr algn="ctr">
                        <a:lnSpc>
                          <a:spcPct val="107000"/>
                        </a:lnSpc>
                        <a:spcAft>
                          <a:spcPts val="0"/>
                        </a:spcAft>
                      </a:pPr>
                      <a:r>
                        <a:rPr lang="en-CA" sz="900" dirty="0">
                          <a:effectLst/>
                        </a:rPr>
                        <a:t>As described for </a:t>
                      </a:r>
                      <a:r>
                        <a:rPr lang="en-CA" sz="900" dirty="0" smtClean="0">
                          <a:effectLst/>
                        </a:rPr>
                        <a:t>credibility rating</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tc>
              </a:tr>
              <a:tr h="146749">
                <a:tc>
                  <a:txBody>
                    <a:bodyPr/>
                    <a:lstStyle/>
                    <a:p>
                      <a:pPr>
                        <a:lnSpc>
                          <a:spcPct val="107000"/>
                        </a:lnSpc>
                        <a:spcAft>
                          <a:spcPts val="0"/>
                        </a:spcAft>
                      </a:pPr>
                      <a:r>
                        <a:rPr lang="en-CA" sz="900">
                          <a:effectLst/>
                        </a:rPr>
                        <a:t>Affordable</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a:effectLst/>
                        </a:rPr>
                        <a:t>Relatively affordable housing and cost of living</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rowSpan="11">
                  <a:txBody>
                    <a:bodyPr/>
                    <a:lstStyle/>
                    <a:p>
                      <a:pPr algn="ctr">
                        <a:lnSpc>
                          <a:spcPct val="107000"/>
                        </a:lnSpc>
                        <a:spcAft>
                          <a:spcPts val="0"/>
                        </a:spcAft>
                      </a:pPr>
                      <a:r>
                        <a:rPr lang="en-CA" sz="900" dirty="0">
                          <a:effectLst/>
                        </a:rPr>
                        <a:t>SAME</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nchor="ctr">
                    <a:lnL w="12700" cap="flat" cmpd="sng" algn="ctr">
                      <a:solidFill>
                        <a:schemeClr val="accent1"/>
                      </a:solidFill>
                      <a:prstDash val="solid"/>
                      <a:round/>
                      <a:headEnd type="none" w="med" len="med"/>
                      <a:tailEnd type="none" w="med" len="med"/>
                    </a:lnL>
                  </a:tcPr>
                </a:tc>
              </a:tr>
              <a:tr h="146749">
                <a:tc>
                  <a:txBody>
                    <a:bodyPr/>
                    <a:lstStyle/>
                    <a:p>
                      <a:pPr>
                        <a:lnSpc>
                          <a:spcPct val="107000"/>
                        </a:lnSpc>
                        <a:spcAft>
                          <a:spcPts val="0"/>
                        </a:spcAft>
                      </a:pPr>
                      <a:r>
                        <a:rPr lang="en-CA" sz="900">
                          <a:effectLst/>
                        </a:rPr>
                        <a:t>Safe</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a:effectLst/>
                        </a:rPr>
                        <a:t>Safe neighbourhoods</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n-CA"/>
                    </a:p>
                  </a:txBody>
                  <a:tcPr/>
                </a:tc>
              </a:tr>
              <a:tr h="146749">
                <a:tc>
                  <a:txBody>
                    <a:bodyPr/>
                    <a:lstStyle/>
                    <a:p>
                      <a:pPr>
                        <a:lnSpc>
                          <a:spcPct val="107000"/>
                        </a:lnSpc>
                        <a:spcAft>
                          <a:spcPts val="0"/>
                        </a:spcAft>
                      </a:pPr>
                      <a:r>
                        <a:rPr lang="en-CA" sz="900">
                          <a:effectLst/>
                        </a:rPr>
                        <a:t>Scenery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a:effectLst/>
                        </a:rPr>
                        <a:t>Impressive scenery and landscapes</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n-CA"/>
                    </a:p>
                  </a:txBody>
                  <a:tcPr/>
                </a:tc>
              </a:tr>
              <a:tr h="293497">
                <a:tc>
                  <a:txBody>
                    <a:bodyPr/>
                    <a:lstStyle/>
                    <a:p>
                      <a:pPr>
                        <a:lnSpc>
                          <a:spcPct val="107000"/>
                        </a:lnSpc>
                        <a:spcAft>
                          <a:spcPts val="0"/>
                        </a:spcAft>
                      </a:pPr>
                      <a:r>
                        <a:rPr lang="en-CA" sz="900" dirty="0">
                          <a:effectLst/>
                        </a:rPr>
                        <a:t>Dining/ theatre</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dirty="0">
                          <a:effectLst/>
                        </a:rPr>
                        <a:t>Opportunities for fine dining, theatre and the like</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n-CA"/>
                    </a:p>
                  </a:txBody>
                  <a:tcPr/>
                </a:tc>
              </a:tr>
              <a:tr h="293497">
                <a:tc>
                  <a:txBody>
                    <a:bodyPr/>
                    <a:lstStyle/>
                    <a:p>
                      <a:pPr>
                        <a:lnSpc>
                          <a:spcPct val="107000"/>
                        </a:lnSpc>
                        <a:spcAft>
                          <a:spcPts val="0"/>
                        </a:spcAft>
                      </a:pPr>
                      <a:r>
                        <a:rPr lang="en-CA" sz="900" dirty="0">
                          <a:effectLst/>
                        </a:rPr>
                        <a:t>Work:life balance</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a:effectLst/>
                        </a:rPr>
                        <a:t>Place where it is possible to have a better work: life balance</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n-CA"/>
                    </a:p>
                  </a:txBody>
                  <a:tcPr/>
                </a:tc>
              </a:tr>
              <a:tr h="146749">
                <a:tc>
                  <a:txBody>
                    <a:bodyPr/>
                    <a:lstStyle/>
                    <a:p>
                      <a:pPr>
                        <a:lnSpc>
                          <a:spcPct val="107000"/>
                        </a:lnSpc>
                        <a:spcAft>
                          <a:spcPts val="0"/>
                        </a:spcAft>
                      </a:pPr>
                      <a:r>
                        <a:rPr lang="en-CA" sz="900">
                          <a:effectLst/>
                        </a:rPr>
                        <a:t>Community feel</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a:effectLst/>
                        </a:rPr>
                        <a:t>Place with a strong community feel</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n-CA"/>
                    </a:p>
                  </a:txBody>
                  <a:tcPr/>
                </a:tc>
              </a:tr>
              <a:tr h="146749">
                <a:tc>
                  <a:txBody>
                    <a:bodyPr/>
                    <a:lstStyle/>
                    <a:p>
                      <a:pPr>
                        <a:lnSpc>
                          <a:spcPct val="107000"/>
                        </a:lnSpc>
                        <a:spcAft>
                          <a:spcPts val="0"/>
                        </a:spcAft>
                      </a:pPr>
                      <a:r>
                        <a:rPr lang="en-CA" sz="900">
                          <a:effectLst/>
                        </a:rPr>
                        <a:t>Family oriented</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a:effectLst/>
                        </a:rPr>
                        <a:t>Family oriented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n-CA"/>
                    </a:p>
                  </a:txBody>
                  <a:tcPr/>
                </a:tc>
              </a:tr>
              <a:tr h="293497">
                <a:tc>
                  <a:txBody>
                    <a:bodyPr/>
                    <a:lstStyle/>
                    <a:p>
                      <a:pPr>
                        <a:lnSpc>
                          <a:spcPct val="107000"/>
                        </a:lnSpc>
                        <a:spcAft>
                          <a:spcPts val="0"/>
                        </a:spcAft>
                      </a:pPr>
                      <a:r>
                        <a:rPr lang="en-CA" sz="900">
                          <a:effectLst/>
                        </a:rPr>
                        <a:t>Local / rural</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a:effectLst/>
                        </a:rPr>
                        <a:t>Easy access to local producers and a rural lifestyle</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n-CA"/>
                    </a:p>
                  </a:txBody>
                  <a:tcPr/>
                </a:tc>
              </a:tr>
              <a:tr h="146749">
                <a:tc>
                  <a:txBody>
                    <a:bodyPr/>
                    <a:lstStyle/>
                    <a:p>
                      <a:pPr>
                        <a:lnSpc>
                          <a:spcPct val="107000"/>
                        </a:lnSpc>
                        <a:spcAft>
                          <a:spcPts val="0"/>
                        </a:spcAft>
                      </a:pPr>
                      <a:r>
                        <a:rPr lang="en-CA" sz="900">
                          <a:effectLst/>
                        </a:rPr>
                        <a:t>Healthy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a:effectLst/>
                        </a:rPr>
                        <a:t>Healthy place to live</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n-CA"/>
                    </a:p>
                  </a:txBody>
                  <a:tcPr/>
                </a:tc>
              </a:tr>
              <a:tr h="293497">
                <a:tc>
                  <a:txBody>
                    <a:bodyPr/>
                    <a:lstStyle/>
                    <a:p>
                      <a:pPr>
                        <a:lnSpc>
                          <a:spcPct val="107000"/>
                        </a:lnSpc>
                        <a:spcAft>
                          <a:spcPts val="0"/>
                        </a:spcAft>
                      </a:pPr>
                      <a:r>
                        <a:rPr lang="en-CA" sz="900" dirty="0" smtClean="0">
                          <a:effectLst/>
                        </a:rPr>
                        <a:t>Green living</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a:effectLst/>
                        </a:rPr>
                        <a:t>Place where green or environmentally conscious living is easier</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n-CA"/>
                    </a:p>
                  </a:txBody>
                  <a:tcPr/>
                </a:tc>
              </a:tr>
              <a:tr h="146749">
                <a:tc>
                  <a:txBody>
                    <a:bodyPr/>
                    <a:lstStyle/>
                    <a:p>
                      <a:pPr>
                        <a:lnSpc>
                          <a:spcPct val="107000"/>
                        </a:lnSpc>
                        <a:spcAft>
                          <a:spcPts val="0"/>
                        </a:spcAft>
                      </a:pPr>
                      <a:r>
                        <a:rPr lang="en-CA" sz="900">
                          <a:effectLst/>
                        </a:rPr>
                        <a:t>Lots to see and do</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a:effectLst/>
                        </a:rPr>
                        <a:t>Lots to see and do</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n-CA"/>
                    </a:p>
                  </a:txBody>
                  <a:tcPr/>
                </a:tc>
              </a:tr>
              <a:tr h="146749">
                <a:tc>
                  <a:txBody>
                    <a:bodyPr/>
                    <a:lstStyle/>
                    <a:p>
                      <a:pPr>
                        <a:lnSpc>
                          <a:spcPct val="107000"/>
                        </a:lnSpc>
                        <a:spcAft>
                          <a:spcPts val="0"/>
                        </a:spcAft>
                      </a:pPr>
                      <a:r>
                        <a:rPr lang="en-CA" sz="900" dirty="0">
                          <a:effectLst/>
                        </a:rPr>
                        <a:t> </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nSpc>
                          <a:spcPct val="107000"/>
                        </a:lnSpc>
                        <a:spcAft>
                          <a:spcPts val="0"/>
                        </a:spcAft>
                      </a:pPr>
                      <a:r>
                        <a:rPr lang="en-CA" sz="900" dirty="0">
                          <a:effectLst/>
                        </a:rPr>
                        <a:t> </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nSpc>
                          <a:spcPct val="107000"/>
                        </a:lnSpc>
                        <a:spcAft>
                          <a:spcPts val="0"/>
                        </a:spcAft>
                      </a:pPr>
                      <a:r>
                        <a:rPr lang="en-CA" sz="900" dirty="0">
                          <a:effectLst/>
                        </a:rPr>
                        <a:t> </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146749">
                <a:tc>
                  <a:txBody>
                    <a:bodyPr/>
                    <a:lstStyle/>
                    <a:p>
                      <a:pPr>
                        <a:lnSpc>
                          <a:spcPct val="107000"/>
                        </a:lnSpc>
                        <a:spcAft>
                          <a:spcPts val="0"/>
                        </a:spcAft>
                      </a:pPr>
                      <a:r>
                        <a:rPr lang="en-CA" sz="900" dirty="0" smtClean="0">
                          <a:effectLst/>
                        </a:rPr>
                        <a:t>Health care</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a:effectLst/>
                        </a:rPr>
                        <a:t>Health care</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rowSpan="5">
                  <a:txBody>
                    <a:bodyPr/>
                    <a:lstStyle/>
                    <a:p>
                      <a:pPr algn="ctr">
                        <a:lnSpc>
                          <a:spcPct val="107000"/>
                        </a:lnSpc>
                        <a:spcAft>
                          <a:spcPts val="0"/>
                        </a:spcAft>
                      </a:pPr>
                      <a:r>
                        <a:rPr lang="en-CA" sz="900" dirty="0">
                          <a:effectLst/>
                        </a:rPr>
                        <a:t>SAME</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nchor="ctr">
                    <a:lnL w="12700" cap="flat" cmpd="sng" algn="ctr">
                      <a:solidFill>
                        <a:schemeClr val="accent1"/>
                      </a:solidFill>
                      <a:prstDash val="solid"/>
                      <a:round/>
                      <a:headEnd type="none" w="med" len="med"/>
                      <a:tailEnd type="none" w="med" len="med"/>
                    </a:lnL>
                  </a:tcPr>
                </a:tc>
              </a:tr>
              <a:tr h="146749">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CA" sz="900" dirty="0" smtClean="0">
                          <a:effectLst/>
                        </a:rPr>
                        <a:t>Education</a:t>
                      </a:r>
                      <a:endParaRPr lang="en-CA" sz="9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a:effectLst/>
                        </a:rPr>
                        <a:t>Education</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n-CA"/>
                    </a:p>
                  </a:txBody>
                  <a:tcPr/>
                </a:tc>
              </a:tr>
              <a:tr h="146749">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CA" sz="900" dirty="0" smtClean="0">
                          <a:effectLst/>
                        </a:rPr>
                        <a:t>Shopping</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a:effectLst/>
                        </a:rPr>
                        <a:t>Shopping</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n-CA"/>
                    </a:p>
                  </a:txBody>
                  <a:tcPr/>
                </a:tc>
              </a:tr>
              <a:tr h="146749">
                <a:tc>
                  <a:txBody>
                    <a:bodyPr/>
                    <a:lstStyle/>
                    <a:p>
                      <a:pPr>
                        <a:lnSpc>
                          <a:spcPct val="107000"/>
                        </a:lnSpc>
                        <a:spcAft>
                          <a:spcPts val="0"/>
                        </a:spcAft>
                      </a:pPr>
                      <a:r>
                        <a:rPr lang="en-CA" sz="900" dirty="0">
                          <a:effectLst/>
                        </a:rPr>
                        <a:t>Like minded </a:t>
                      </a:r>
                      <a:r>
                        <a:rPr lang="en-CA" sz="900" dirty="0" smtClean="0">
                          <a:effectLst/>
                        </a:rPr>
                        <a:t>people</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a:effectLst/>
                        </a:rPr>
                        <a:t>Meeting like-minded people</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n-CA"/>
                    </a:p>
                  </a:txBody>
                  <a:tcPr/>
                </a:tc>
              </a:tr>
              <a:tr h="293497">
                <a:tc>
                  <a:txBody>
                    <a:bodyPr/>
                    <a:lstStyle/>
                    <a:p>
                      <a:pPr>
                        <a:lnSpc>
                          <a:spcPct val="107000"/>
                        </a:lnSpc>
                        <a:spcAft>
                          <a:spcPts val="0"/>
                        </a:spcAft>
                      </a:pPr>
                      <a:r>
                        <a:rPr lang="en-CA" sz="900">
                          <a:effectLst/>
                        </a:rPr>
                        <a:t>Accessibility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dirty="0">
                          <a:effectLst/>
                        </a:rPr>
                        <a:t>Being able to get around easily to the places you want to go</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endParaRPr lang="en-CA"/>
                    </a:p>
                  </a:txBody>
                  <a:tcPr/>
                </a:tc>
              </a:tr>
            </a:tbl>
          </a:graphicData>
        </a:graphic>
      </p:graphicFrame>
      <p:sp>
        <p:nvSpPr>
          <p:cNvPr id="7" name="Rectangular Callout 6"/>
          <p:cNvSpPr/>
          <p:nvPr/>
        </p:nvSpPr>
        <p:spPr>
          <a:xfrm>
            <a:off x="7037388" y="1900244"/>
            <a:ext cx="2106612" cy="1014413"/>
          </a:xfrm>
          <a:prstGeom prst="wedgeRectCallout">
            <a:avLst>
              <a:gd name="adj1" fmla="val -58808"/>
              <a:gd name="adj2" fmla="val -5063"/>
            </a:avLst>
          </a:prstGeom>
          <a:ln w="28575">
            <a:solidFill>
              <a:schemeClr val="accent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US" sz="800" b="1" dirty="0"/>
              <a:t>Credibility question</a:t>
            </a:r>
          </a:p>
          <a:p>
            <a:pPr algn="ctr" eaLnBrk="1" fontAlgn="auto" hangingPunct="1">
              <a:spcBef>
                <a:spcPts val="0"/>
              </a:spcBef>
              <a:spcAft>
                <a:spcPts val="0"/>
              </a:spcAft>
              <a:defRPr/>
            </a:pPr>
            <a:r>
              <a:rPr lang="en-US" sz="800" i="1" dirty="0"/>
              <a:t>I am going to read a number of statements and I would like you to tell me the extent to which you feel each describes Bruce County.  Please use our scale of 1 to 10, where 1 means 'not at all' and 10 means 'very much so'.</a:t>
            </a:r>
            <a:endParaRPr lang="en-CA" sz="800" i="1" dirty="0">
              <a:solidFill>
                <a:schemeClr val="tx1"/>
              </a:solidFill>
            </a:endParaRPr>
          </a:p>
        </p:txBody>
      </p:sp>
      <p:sp>
        <p:nvSpPr>
          <p:cNvPr id="8" name="Rectangular Callout 7"/>
          <p:cNvSpPr/>
          <p:nvPr/>
        </p:nvSpPr>
        <p:spPr>
          <a:xfrm>
            <a:off x="7037388" y="3846518"/>
            <a:ext cx="2106612" cy="1617657"/>
          </a:xfrm>
          <a:prstGeom prst="wedgeRectCallout">
            <a:avLst>
              <a:gd name="adj1" fmla="val -58808"/>
              <a:gd name="adj2" fmla="val -5063"/>
            </a:avLst>
          </a:prstGeom>
          <a:ln w="28575">
            <a:solidFill>
              <a:schemeClr val="accent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US" sz="800" b="1" dirty="0"/>
              <a:t>Credibility question for residents:</a:t>
            </a:r>
          </a:p>
          <a:p>
            <a:pPr algn="ctr" eaLnBrk="1" fontAlgn="auto" hangingPunct="1">
              <a:spcBef>
                <a:spcPts val="0"/>
              </a:spcBef>
              <a:spcAft>
                <a:spcPts val="0"/>
              </a:spcAft>
              <a:defRPr/>
            </a:pPr>
            <a:r>
              <a:rPr lang="en-US" sz="800" i="1" dirty="0"/>
              <a:t>This next question also uses a scale of 1 to 10, where 1 means ‘not at all’ and 10 means ‘very much so’. As a resident of Bruce County, please tell me the extent do you feel that your needs are being met when it comes to …</a:t>
            </a:r>
          </a:p>
          <a:p>
            <a:pPr algn="ctr" eaLnBrk="1" fontAlgn="auto" hangingPunct="1">
              <a:spcBef>
                <a:spcPts val="0"/>
              </a:spcBef>
              <a:spcAft>
                <a:spcPts val="0"/>
              </a:spcAft>
              <a:defRPr/>
            </a:pPr>
            <a:r>
              <a:rPr lang="en-US" sz="800" b="1" dirty="0">
                <a:solidFill>
                  <a:schemeClr val="tx1"/>
                </a:solidFill>
              </a:rPr>
              <a:t>for non-residents:</a:t>
            </a:r>
          </a:p>
          <a:p>
            <a:pPr algn="ctr" eaLnBrk="1" fontAlgn="auto" hangingPunct="1">
              <a:spcBef>
                <a:spcPts val="0"/>
              </a:spcBef>
              <a:spcAft>
                <a:spcPts val="0"/>
              </a:spcAft>
              <a:defRPr/>
            </a:pPr>
            <a:r>
              <a:rPr lang="en-US" sz="800" i="1" dirty="0">
                <a:solidFill>
                  <a:schemeClr val="tx1"/>
                </a:solidFill>
              </a:rPr>
              <a:t>I would like you to imagine for a moment that you live in Bruce County. Please tell me the extent do you feel that your needs would be met </a:t>
            </a:r>
            <a:r>
              <a:rPr lang="en-US" sz="800" i="1" dirty="0" smtClean="0">
                <a:solidFill>
                  <a:schemeClr val="tx1"/>
                </a:solidFill>
              </a:rPr>
              <a:t>…</a:t>
            </a:r>
            <a:endParaRPr lang="en-US" sz="800" i="1" dirty="0">
              <a:solidFill>
                <a:schemeClr val="tx1"/>
              </a:solidFill>
            </a:endParaRPr>
          </a:p>
        </p:txBody>
      </p:sp>
      <p:sp>
        <p:nvSpPr>
          <p:cNvPr id="35935" name="Content Placeholder 2"/>
          <p:cNvSpPr txBox="1">
            <a:spLocks/>
          </p:cNvSpPr>
          <p:nvPr/>
        </p:nvSpPr>
        <p:spPr bwMode="auto">
          <a:xfrm>
            <a:off x="441325" y="1012828"/>
            <a:ext cx="837406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CA" altLang="en-US" b="1">
                <a:cs typeface="Arial" panose="020B0604020202020204" pitchFamily="34" charset="0"/>
              </a:rPr>
              <a:t>Means of Evaluating Importance and Credibility of Various Attributes</a:t>
            </a:r>
          </a:p>
        </p:txBody>
      </p:sp>
      <p:sp>
        <p:nvSpPr>
          <p:cNvPr id="10" name="Rectangular Callout 9"/>
          <p:cNvSpPr/>
          <p:nvPr/>
        </p:nvSpPr>
        <p:spPr>
          <a:xfrm>
            <a:off x="2247106" y="5342885"/>
            <a:ext cx="2106612" cy="1014413"/>
          </a:xfrm>
          <a:prstGeom prst="wedgeRectCallout">
            <a:avLst>
              <a:gd name="adj1" fmla="val -14724"/>
              <a:gd name="adj2" fmla="val -72669"/>
            </a:avLst>
          </a:prstGeom>
          <a:ln w="28575">
            <a:solidFill>
              <a:schemeClr val="accent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US" sz="800" b="1" dirty="0"/>
              <a:t>Importance question</a:t>
            </a:r>
          </a:p>
          <a:p>
            <a:pPr algn="ctr" eaLnBrk="1" fontAlgn="auto" hangingPunct="1">
              <a:spcBef>
                <a:spcPts val="0"/>
              </a:spcBef>
              <a:spcAft>
                <a:spcPts val="0"/>
              </a:spcAft>
              <a:defRPr/>
            </a:pPr>
            <a:r>
              <a:rPr lang="en-US" sz="800" i="1" dirty="0"/>
              <a:t>I would like to start by learning what would be important to you if you were considering moving to a new community.  Using a scale of 1 to 10, where 1 means 'not at all' and 10 means 'very much so', please indicate how important </a:t>
            </a:r>
            <a:r>
              <a:rPr lang="en-US" sz="800" b="1" i="1" dirty="0"/>
              <a:t>READ ITEM</a:t>
            </a:r>
            <a:r>
              <a:rPr lang="en-US" sz="800" i="1" dirty="0"/>
              <a:t> would be to you </a:t>
            </a:r>
            <a:endParaRPr lang="en-CA" sz="800" i="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CA" altLang="en-US" smtClean="0">
                <a:latin typeface="Arial" panose="020B0604020202020204" pitchFamily="34" charset="0"/>
                <a:cs typeface="Arial" panose="020B0604020202020204" pitchFamily="34" charset="0"/>
              </a:rPr>
              <a:t>The Attributes</a:t>
            </a:r>
          </a:p>
        </p:txBody>
      </p:sp>
      <p:sp>
        <p:nvSpPr>
          <p:cNvPr id="35843"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358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358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38B280EE-442A-4D1C-8A7D-1E913C92FBA5}" type="slidenum">
              <a:rPr lang="en-US" altLang="en-US">
                <a:solidFill>
                  <a:srgbClr val="757648"/>
                </a:solidFill>
              </a:rPr>
              <a:pPr/>
              <a:t>27</a:t>
            </a:fld>
            <a:endParaRPr lang="en-US" altLang="en-US">
              <a:solidFill>
                <a:srgbClr val="757648"/>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952706575"/>
              </p:ext>
            </p:extLst>
          </p:nvPr>
        </p:nvGraphicFramePr>
        <p:xfrm>
          <a:off x="441325" y="1474791"/>
          <a:ext cx="6491288" cy="2503611"/>
        </p:xfrm>
        <a:graphic>
          <a:graphicData uri="http://schemas.openxmlformats.org/drawingml/2006/table">
            <a:tbl>
              <a:tblPr firstRow="1" firstCol="1" bandRow="1">
                <a:tableStyleId>{69012ECD-51FC-41F1-AA8D-1B2483CD663E}</a:tableStyleId>
              </a:tblPr>
              <a:tblGrid>
                <a:gridCol w="1493800"/>
                <a:gridCol w="2464970"/>
                <a:gridCol w="2532518"/>
              </a:tblGrid>
              <a:tr h="155634">
                <a:tc>
                  <a:txBody>
                    <a:bodyPr/>
                    <a:lstStyle/>
                    <a:p>
                      <a:pPr algn="ctr">
                        <a:lnSpc>
                          <a:spcPct val="107000"/>
                        </a:lnSpc>
                        <a:spcAft>
                          <a:spcPts val="0"/>
                        </a:spcAft>
                      </a:pPr>
                      <a:r>
                        <a:rPr lang="en-CA" sz="900" dirty="0">
                          <a:effectLst/>
                        </a:rPr>
                        <a:t>Factor</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tc>
                <a:tc>
                  <a:txBody>
                    <a:bodyPr/>
                    <a:lstStyle/>
                    <a:p>
                      <a:pPr algn="ctr">
                        <a:lnSpc>
                          <a:spcPct val="107000"/>
                        </a:lnSpc>
                        <a:spcAft>
                          <a:spcPts val="0"/>
                        </a:spcAft>
                      </a:pPr>
                      <a:r>
                        <a:rPr lang="en-CA" sz="900">
                          <a:effectLst/>
                        </a:rPr>
                        <a:t>As described for importance rating</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tc>
                <a:tc>
                  <a:txBody>
                    <a:bodyPr/>
                    <a:lstStyle/>
                    <a:p>
                      <a:pPr algn="ctr">
                        <a:lnSpc>
                          <a:spcPct val="107000"/>
                        </a:lnSpc>
                        <a:spcAft>
                          <a:spcPts val="0"/>
                        </a:spcAft>
                      </a:pPr>
                      <a:r>
                        <a:rPr lang="en-CA" sz="900" dirty="0">
                          <a:effectLst/>
                        </a:rPr>
                        <a:t>As described for </a:t>
                      </a:r>
                      <a:r>
                        <a:rPr lang="en-CA" sz="900" smtClean="0">
                          <a:effectLst/>
                        </a:rPr>
                        <a:t>credibility rating</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tc>
              </a:tr>
              <a:tr h="293497">
                <a:tc>
                  <a:txBody>
                    <a:bodyPr/>
                    <a:lstStyle/>
                    <a:p>
                      <a:pPr>
                        <a:lnSpc>
                          <a:spcPct val="107000"/>
                        </a:lnSpc>
                        <a:spcAft>
                          <a:spcPts val="0"/>
                        </a:spcAft>
                      </a:pPr>
                      <a:r>
                        <a:rPr lang="en-CA" sz="900" dirty="0">
                          <a:effectLst/>
                        </a:rPr>
                        <a:t>Hunting / fishing</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dirty="0">
                          <a:effectLst/>
                        </a:rPr>
                        <a:t>Easy access </a:t>
                      </a:r>
                      <a:r>
                        <a:rPr lang="en-CA" sz="900" dirty="0" smtClean="0">
                          <a:effectLst/>
                        </a:rPr>
                        <a:t>to outdoor </a:t>
                      </a:r>
                      <a:r>
                        <a:rPr lang="en-CA" sz="900" dirty="0">
                          <a:effectLst/>
                        </a:rPr>
                        <a:t>activities such as hunting, fishing and snowmobiling</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dirty="0">
                          <a:effectLst/>
                        </a:rPr>
                        <a:t>Outdoor enthusiasts who enjoy hunting, fishing and snowmobiling</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tcPr>
                </a:tc>
              </a:tr>
              <a:tr h="440246">
                <a:tc>
                  <a:txBody>
                    <a:bodyPr/>
                    <a:lstStyle/>
                    <a:p>
                      <a:pPr>
                        <a:lnSpc>
                          <a:spcPct val="107000"/>
                        </a:lnSpc>
                        <a:spcAft>
                          <a:spcPts val="0"/>
                        </a:spcAft>
                      </a:pPr>
                      <a:r>
                        <a:rPr lang="en-CA" sz="900">
                          <a:effectLst/>
                        </a:rPr>
                        <a:t>Outdoor sports</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a:effectLst/>
                        </a:rPr>
                        <a:t>Easy access to sports such as hiking, rock climbing, mountain biking, skiing or snowboarding</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dirty="0">
                          <a:effectLst/>
                        </a:rPr>
                        <a:t>People who enjoy sports such as hiking, rock climbing, mountain biking, skiing or snowboarding</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tcPr>
                </a:tc>
              </a:tr>
              <a:tr h="146749">
                <a:tc>
                  <a:txBody>
                    <a:bodyPr/>
                    <a:lstStyle/>
                    <a:p>
                      <a:pPr>
                        <a:lnSpc>
                          <a:spcPct val="107000"/>
                        </a:lnSpc>
                        <a:spcAft>
                          <a:spcPts val="0"/>
                        </a:spcAft>
                      </a:pPr>
                      <a:r>
                        <a:rPr lang="en-CA" sz="900">
                          <a:effectLst/>
                        </a:rPr>
                        <a:t>Nature</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a:effectLst/>
                        </a:rPr>
                        <a:t>Being close to nature</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dirty="0">
                          <a:effectLst/>
                        </a:rPr>
                        <a:t>Nature lovers</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tcPr>
                </a:tc>
              </a:tr>
              <a:tr h="293497">
                <a:tc>
                  <a:txBody>
                    <a:bodyPr/>
                    <a:lstStyle/>
                    <a:p>
                      <a:pPr>
                        <a:lnSpc>
                          <a:spcPct val="107000"/>
                        </a:lnSpc>
                        <a:spcAft>
                          <a:spcPts val="0"/>
                        </a:spcAft>
                      </a:pPr>
                      <a:r>
                        <a:rPr lang="en-CA" sz="900" dirty="0">
                          <a:effectLst/>
                        </a:rPr>
                        <a:t>Beaches</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a:effectLst/>
                        </a:rPr>
                        <a:t>Nearby beaches, boating and water sports</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dirty="0">
                          <a:effectLst/>
                        </a:rPr>
                        <a:t>Those who love beaches, boating and water sports</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tcPr>
                </a:tc>
              </a:tr>
              <a:tr h="293497">
                <a:tc>
                  <a:txBody>
                    <a:bodyPr/>
                    <a:lstStyle/>
                    <a:p>
                      <a:pPr>
                        <a:lnSpc>
                          <a:spcPct val="107000"/>
                        </a:lnSpc>
                        <a:spcAft>
                          <a:spcPts val="0"/>
                        </a:spcAft>
                      </a:pPr>
                      <a:r>
                        <a:rPr lang="en-CA" sz="900" dirty="0">
                          <a:effectLst/>
                        </a:rPr>
                        <a:t>Dining/ theatre</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dirty="0">
                          <a:effectLst/>
                        </a:rPr>
                        <a:t>Opportunities for fine dining, theatre and the like</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CA" sz="900" dirty="0" smtClean="0">
                          <a:effectLst/>
                        </a:rPr>
                        <a:t>People who enjoy fine dining, theatre and the like</a:t>
                      </a:r>
                      <a:endParaRPr lang="en-CA" sz="9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tcPr>
                </a:tc>
              </a:tr>
              <a:tr h="586994">
                <a:tc>
                  <a:txBody>
                    <a:bodyPr/>
                    <a:lstStyle/>
                    <a:p>
                      <a:pPr>
                        <a:lnSpc>
                          <a:spcPct val="107000"/>
                        </a:lnSpc>
                        <a:spcAft>
                          <a:spcPts val="0"/>
                        </a:spcAft>
                      </a:pPr>
                      <a:r>
                        <a:rPr lang="en-CA" sz="900">
                          <a:effectLst/>
                        </a:rPr>
                        <a:t>Museums/ galleries</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dirty="0">
                          <a:effectLst/>
                        </a:rPr>
                        <a:t>Easy access to museums and galleries, and opportunities to learn about the history and culture of the place</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dirty="0">
                          <a:effectLst/>
                        </a:rPr>
                        <a:t>Those who like to visit museums and galleries, and learn about the history and culture of a </a:t>
                      </a:r>
                      <a:r>
                        <a:rPr lang="en-CA" sz="900" dirty="0" smtClean="0">
                          <a:effectLst/>
                        </a:rPr>
                        <a:t>place</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tcPr>
                </a:tc>
              </a:tr>
              <a:tr h="265424">
                <a:tc>
                  <a:txBody>
                    <a:bodyPr/>
                    <a:lstStyle/>
                    <a:p>
                      <a:pPr>
                        <a:lnSpc>
                          <a:spcPct val="107000"/>
                        </a:lnSpc>
                        <a:spcAft>
                          <a:spcPts val="0"/>
                        </a:spcAft>
                      </a:pPr>
                      <a:r>
                        <a:rPr lang="en-CA" sz="900" dirty="0" smtClean="0">
                          <a:effectLst/>
                          <a:latin typeface="+mn-lt"/>
                          <a:ea typeface="Calibri" panose="020F0502020204030204" pitchFamily="34" charset="0"/>
                          <a:cs typeface="Times New Roman" panose="02020603050405020304" pitchFamily="18" charset="0"/>
                        </a:rPr>
                        <a:t>Green living</a:t>
                      </a:r>
                      <a:endParaRPr lang="en-CA" sz="900" dirty="0">
                        <a:effectLst/>
                        <a:latin typeface="+mn-lt"/>
                        <a:ea typeface="Calibri" panose="020F0502020204030204" pitchFamily="34" charset="0"/>
                        <a:cs typeface="Times New Roman" panose="02020603050405020304" pitchFamily="18" charset="0"/>
                      </a:endParaRPr>
                    </a:p>
                  </a:txBody>
                  <a:tcPr marL="47798" marR="47798"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dirty="0" smtClean="0">
                          <a:effectLst/>
                          <a:latin typeface="+mn-lt"/>
                          <a:ea typeface="Calibri" panose="020F0502020204030204" pitchFamily="34" charset="0"/>
                          <a:cs typeface="Times New Roman" panose="02020603050405020304" pitchFamily="18" charset="0"/>
                        </a:rPr>
                        <a:t>Place where green or environmentally conscious living is easier</a:t>
                      </a:r>
                      <a:endParaRPr lang="en-CA" sz="900" dirty="0">
                        <a:effectLst/>
                        <a:latin typeface="+mn-lt"/>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900" dirty="0" smtClean="0">
                          <a:effectLst/>
                          <a:latin typeface="+mn-lt"/>
                          <a:ea typeface="Calibri" panose="020F0502020204030204" pitchFamily="34" charset="0"/>
                          <a:cs typeface="Times New Roman" panose="02020603050405020304" pitchFamily="18" charset="0"/>
                        </a:rPr>
                        <a:t>Someone who is environmentally conscious and into green living</a:t>
                      </a:r>
                      <a:endParaRPr lang="en-CA" sz="900" dirty="0">
                        <a:effectLst/>
                        <a:latin typeface="+mn-lt"/>
                        <a:ea typeface="Calibri" panose="020F0502020204030204" pitchFamily="34" charset="0"/>
                        <a:cs typeface="Times New Roman" panose="02020603050405020304" pitchFamily="18" charset="0"/>
                      </a:endParaRPr>
                    </a:p>
                  </a:txBody>
                  <a:tcPr marL="47798" marR="47798" marT="0" marB="0">
                    <a:lnL w="12700" cap="flat" cmpd="sng" algn="ctr">
                      <a:solidFill>
                        <a:schemeClr val="accent1"/>
                      </a:solidFill>
                      <a:prstDash val="solid"/>
                      <a:round/>
                      <a:headEnd type="none" w="med" len="med"/>
                      <a:tailEnd type="none" w="med" len="med"/>
                    </a:lnL>
                  </a:tcPr>
                </a:tc>
              </a:tr>
            </a:tbl>
          </a:graphicData>
        </a:graphic>
      </p:graphicFrame>
      <p:sp>
        <p:nvSpPr>
          <p:cNvPr id="35935" name="Content Placeholder 2"/>
          <p:cNvSpPr txBox="1">
            <a:spLocks/>
          </p:cNvSpPr>
          <p:nvPr/>
        </p:nvSpPr>
        <p:spPr bwMode="auto">
          <a:xfrm>
            <a:off x="441325" y="955679"/>
            <a:ext cx="837406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CA" altLang="en-US" b="1" dirty="0">
                <a:cs typeface="Arial" panose="020B0604020202020204" pitchFamily="34" charset="0"/>
              </a:rPr>
              <a:t>Means of Evaluating Importance and Credibility of Various Attributes</a:t>
            </a:r>
          </a:p>
        </p:txBody>
      </p:sp>
      <p:sp>
        <p:nvSpPr>
          <p:cNvPr id="10" name="Rectangular Callout 9"/>
          <p:cNvSpPr/>
          <p:nvPr/>
        </p:nvSpPr>
        <p:spPr>
          <a:xfrm>
            <a:off x="7094540" y="1873576"/>
            <a:ext cx="1963737" cy="1312542"/>
          </a:xfrm>
          <a:prstGeom prst="wedgeRectCallout">
            <a:avLst>
              <a:gd name="adj1" fmla="val -58808"/>
              <a:gd name="adj2" fmla="val -5063"/>
            </a:avLst>
          </a:prstGeom>
          <a:ln w="28575">
            <a:solidFill>
              <a:schemeClr val="accent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CA" sz="800" b="1" dirty="0" smtClean="0">
                <a:solidFill>
                  <a:schemeClr val="tx1"/>
                </a:solidFill>
              </a:rPr>
              <a:t>Credibility </a:t>
            </a:r>
            <a:r>
              <a:rPr lang="en-CA" sz="800" b="1" dirty="0">
                <a:solidFill>
                  <a:schemeClr val="tx1"/>
                </a:solidFill>
              </a:rPr>
              <a:t>question</a:t>
            </a:r>
            <a:endParaRPr lang="en-CA" sz="800" dirty="0">
              <a:solidFill>
                <a:schemeClr val="tx1"/>
              </a:solidFill>
            </a:endParaRPr>
          </a:p>
          <a:p>
            <a:pPr algn="ctr" eaLnBrk="1" fontAlgn="auto" hangingPunct="1">
              <a:spcBef>
                <a:spcPts val="0"/>
              </a:spcBef>
              <a:spcAft>
                <a:spcPts val="0"/>
              </a:spcAft>
              <a:defRPr/>
            </a:pPr>
            <a:r>
              <a:rPr lang="en-CA" sz="800" i="1" dirty="0">
                <a:solidFill>
                  <a:schemeClr val="tx1"/>
                </a:solidFill>
              </a:rPr>
              <a:t>How suitable do you feel that Bruce County would be as a place to LIVE for each of the following groups. Please stick with our ten point scale, this time where 1 means ‘not at all suitable’ and 10 means ‘ extremely suitable’</a:t>
            </a:r>
          </a:p>
        </p:txBody>
      </p:sp>
      <p:sp>
        <p:nvSpPr>
          <p:cNvPr id="11" name="Rectangular Callout 10"/>
          <p:cNvSpPr/>
          <p:nvPr/>
        </p:nvSpPr>
        <p:spPr>
          <a:xfrm>
            <a:off x="2104231" y="4212430"/>
            <a:ext cx="2106612" cy="1014413"/>
          </a:xfrm>
          <a:prstGeom prst="wedgeRectCallout">
            <a:avLst>
              <a:gd name="adj1" fmla="val -14724"/>
              <a:gd name="adj2" fmla="val -72669"/>
            </a:avLst>
          </a:prstGeom>
          <a:ln w="28575">
            <a:solidFill>
              <a:schemeClr val="accent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US" sz="800" b="1" dirty="0"/>
              <a:t>Importance question</a:t>
            </a:r>
          </a:p>
          <a:p>
            <a:pPr algn="ctr" eaLnBrk="1" fontAlgn="auto" hangingPunct="1">
              <a:spcBef>
                <a:spcPts val="0"/>
              </a:spcBef>
              <a:spcAft>
                <a:spcPts val="0"/>
              </a:spcAft>
              <a:defRPr/>
            </a:pPr>
            <a:r>
              <a:rPr lang="en-US" sz="800" i="1" dirty="0"/>
              <a:t>I would like to start by learning what would be important to you if you were considering moving to a new community.  Using a scale of 1 to 10, where 1 means 'not at all' and 10 means 'very much so', please indicate how important </a:t>
            </a:r>
            <a:r>
              <a:rPr lang="en-US" sz="800" b="1" i="1" dirty="0"/>
              <a:t>READ ITEM</a:t>
            </a:r>
            <a:r>
              <a:rPr lang="en-US" sz="800" i="1" dirty="0"/>
              <a:t> would be to you </a:t>
            </a:r>
            <a:endParaRPr lang="en-CA" sz="800" i="1" dirty="0">
              <a:solidFill>
                <a:schemeClr val="tx1"/>
              </a:solidFill>
            </a:endParaRPr>
          </a:p>
        </p:txBody>
      </p:sp>
    </p:spTree>
    <p:extLst>
      <p:ext uri="{BB962C8B-B14F-4D97-AF65-F5344CB8AC3E}">
        <p14:creationId xmlns:p14="http://schemas.microsoft.com/office/powerpoint/2010/main" val="2868814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Evaluation of Bruce County</a:t>
            </a:r>
            <a:endParaRPr lang="en-CA" dirty="0"/>
          </a:p>
        </p:txBody>
      </p:sp>
      <p:sp>
        <p:nvSpPr>
          <p:cNvPr id="4" name="Date Placeholder 3"/>
          <p:cNvSpPr>
            <a:spLocks noGrp="1"/>
          </p:cNvSpPr>
          <p:nvPr>
            <p:ph type="dt" sz="half" idx="10"/>
          </p:nvPr>
        </p:nvSpPr>
        <p:spPr/>
        <p:txBody>
          <a:bodyPr/>
          <a:lstStyle/>
          <a:p>
            <a:pPr>
              <a:defRPr/>
            </a:pPr>
            <a:r>
              <a:rPr lang="en-US" smtClean="0"/>
              <a:t>January 14, 2016</a:t>
            </a:r>
            <a:endParaRPr lang="en-US"/>
          </a:p>
        </p:txBody>
      </p:sp>
      <p:sp>
        <p:nvSpPr>
          <p:cNvPr id="5" name="Footer Placeholder 4"/>
          <p:cNvSpPr>
            <a:spLocks noGrp="1"/>
          </p:cNvSpPr>
          <p:nvPr>
            <p:ph type="ftr" sz="quarter" idx="11"/>
          </p:nvPr>
        </p:nvSpPr>
        <p:spPr/>
        <p:txBody>
          <a:bodyPr/>
          <a:lstStyle/>
          <a:p>
            <a:pPr>
              <a:defRPr/>
            </a:pPr>
            <a:r>
              <a:rPr lang="en-CA" smtClean="0"/>
              <a:t>Bruce Brand Project</a:t>
            </a:r>
            <a:endParaRPr lang="en-US" dirty="0"/>
          </a:p>
        </p:txBody>
      </p:sp>
      <p:sp>
        <p:nvSpPr>
          <p:cNvPr id="6" name="Slide Number Placeholder 5"/>
          <p:cNvSpPr>
            <a:spLocks noGrp="1"/>
          </p:cNvSpPr>
          <p:nvPr>
            <p:ph type="sldNum" sz="quarter" idx="12"/>
          </p:nvPr>
        </p:nvSpPr>
        <p:spPr/>
        <p:txBody>
          <a:bodyPr/>
          <a:lstStyle/>
          <a:p>
            <a:fld id="{F1285676-9E76-489A-8428-E2248F336B12}" type="slidenum">
              <a:rPr lang="en-US" altLang="en-US" smtClean="0"/>
              <a:pPr/>
              <a:t>28</a:t>
            </a:fld>
            <a:endParaRPr lang="en-US" altLang="en-US"/>
          </a:p>
        </p:txBody>
      </p:sp>
      <p:sp>
        <p:nvSpPr>
          <p:cNvPr id="7" name="Rectangle 6"/>
          <p:cNvSpPr/>
          <p:nvPr/>
        </p:nvSpPr>
        <p:spPr>
          <a:xfrm>
            <a:off x="585788" y="1085848"/>
            <a:ext cx="8229600" cy="32099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endParaRPr lang="en-CA" b="1" dirty="0" smtClean="0"/>
          </a:p>
          <a:p>
            <a:pPr marL="0" indent="0" algn="ctr">
              <a:buNone/>
            </a:pPr>
            <a:r>
              <a:rPr lang="en-CA" b="1" dirty="0" smtClean="0"/>
              <a:t>OVERALL …</a:t>
            </a:r>
          </a:p>
          <a:p>
            <a:pPr marL="0" indent="0">
              <a:buNone/>
            </a:pPr>
            <a:r>
              <a:rPr lang="en-CA" sz="1600" dirty="0" smtClean="0"/>
              <a:t>Respondents were asked to evaluate the same set of factors in terms of what </a:t>
            </a:r>
            <a:r>
              <a:rPr lang="en-CA" sz="1600" dirty="0"/>
              <a:t>was important to </a:t>
            </a:r>
            <a:r>
              <a:rPr lang="en-CA" sz="1600" dirty="0" smtClean="0"/>
              <a:t>them when </a:t>
            </a:r>
            <a:r>
              <a:rPr lang="en-CA" sz="1600" dirty="0"/>
              <a:t>selecting a place to live and what Bruce County had to </a:t>
            </a:r>
            <a:r>
              <a:rPr lang="en-CA" sz="1600" dirty="0" smtClean="0"/>
              <a:t>offer … and there was something of a disconnect. </a:t>
            </a:r>
            <a:r>
              <a:rPr lang="en-CA" sz="1600" dirty="0"/>
              <a:t>Most core needs – specifically, access to health care, affordability, ease of getting around and work:life balance – received relatively low credibility scores for Bruce County, with ~40-45% giving the County low scores (&lt;7/10). In contrast, the attributes with the highest level of credibility related primarily to nature and the recreational opportunities associated with it … and were relatively lowest in terms of importance when selecting a place to </a:t>
            </a:r>
            <a:r>
              <a:rPr lang="en-CA" sz="1600" dirty="0" smtClean="0"/>
              <a:t>live. </a:t>
            </a:r>
            <a:r>
              <a:rPr lang="en-CA" sz="1600" dirty="0"/>
              <a:t>This is not to say that they were unimportant but, rather, to say that prospective residents would first need to be convinced that their core needs would be met</a:t>
            </a:r>
            <a:r>
              <a:rPr lang="en-CA" sz="1600" dirty="0" smtClean="0"/>
              <a:t>.</a:t>
            </a:r>
          </a:p>
          <a:p>
            <a:pPr marL="0" indent="0">
              <a:buNone/>
            </a:pPr>
            <a:endParaRPr lang="en-CA" sz="1600" dirty="0"/>
          </a:p>
        </p:txBody>
      </p:sp>
    </p:spTree>
    <p:extLst>
      <p:ext uri="{BB962C8B-B14F-4D97-AF65-F5344CB8AC3E}">
        <p14:creationId xmlns:p14="http://schemas.microsoft.com/office/powerpoint/2010/main" val="1200615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pPr eaLnBrk="1" hangingPunct="1"/>
            <a:r>
              <a:rPr lang="en-CA" altLang="en-US" smtClean="0">
                <a:latin typeface="Arial" panose="020B0604020202020204" pitchFamily="34" charset="0"/>
                <a:cs typeface="Arial" panose="020B0604020202020204" pitchFamily="34" charset="0"/>
              </a:rPr>
              <a:t>Perceived Importance of Attributes</a:t>
            </a:r>
          </a:p>
        </p:txBody>
      </p:sp>
      <p:sp>
        <p:nvSpPr>
          <p:cNvPr id="819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819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819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3765A724-9EFC-4FA8-9003-514A606822AC}" type="slidenum">
              <a:rPr lang="en-US" altLang="en-US">
                <a:solidFill>
                  <a:srgbClr val="757648"/>
                </a:solidFill>
              </a:rPr>
              <a:pPr/>
              <a:t>29</a:t>
            </a:fld>
            <a:endParaRPr lang="en-US" altLang="en-US">
              <a:solidFill>
                <a:srgbClr val="757648"/>
              </a:solidFill>
            </a:endParaRPr>
          </a:p>
        </p:txBody>
      </p:sp>
      <p:sp>
        <p:nvSpPr>
          <p:cNvPr id="8199" name="Content Placeholder 2"/>
          <p:cNvSpPr txBox="1">
            <a:spLocks/>
          </p:cNvSpPr>
          <p:nvPr/>
        </p:nvSpPr>
        <p:spPr bwMode="auto">
          <a:xfrm>
            <a:off x="2703513" y="3055953"/>
            <a:ext cx="2095500" cy="401638"/>
          </a:xfrm>
          <a:prstGeom prst="rect">
            <a:avLst/>
          </a:prstGeom>
          <a:solidFill>
            <a:srgbClr val="B3D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CA" altLang="en-US" b="1">
                <a:cs typeface="Arial" panose="020B0604020202020204" pitchFamily="34" charset="0"/>
              </a:rPr>
              <a:t>IMPORTANCE</a:t>
            </a:r>
          </a:p>
        </p:txBody>
      </p:sp>
      <p:sp>
        <p:nvSpPr>
          <p:cNvPr id="9" name="Rectangle à coins arrondis 24"/>
          <p:cNvSpPr/>
          <p:nvPr/>
        </p:nvSpPr>
        <p:spPr>
          <a:xfrm>
            <a:off x="5867400" y="2949591"/>
            <a:ext cx="1428750" cy="539750"/>
          </a:xfrm>
          <a:prstGeom prst="roundRect">
            <a:avLst>
              <a:gd name="adj" fmla="val 28205"/>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200" b="1" dirty="0">
                <a:solidFill>
                  <a:schemeClr val="tx1"/>
                </a:solidFill>
              </a:rPr>
              <a:t>AVERAGE SCORE ON 10</a:t>
            </a:r>
          </a:p>
        </p:txBody>
      </p:sp>
      <p:sp>
        <p:nvSpPr>
          <p:cNvPr id="8217" name="Rectangle 9"/>
          <p:cNvSpPr>
            <a:spLocks noChangeArrowheads="1"/>
          </p:cNvSpPr>
          <p:nvPr/>
        </p:nvSpPr>
        <p:spPr bwMode="auto">
          <a:xfrm>
            <a:off x="388938" y="6176963"/>
            <a:ext cx="84089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Base: All respondents – those who were unsure: n=505 at most</a:t>
            </a:r>
            <a:endParaRPr lang="fr-CA" altLang="en-US" sz="900"/>
          </a:p>
        </p:txBody>
      </p:sp>
      <p:sp>
        <p:nvSpPr>
          <p:cNvPr id="8219" name="TextBox 12"/>
          <p:cNvSpPr txBox="1">
            <a:spLocks noChangeArrowheads="1"/>
          </p:cNvSpPr>
          <p:nvPr/>
        </p:nvSpPr>
        <p:spPr bwMode="auto">
          <a:xfrm>
            <a:off x="1889125" y="5915025"/>
            <a:ext cx="120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a:t>low scores</a:t>
            </a:r>
          </a:p>
        </p:txBody>
      </p:sp>
      <p:sp>
        <p:nvSpPr>
          <p:cNvPr id="8220" name="TextBox 13"/>
          <p:cNvSpPr txBox="1">
            <a:spLocks noChangeArrowheads="1"/>
          </p:cNvSpPr>
          <p:nvPr/>
        </p:nvSpPr>
        <p:spPr bwMode="auto">
          <a:xfrm>
            <a:off x="4757738" y="5910263"/>
            <a:ext cx="1200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a:t>high scores</a:t>
            </a:r>
          </a:p>
        </p:txBody>
      </p:sp>
      <p:graphicFrame>
        <p:nvGraphicFramePr>
          <p:cNvPr id="14" name="Chart 13"/>
          <p:cNvGraphicFramePr/>
          <p:nvPr>
            <p:extLst>
              <p:ext uri="{D42A27DB-BD31-4B8C-83A1-F6EECF244321}">
                <p14:modId xmlns:p14="http://schemas.microsoft.com/office/powerpoint/2010/main" val="2428047628"/>
              </p:ext>
            </p:extLst>
          </p:nvPr>
        </p:nvGraphicFramePr>
        <p:xfrm>
          <a:off x="581019" y="3489055"/>
          <a:ext cx="6096000" cy="26878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696067936"/>
              </p:ext>
            </p:extLst>
          </p:nvPr>
        </p:nvGraphicFramePr>
        <p:xfrm>
          <a:off x="6010275" y="3605864"/>
          <a:ext cx="1284288" cy="2387678"/>
        </p:xfrm>
        <a:graphic>
          <a:graphicData uri="http://schemas.openxmlformats.org/drawingml/2006/table">
            <a:tbl>
              <a:tblPr firstRow="1" bandRow="1">
                <a:tableStyleId>{2D5ABB26-0587-4C30-8999-92F81FD0307C}</a:tableStyleId>
              </a:tblPr>
              <a:tblGrid>
                <a:gridCol w="1284288"/>
              </a:tblGrid>
              <a:tr h="400136">
                <a:tc>
                  <a:txBody>
                    <a:bodyPr/>
                    <a:lstStyle/>
                    <a:p>
                      <a:pPr algn="ctr"/>
                      <a:r>
                        <a:rPr lang="en-CA" sz="1300" b="1" dirty="0" smtClean="0">
                          <a:solidFill>
                            <a:schemeClr val="tx1"/>
                          </a:solidFill>
                        </a:rPr>
                        <a:t>9.2</a:t>
                      </a:r>
                      <a:endParaRPr lang="en-CA" sz="1300" b="1" dirty="0">
                        <a:solidFill>
                          <a:schemeClr val="tx1"/>
                        </a:solidFill>
                      </a:endParaRPr>
                    </a:p>
                  </a:txBody>
                  <a:tcPr marL="91405" marR="91405" marT="45715" marB="45715"/>
                </a:tc>
              </a:tr>
              <a:tr h="422716">
                <a:tc>
                  <a:txBody>
                    <a:bodyPr/>
                    <a:lstStyle/>
                    <a:p>
                      <a:pPr algn="ctr"/>
                      <a:r>
                        <a:rPr lang="en-CA" sz="1300" b="1" dirty="0" smtClean="0">
                          <a:solidFill>
                            <a:schemeClr val="tx1"/>
                          </a:solidFill>
                        </a:rPr>
                        <a:t>9.0</a:t>
                      </a:r>
                      <a:endParaRPr lang="en-CA" sz="1300" b="1" dirty="0">
                        <a:solidFill>
                          <a:schemeClr val="tx1"/>
                        </a:solidFill>
                      </a:endParaRPr>
                    </a:p>
                  </a:txBody>
                  <a:tcPr marL="91405" marR="91405" marT="45715" marB="45715"/>
                </a:tc>
              </a:tr>
              <a:tr h="398282">
                <a:tc>
                  <a:txBody>
                    <a:bodyPr/>
                    <a:lstStyle/>
                    <a:p>
                      <a:pPr algn="ctr"/>
                      <a:r>
                        <a:rPr lang="en-CA" sz="1300" b="1" dirty="0" smtClean="0">
                          <a:solidFill>
                            <a:schemeClr val="tx1"/>
                          </a:solidFill>
                        </a:rPr>
                        <a:t>9.0</a:t>
                      </a:r>
                      <a:endParaRPr lang="en-CA" sz="1300" b="1" dirty="0">
                        <a:solidFill>
                          <a:schemeClr val="tx1"/>
                        </a:solidFill>
                      </a:endParaRPr>
                    </a:p>
                  </a:txBody>
                  <a:tcPr marL="91405" marR="91405" marT="45715" marB="45715"/>
                </a:tc>
              </a:tr>
              <a:tr h="398374">
                <a:tc>
                  <a:txBody>
                    <a:bodyPr/>
                    <a:lstStyle/>
                    <a:p>
                      <a:pPr algn="ctr"/>
                      <a:r>
                        <a:rPr lang="en-CA" sz="1300" b="1" dirty="0" smtClean="0">
                          <a:solidFill>
                            <a:schemeClr val="tx1"/>
                          </a:solidFill>
                        </a:rPr>
                        <a:t>8.5</a:t>
                      </a:r>
                      <a:endParaRPr lang="en-CA" sz="1300" b="1" dirty="0">
                        <a:solidFill>
                          <a:schemeClr val="tx1"/>
                        </a:solidFill>
                      </a:endParaRPr>
                    </a:p>
                  </a:txBody>
                  <a:tcPr marL="91405" marR="91405" marT="45715" marB="45715"/>
                </a:tc>
              </a:tr>
              <a:tr h="398328">
                <a:tc>
                  <a:txBody>
                    <a:bodyPr/>
                    <a:lstStyle/>
                    <a:p>
                      <a:pPr algn="ctr"/>
                      <a:r>
                        <a:rPr lang="en-CA" sz="1300" b="1" dirty="0" smtClean="0">
                          <a:solidFill>
                            <a:schemeClr val="tx1"/>
                          </a:solidFill>
                        </a:rPr>
                        <a:t>8.4</a:t>
                      </a:r>
                      <a:endParaRPr lang="en-CA" sz="1300" b="1" dirty="0">
                        <a:solidFill>
                          <a:schemeClr val="tx1"/>
                        </a:solidFill>
                      </a:endParaRPr>
                    </a:p>
                  </a:txBody>
                  <a:tcPr marL="91405" marR="91405" marT="45715" marB="45715"/>
                </a:tc>
              </a:tr>
              <a:tr h="369842">
                <a:tc>
                  <a:txBody>
                    <a:bodyPr/>
                    <a:lstStyle/>
                    <a:p>
                      <a:pPr algn="ctr"/>
                      <a:r>
                        <a:rPr lang="en-CA" sz="1300" b="1" dirty="0" smtClean="0">
                          <a:solidFill>
                            <a:schemeClr val="tx1"/>
                          </a:solidFill>
                        </a:rPr>
                        <a:t>8.2</a:t>
                      </a:r>
                      <a:endParaRPr lang="en-CA" sz="1300" b="1" dirty="0">
                        <a:solidFill>
                          <a:schemeClr val="tx1"/>
                        </a:solidFill>
                      </a:endParaRPr>
                    </a:p>
                  </a:txBody>
                  <a:tcPr marL="91405" marR="91405" marT="45715" marB="45715"/>
                </a:tc>
              </a:tr>
            </a:tbl>
          </a:graphicData>
        </a:graphic>
      </p:graphicFrame>
      <p:sp>
        <p:nvSpPr>
          <p:cNvPr id="2" name="TextBox 1"/>
          <p:cNvSpPr txBox="1"/>
          <p:nvPr/>
        </p:nvSpPr>
        <p:spPr>
          <a:xfrm>
            <a:off x="581019" y="985838"/>
            <a:ext cx="8105781" cy="1815882"/>
          </a:xfrm>
          <a:prstGeom prst="rect">
            <a:avLst/>
          </a:prstGeom>
          <a:noFill/>
        </p:spPr>
        <p:txBody>
          <a:bodyPr wrap="square" rtlCol="0">
            <a:spAutoFit/>
          </a:bodyPr>
          <a:lstStyle/>
          <a:p>
            <a:pPr marL="285750" indent="-285750">
              <a:buFont typeface="Arial" panose="020B0604020202020204" pitchFamily="34" charset="0"/>
              <a:buChar char="•"/>
            </a:pPr>
            <a:r>
              <a:rPr lang="en-CA" sz="1600" dirty="0" smtClean="0"/>
              <a:t>Respondents were asked how important various things would be to them, presuming that they were to move to a new community. The Tier One attributes – those of greatest importance – related to health and safety, affordability, ease of getting around and work:life balance.</a:t>
            </a:r>
          </a:p>
          <a:p>
            <a:pPr marL="285750" indent="-285750">
              <a:buFont typeface="Arial" panose="020B0604020202020204" pitchFamily="34" charset="0"/>
              <a:buChar char="•"/>
            </a:pPr>
            <a:r>
              <a:rPr lang="en-CA" sz="1600" dirty="0" smtClean="0"/>
              <a:t>Tier Two factors tended to relate to the social environment, education and lifestyle … while access to pastimes and attractions occupied the relatively less important</a:t>
            </a:r>
            <a:r>
              <a:rPr lang="en-CA" sz="1600" dirty="0"/>
              <a:t> </a:t>
            </a:r>
            <a:r>
              <a:rPr lang="en-CA" sz="1600" dirty="0" smtClean="0"/>
              <a:t>Tier Three.</a:t>
            </a:r>
          </a:p>
        </p:txBody>
      </p:sp>
      <p:sp>
        <p:nvSpPr>
          <p:cNvPr id="3" name="Rectangular Callout 2"/>
          <p:cNvSpPr/>
          <p:nvPr/>
        </p:nvSpPr>
        <p:spPr>
          <a:xfrm>
            <a:off x="7346950" y="4224436"/>
            <a:ext cx="1262063" cy="434386"/>
          </a:xfrm>
          <a:prstGeom prst="wedgeRectCallout">
            <a:avLst>
              <a:gd name="adj1" fmla="val -66116"/>
              <a:gd name="adj2" fmla="val 26319"/>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CA" altLang="en-US" sz="1400" b="1" dirty="0">
                <a:solidFill>
                  <a:schemeClr val="tx1"/>
                </a:solidFill>
              </a:rPr>
              <a:t>TIER ONE</a:t>
            </a:r>
          </a:p>
        </p:txBody>
      </p:sp>
      <p:sp>
        <p:nvSpPr>
          <p:cNvPr id="4" name="Right Bracket 3"/>
          <p:cNvSpPr/>
          <p:nvPr/>
        </p:nvSpPr>
        <p:spPr>
          <a:xfrm>
            <a:off x="7106440" y="3743325"/>
            <a:ext cx="45719" cy="212473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750887"/>
          </a:xfrm>
        </p:spPr>
        <p:txBody>
          <a:bodyPr rtlCol="0">
            <a:normAutofit fontScale="92500"/>
          </a:bodyPr>
          <a:lstStyle/>
          <a:p>
            <a:pPr eaLnBrk="1" fontAlgn="auto" hangingPunct="1">
              <a:spcAft>
                <a:spcPts val="0"/>
              </a:spcAft>
              <a:buFont typeface="Arial"/>
              <a:buNone/>
              <a:defRPr/>
            </a:pPr>
            <a:r>
              <a:rPr lang="en-CA" sz="3400" dirty="0" smtClean="0"/>
              <a:t>1	</a:t>
            </a:r>
            <a:r>
              <a:rPr lang="en-CA" dirty="0" smtClean="0"/>
              <a:t>background, objectives and methodology</a:t>
            </a:r>
            <a:endParaRPr lang="en-CA" sz="3400" dirty="0"/>
          </a:p>
        </p:txBody>
      </p:sp>
      <p:sp>
        <p:nvSpPr>
          <p:cNvPr id="2765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2765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276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B92DED93-9994-4D74-ADDD-94833E227942}" type="slidenum">
              <a:rPr lang="en-US" altLang="en-US">
                <a:solidFill>
                  <a:srgbClr val="757648"/>
                </a:solidFill>
              </a:rPr>
              <a:pPr/>
              <a:t>3</a:t>
            </a:fld>
            <a:endParaRPr lang="en-US" altLang="en-US">
              <a:solidFill>
                <a:srgbClr val="757648"/>
              </a:solidFill>
            </a:endParaRPr>
          </a:p>
        </p:txBody>
      </p:sp>
      <p:pic>
        <p:nvPicPr>
          <p:cNvPr id="7" name="Picture 2" descr="Image result for objectives"/>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1350432" y="3898745"/>
            <a:ext cx="2133600" cy="213360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pPr eaLnBrk="1" hangingPunct="1"/>
            <a:r>
              <a:rPr lang="en-CA" altLang="en-US" smtClean="0">
                <a:latin typeface="Arial" panose="020B0604020202020204" pitchFamily="34" charset="0"/>
                <a:cs typeface="Arial" panose="020B0604020202020204" pitchFamily="34" charset="0"/>
              </a:rPr>
              <a:t>Perceived Importance of Attributes</a:t>
            </a:r>
          </a:p>
        </p:txBody>
      </p:sp>
      <p:sp>
        <p:nvSpPr>
          <p:cNvPr id="9220"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922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922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404E4BF0-A52A-4670-8F00-254837C2A559}" type="slidenum">
              <a:rPr lang="en-US" altLang="en-US">
                <a:solidFill>
                  <a:srgbClr val="757648"/>
                </a:solidFill>
              </a:rPr>
              <a:pPr/>
              <a:t>30</a:t>
            </a:fld>
            <a:endParaRPr lang="en-US" altLang="en-US">
              <a:solidFill>
                <a:srgbClr val="757648"/>
              </a:solidFill>
            </a:endParaRPr>
          </a:p>
        </p:txBody>
      </p:sp>
      <p:sp>
        <p:nvSpPr>
          <p:cNvPr id="9223" name="Content Placeholder 2"/>
          <p:cNvSpPr txBox="1">
            <a:spLocks/>
          </p:cNvSpPr>
          <p:nvPr/>
        </p:nvSpPr>
        <p:spPr bwMode="auto">
          <a:xfrm>
            <a:off x="2703513" y="1127125"/>
            <a:ext cx="2095500" cy="401638"/>
          </a:xfrm>
          <a:prstGeom prst="rect">
            <a:avLst/>
          </a:prstGeom>
          <a:solidFill>
            <a:srgbClr val="B3D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CA" altLang="en-US" b="1">
                <a:cs typeface="Arial" panose="020B0604020202020204" pitchFamily="34" charset="0"/>
              </a:rPr>
              <a:t>IMPORTANCE</a:t>
            </a:r>
          </a:p>
        </p:txBody>
      </p:sp>
      <p:sp>
        <p:nvSpPr>
          <p:cNvPr id="9" name="Rectangle à coins arrondis 24"/>
          <p:cNvSpPr/>
          <p:nvPr/>
        </p:nvSpPr>
        <p:spPr>
          <a:xfrm>
            <a:off x="5867400" y="1020763"/>
            <a:ext cx="1428750" cy="539750"/>
          </a:xfrm>
          <a:prstGeom prst="roundRect">
            <a:avLst>
              <a:gd name="adj" fmla="val 28205"/>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200" b="1" dirty="0">
                <a:solidFill>
                  <a:schemeClr val="tx1"/>
                </a:solidFill>
              </a:rPr>
              <a:t>AVERAGE SCORE ON 10</a:t>
            </a:r>
          </a:p>
        </p:txBody>
      </p:sp>
      <p:sp>
        <p:nvSpPr>
          <p:cNvPr id="9232" name="Rectangle 9"/>
          <p:cNvSpPr>
            <a:spLocks noChangeArrowheads="1"/>
          </p:cNvSpPr>
          <p:nvPr/>
        </p:nvSpPr>
        <p:spPr bwMode="auto">
          <a:xfrm>
            <a:off x="388938" y="6176963"/>
            <a:ext cx="84089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Base: All respondents – those who were unsure: n=505 at most</a:t>
            </a:r>
            <a:endParaRPr lang="fr-CA" altLang="en-US" sz="900"/>
          </a:p>
        </p:txBody>
      </p:sp>
      <p:sp>
        <p:nvSpPr>
          <p:cNvPr id="9234" name="TextBox 11"/>
          <p:cNvSpPr txBox="1">
            <a:spLocks noChangeArrowheads="1"/>
          </p:cNvSpPr>
          <p:nvPr/>
        </p:nvSpPr>
        <p:spPr bwMode="auto">
          <a:xfrm>
            <a:off x="1889125" y="5915025"/>
            <a:ext cx="120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a:t>low scores</a:t>
            </a:r>
          </a:p>
        </p:txBody>
      </p:sp>
      <p:sp>
        <p:nvSpPr>
          <p:cNvPr id="9235" name="TextBox 12"/>
          <p:cNvSpPr txBox="1">
            <a:spLocks noChangeArrowheads="1"/>
          </p:cNvSpPr>
          <p:nvPr/>
        </p:nvSpPr>
        <p:spPr bwMode="auto">
          <a:xfrm>
            <a:off x="4757738" y="5910263"/>
            <a:ext cx="1200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a:t>high scores</a:t>
            </a:r>
          </a:p>
        </p:txBody>
      </p:sp>
      <p:graphicFrame>
        <p:nvGraphicFramePr>
          <p:cNvPr id="14" name="Chart 13"/>
          <p:cNvGraphicFramePr/>
          <p:nvPr>
            <p:extLst>
              <p:ext uri="{D42A27DB-BD31-4B8C-83A1-F6EECF244321}">
                <p14:modId xmlns:p14="http://schemas.microsoft.com/office/powerpoint/2010/main" val="3032813465"/>
              </p:ext>
            </p:extLst>
          </p:nvPr>
        </p:nvGraphicFramePr>
        <p:xfrm>
          <a:off x="581019" y="1528763"/>
          <a:ext cx="6096000" cy="4648108"/>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p:cNvCxnSpPr/>
          <p:nvPr/>
        </p:nvCxnSpPr>
        <p:spPr>
          <a:xfrm>
            <a:off x="581019" y="4243388"/>
            <a:ext cx="646271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66448004"/>
              </p:ext>
            </p:extLst>
          </p:nvPr>
        </p:nvGraphicFramePr>
        <p:xfrm>
          <a:off x="5902325" y="1677149"/>
          <a:ext cx="1284288" cy="4255899"/>
        </p:xfrm>
        <a:graphic>
          <a:graphicData uri="http://schemas.openxmlformats.org/drawingml/2006/table">
            <a:tbl>
              <a:tblPr firstRow="1" bandRow="1">
                <a:tableStyleId>{2D5ABB26-0587-4C30-8999-92F81FD0307C}</a:tableStyleId>
              </a:tblPr>
              <a:tblGrid>
                <a:gridCol w="1284288"/>
              </a:tblGrid>
              <a:tr h="280239">
                <a:tc>
                  <a:txBody>
                    <a:bodyPr/>
                    <a:lstStyle/>
                    <a:p>
                      <a:pPr algn="ctr"/>
                      <a:r>
                        <a:rPr lang="en-CA" sz="1250" b="1" dirty="0" smtClean="0">
                          <a:solidFill>
                            <a:schemeClr val="tx1"/>
                          </a:solidFill>
                        </a:rPr>
                        <a:t>7.9</a:t>
                      </a:r>
                      <a:endParaRPr lang="en-CA" sz="1250" b="1" dirty="0">
                        <a:solidFill>
                          <a:schemeClr val="tx1"/>
                        </a:solidFill>
                      </a:endParaRPr>
                    </a:p>
                  </a:txBody>
                  <a:tcPr marL="91405" marR="91405" marT="45723" marB="45723"/>
                </a:tc>
              </a:tr>
              <a:tr h="262120">
                <a:tc>
                  <a:txBody>
                    <a:bodyPr/>
                    <a:lstStyle/>
                    <a:p>
                      <a:pPr algn="ctr"/>
                      <a:r>
                        <a:rPr lang="en-CA" sz="1250" b="1" dirty="0" smtClean="0">
                          <a:solidFill>
                            <a:schemeClr val="tx1"/>
                          </a:solidFill>
                        </a:rPr>
                        <a:t>7.9</a:t>
                      </a:r>
                      <a:endParaRPr lang="en-CA" sz="1250" b="1" dirty="0">
                        <a:solidFill>
                          <a:schemeClr val="tx1"/>
                        </a:solidFill>
                      </a:endParaRPr>
                    </a:p>
                  </a:txBody>
                  <a:tcPr marL="91405" marR="91405" marT="45723" marB="45723"/>
                </a:tc>
              </a:tr>
              <a:tr h="285750">
                <a:tc>
                  <a:txBody>
                    <a:bodyPr/>
                    <a:lstStyle/>
                    <a:p>
                      <a:pPr algn="ctr"/>
                      <a:r>
                        <a:rPr lang="en-CA" sz="1250" b="1" dirty="0" smtClean="0">
                          <a:solidFill>
                            <a:schemeClr val="tx1"/>
                          </a:solidFill>
                        </a:rPr>
                        <a:t>7.8</a:t>
                      </a:r>
                      <a:endParaRPr lang="en-CA" sz="1250" b="1" dirty="0">
                        <a:solidFill>
                          <a:schemeClr val="tx1"/>
                        </a:solidFill>
                      </a:endParaRPr>
                    </a:p>
                  </a:txBody>
                  <a:tcPr marL="91405" marR="91405" marT="45723" marB="45723"/>
                </a:tc>
              </a:tr>
              <a:tr h="240216">
                <a:tc>
                  <a:txBody>
                    <a:bodyPr/>
                    <a:lstStyle/>
                    <a:p>
                      <a:pPr algn="ctr"/>
                      <a:r>
                        <a:rPr lang="en-CA" sz="1250" b="1" dirty="0" smtClean="0">
                          <a:solidFill>
                            <a:schemeClr val="tx1"/>
                          </a:solidFill>
                        </a:rPr>
                        <a:t>7.7</a:t>
                      </a:r>
                      <a:endParaRPr lang="en-CA" sz="1250" b="1" dirty="0">
                        <a:solidFill>
                          <a:schemeClr val="tx1"/>
                        </a:solidFill>
                      </a:endParaRPr>
                    </a:p>
                  </a:txBody>
                  <a:tcPr marL="91405" marR="91405" marT="45723" marB="45723"/>
                </a:tc>
              </a:tr>
              <a:tr h="250687">
                <a:tc>
                  <a:txBody>
                    <a:bodyPr/>
                    <a:lstStyle/>
                    <a:p>
                      <a:pPr algn="ctr"/>
                      <a:r>
                        <a:rPr lang="en-CA" sz="1250" b="1" dirty="0" smtClean="0">
                          <a:solidFill>
                            <a:schemeClr val="tx1"/>
                          </a:solidFill>
                        </a:rPr>
                        <a:t>7.7</a:t>
                      </a:r>
                      <a:endParaRPr lang="en-CA" sz="1250" b="1" dirty="0">
                        <a:solidFill>
                          <a:schemeClr val="tx1"/>
                        </a:solidFill>
                      </a:endParaRPr>
                    </a:p>
                  </a:txBody>
                  <a:tcPr marL="91405" marR="91405" marT="45723" marB="45723"/>
                </a:tc>
              </a:tr>
              <a:tr h="246871">
                <a:tc>
                  <a:txBody>
                    <a:bodyPr/>
                    <a:lstStyle/>
                    <a:p>
                      <a:pPr algn="ctr"/>
                      <a:r>
                        <a:rPr lang="en-CA" sz="1250" b="1" dirty="0" smtClean="0">
                          <a:solidFill>
                            <a:schemeClr val="tx1"/>
                          </a:solidFill>
                        </a:rPr>
                        <a:t>7.6</a:t>
                      </a:r>
                      <a:endParaRPr lang="en-CA" sz="1250" b="1" dirty="0">
                        <a:solidFill>
                          <a:schemeClr val="tx1"/>
                        </a:solidFill>
                      </a:endParaRPr>
                    </a:p>
                  </a:txBody>
                  <a:tcPr marL="91405" marR="91405" marT="45723" marB="45723"/>
                </a:tc>
              </a:tr>
              <a:tr h="228768">
                <a:tc>
                  <a:txBody>
                    <a:bodyPr/>
                    <a:lstStyle/>
                    <a:p>
                      <a:pPr algn="ctr"/>
                      <a:r>
                        <a:rPr lang="en-CA" sz="1250" b="1" dirty="0" smtClean="0">
                          <a:solidFill>
                            <a:schemeClr val="tx1"/>
                          </a:solidFill>
                        </a:rPr>
                        <a:t>7.5</a:t>
                      </a:r>
                      <a:endParaRPr lang="en-CA" sz="1250" b="1" dirty="0">
                        <a:solidFill>
                          <a:schemeClr val="tx1"/>
                        </a:solidFill>
                      </a:endParaRPr>
                    </a:p>
                  </a:txBody>
                  <a:tcPr marL="91405" marR="91405" marT="45723" marB="45723"/>
                </a:tc>
              </a:tr>
              <a:tr h="224952">
                <a:tc>
                  <a:txBody>
                    <a:bodyPr/>
                    <a:lstStyle/>
                    <a:p>
                      <a:pPr algn="ctr"/>
                      <a:r>
                        <a:rPr lang="en-CA" sz="1250" b="1" dirty="0" smtClean="0">
                          <a:solidFill>
                            <a:schemeClr val="tx1"/>
                          </a:solidFill>
                        </a:rPr>
                        <a:t>7.4</a:t>
                      </a:r>
                      <a:endParaRPr lang="en-CA" sz="1250" b="1" dirty="0">
                        <a:solidFill>
                          <a:schemeClr val="tx1"/>
                        </a:solidFill>
                      </a:endParaRPr>
                    </a:p>
                  </a:txBody>
                  <a:tcPr marL="91405" marR="91405" marT="45723" marB="45723"/>
                </a:tc>
              </a:tr>
              <a:tr h="249711">
                <a:tc>
                  <a:txBody>
                    <a:bodyPr/>
                    <a:lstStyle/>
                    <a:p>
                      <a:pPr algn="ctr"/>
                      <a:r>
                        <a:rPr lang="en-CA" sz="1250" b="1" dirty="0" smtClean="0">
                          <a:solidFill>
                            <a:schemeClr val="tx1"/>
                          </a:solidFill>
                        </a:rPr>
                        <a:t>7.0</a:t>
                      </a:r>
                      <a:endParaRPr lang="en-CA" sz="1250" b="1" dirty="0">
                        <a:solidFill>
                          <a:schemeClr val="tx1"/>
                        </a:solidFill>
                      </a:endParaRPr>
                    </a:p>
                  </a:txBody>
                  <a:tcPr marL="91405" marR="91405" marT="45723" marB="45723"/>
                </a:tc>
              </a:tr>
              <a:tr h="260182">
                <a:tc>
                  <a:txBody>
                    <a:bodyPr/>
                    <a:lstStyle/>
                    <a:p>
                      <a:pPr algn="ctr"/>
                      <a:r>
                        <a:rPr lang="en-CA" sz="1250" b="1" dirty="0" smtClean="0">
                          <a:solidFill>
                            <a:schemeClr val="tx1"/>
                          </a:solidFill>
                        </a:rPr>
                        <a:t>6.9</a:t>
                      </a:r>
                      <a:endParaRPr lang="en-CA" sz="1250" b="1" dirty="0">
                        <a:solidFill>
                          <a:schemeClr val="tx1"/>
                        </a:solidFill>
                      </a:endParaRPr>
                    </a:p>
                  </a:txBody>
                  <a:tcPr marL="91405" marR="91405" marT="45723" marB="45723"/>
                </a:tc>
              </a:tr>
              <a:tr h="213504">
                <a:tc>
                  <a:txBody>
                    <a:bodyPr/>
                    <a:lstStyle/>
                    <a:p>
                      <a:pPr algn="ctr"/>
                      <a:r>
                        <a:rPr lang="en-CA" sz="1250" b="1" dirty="0" smtClean="0">
                          <a:solidFill>
                            <a:schemeClr val="tx1"/>
                          </a:solidFill>
                        </a:rPr>
                        <a:t>6.5</a:t>
                      </a:r>
                      <a:endParaRPr lang="en-CA" sz="1250" b="1" dirty="0">
                        <a:solidFill>
                          <a:schemeClr val="tx1"/>
                        </a:solidFill>
                      </a:endParaRPr>
                    </a:p>
                  </a:txBody>
                  <a:tcPr marL="91405" marR="91405" marT="45723" marB="45723"/>
                </a:tc>
              </a:tr>
              <a:tr h="238263">
                <a:tc>
                  <a:txBody>
                    <a:bodyPr/>
                    <a:lstStyle/>
                    <a:p>
                      <a:pPr algn="ctr"/>
                      <a:r>
                        <a:rPr lang="en-CA" sz="1250" b="1" dirty="0" smtClean="0">
                          <a:solidFill>
                            <a:schemeClr val="tx1"/>
                          </a:solidFill>
                        </a:rPr>
                        <a:t>6.2</a:t>
                      </a:r>
                      <a:endParaRPr lang="en-CA" sz="1250" b="1" dirty="0">
                        <a:solidFill>
                          <a:schemeClr val="tx1"/>
                        </a:solidFill>
                      </a:endParaRPr>
                    </a:p>
                  </a:txBody>
                  <a:tcPr marL="91405" marR="91405" marT="45723" marB="45723"/>
                </a:tc>
              </a:tr>
              <a:tr h="289581">
                <a:tc>
                  <a:txBody>
                    <a:bodyPr/>
                    <a:lstStyle/>
                    <a:p>
                      <a:pPr algn="ctr"/>
                      <a:r>
                        <a:rPr lang="en-CA" sz="1250" b="1" dirty="0" smtClean="0">
                          <a:solidFill>
                            <a:schemeClr val="tx1"/>
                          </a:solidFill>
                        </a:rPr>
                        <a:t>6.2</a:t>
                      </a:r>
                      <a:endParaRPr lang="en-CA" sz="1250" b="1" dirty="0">
                        <a:solidFill>
                          <a:schemeClr val="tx1"/>
                        </a:solidFill>
                      </a:endParaRPr>
                    </a:p>
                  </a:txBody>
                  <a:tcPr marL="91405" marR="91405" marT="45723" marB="45723"/>
                </a:tc>
              </a:tr>
              <a:tr h="289581">
                <a:tc>
                  <a:txBody>
                    <a:bodyPr/>
                    <a:lstStyle/>
                    <a:p>
                      <a:pPr algn="ctr"/>
                      <a:r>
                        <a:rPr lang="en-CA" sz="1250" b="1" dirty="0" smtClean="0">
                          <a:solidFill>
                            <a:schemeClr val="tx1"/>
                          </a:solidFill>
                        </a:rPr>
                        <a:t>6.2</a:t>
                      </a:r>
                      <a:endParaRPr lang="en-CA" sz="1250" b="1" dirty="0">
                        <a:solidFill>
                          <a:schemeClr val="tx1"/>
                        </a:solidFill>
                      </a:endParaRPr>
                    </a:p>
                  </a:txBody>
                  <a:tcPr marL="91405" marR="91405" marT="45723" marB="45723"/>
                </a:tc>
              </a:tr>
              <a:tr h="289581">
                <a:tc>
                  <a:txBody>
                    <a:bodyPr/>
                    <a:lstStyle/>
                    <a:p>
                      <a:pPr algn="ctr"/>
                      <a:r>
                        <a:rPr lang="en-CA" sz="1250" b="1" dirty="0" smtClean="0">
                          <a:solidFill>
                            <a:schemeClr val="tx1"/>
                          </a:solidFill>
                        </a:rPr>
                        <a:t>5.5</a:t>
                      </a:r>
                      <a:endParaRPr lang="en-CA" sz="1250" b="1" dirty="0">
                        <a:solidFill>
                          <a:schemeClr val="tx1"/>
                        </a:solidFill>
                      </a:endParaRPr>
                    </a:p>
                  </a:txBody>
                  <a:tcPr marL="91405" marR="91405" marT="45723" marB="45723"/>
                </a:tc>
              </a:tr>
            </a:tbl>
          </a:graphicData>
        </a:graphic>
      </p:graphicFrame>
      <p:sp>
        <p:nvSpPr>
          <p:cNvPr id="16" name="Right Bracket 15"/>
          <p:cNvSpPr/>
          <p:nvPr/>
        </p:nvSpPr>
        <p:spPr>
          <a:xfrm>
            <a:off x="7083580" y="1866638"/>
            <a:ext cx="45719" cy="212473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9" name="Right Bracket 18"/>
          <p:cNvSpPr/>
          <p:nvPr/>
        </p:nvSpPr>
        <p:spPr>
          <a:xfrm>
            <a:off x="7106439" y="4357028"/>
            <a:ext cx="45719" cy="140083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20" name="Rectangular Callout 19"/>
          <p:cNvSpPr/>
          <p:nvPr/>
        </p:nvSpPr>
        <p:spPr>
          <a:xfrm>
            <a:off x="7422357" y="2638579"/>
            <a:ext cx="1262063" cy="434386"/>
          </a:xfrm>
          <a:prstGeom prst="wedgeRectCallout">
            <a:avLst>
              <a:gd name="adj1" fmla="val -66116"/>
              <a:gd name="adj2" fmla="val 26319"/>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CA" altLang="en-US" sz="1400" b="1" dirty="0">
                <a:solidFill>
                  <a:schemeClr val="tx1"/>
                </a:solidFill>
              </a:rPr>
              <a:t>TIER </a:t>
            </a:r>
            <a:r>
              <a:rPr lang="en-CA" altLang="en-US" sz="1400" b="1" dirty="0" smtClean="0">
                <a:solidFill>
                  <a:schemeClr val="tx1"/>
                </a:solidFill>
              </a:rPr>
              <a:t>TWO</a:t>
            </a:r>
            <a:endParaRPr lang="en-CA" altLang="en-US" sz="1400" b="1" dirty="0">
              <a:solidFill>
                <a:schemeClr val="tx1"/>
              </a:solidFill>
            </a:endParaRPr>
          </a:p>
        </p:txBody>
      </p:sp>
      <p:sp>
        <p:nvSpPr>
          <p:cNvPr id="21" name="Rectangular Callout 20"/>
          <p:cNvSpPr/>
          <p:nvPr/>
        </p:nvSpPr>
        <p:spPr>
          <a:xfrm>
            <a:off x="7424737" y="4775790"/>
            <a:ext cx="1262063" cy="434386"/>
          </a:xfrm>
          <a:prstGeom prst="wedgeRectCallout">
            <a:avLst>
              <a:gd name="adj1" fmla="val -66116"/>
              <a:gd name="adj2" fmla="val 26319"/>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CA" altLang="en-US" sz="1400" b="1" dirty="0">
                <a:solidFill>
                  <a:schemeClr val="tx1"/>
                </a:solidFill>
              </a:rPr>
              <a:t>TIER </a:t>
            </a:r>
            <a:r>
              <a:rPr lang="en-CA" altLang="en-US" sz="1400" b="1" dirty="0" smtClean="0">
                <a:solidFill>
                  <a:schemeClr val="tx1"/>
                </a:solidFill>
              </a:rPr>
              <a:t>THREE</a:t>
            </a:r>
            <a:endParaRPr lang="en-CA" altLang="en-US" sz="1400" b="1"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pPr eaLnBrk="1" hangingPunct="1"/>
            <a:r>
              <a:rPr lang="en-CA" altLang="en-US" dirty="0" smtClean="0">
                <a:latin typeface="Arial" panose="020B0604020202020204" pitchFamily="34" charset="0"/>
                <a:cs typeface="Arial" panose="020B0604020202020204" pitchFamily="34" charset="0"/>
              </a:rPr>
              <a:t>Perceived Credibility of Attributes</a:t>
            </a:r>
          </a:p>
        </p:txBody>
      </p:sp>
      <p:sp>
        <p:nvSpPr>
          <p:cNvPr id="10244"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1024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1024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6318BBAC-E2EA-4589-BFC1-CB5BEF464E52}" type="slidenum">
              <a:rPr lang="en-US" altLang="en-US">
                <a:solidFill>
                  <a:srgbClr val="757648"/>
                </a:solidFill>
              </a:rPr>
              <a:pPr/>
              <a:t>31</a:t>
            </a:fld>
            <a:endParaRPr lang="en-US" altLang="en-US">
              <a:solidFill>
                <a:srgbClr val="757648"/>
              </a:solidFill>
            </a:endParaRPr>
          </a:p>
        </p:txBody>
      </p:sp>
      <p:sp>
        <p:nvSpPr>
          <p:cNvPr id="10247" name="Content Placeholder 2"/>
          <p:cNvSpPr txBox="1">
            <a:spLocks/>
          </p:cNvSpPr>
          <p:nvPr/>
        </p:nvSpPr>
        <p:spPr bwMode="auto">
          <a:xfrm>
            <a:off x="2703513" y="2527308"/>
            <a:ext cx="2095500" cy="401638"/>
          </a:xfrm>
          <a:prstGeom prst="rect">
            <a:avLst/>
          </a:prstGeom>
          <a:solidFill>
            <a:srgbClr val="B3D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CA" altLang="en-US" b="1" dirty="0">
                <a:cs typeface="Arial" panose="020B0604020202020204" pitchFamily="34" charset="0"/>
              </a:rPr>
              <a:t>CREDIBILITY</a:t>
            </a:r>
          </a:p>
        </p:txBody>
      </p:sp>
      <p:graphicFrame>
        <p:nvGraphicFramePr>
          <p:cNvPr id="8" name="Table 7"/>
          <p:cNvGraphicFramePr>
            <a:graphicFrameLocks noGrp="1"/>
          </p:cNvGraphicFramePr>
          <p:nvPr>
            <p:extLst>
              <p:ext uri="{D42A27DB-BD31-4B8C-83A1-F6EECF244321}">
                <p14:modId xmlns:p14="http://schemas.microsoft.com/office/powerpoint/2010/main" val="4171705525"/>
              </p:ext>
            </p:extLst>
          </p:nvPr>
        </p:nvGraphicFramePr>
        <p:xfrm>
          <a:off x="5911056" y="3113088"/>
          <a:ext cx="1284288" cy="2330044"/>
        </p:xfrm>
        <a:graphic>
          <a:graphicData uri="http://schemas.openxmlformats.org/drawingml/2006/table">
            <a:tbl>
              <a:tblPr firstRow="1" bandRow="1">
                <a:tableStyleId>{2D5ABB26-0587-4C30-8999-92F81FD0307C}</a:tableStyleId>
              </a:tblPr>
              <a:tblGrid>
                <a:gridCol w="1284288"/>
              </a:tblGrid>
              <a:tr h="401637">
                <a:tc>
                  <a:txBody>
                    <a:bodyPr/>
                    <a:lstStyle/>
                    <a:p>
                      <a:pPr algn="ctr"/>
                      <a:r>
                        <a:rPr lang="en-CA" sz="1300" b="1" dirty="0" smtClean="0">
                          <a:solidFill>
                            <a:schemeClr val="tx1"/>
                          </a:solidFill>
                        </a:rPr>
                        <a:t>8.9</a:t>
                      </a:r>
                      <a:endParaRPr lang="en-CA" sz="1300" b="1" dirty="0">
                        <a:solidFill>
                          <a:schemeClr val="tx1"/>
                        </a:solidFill>
                      </a:endParaRPr>
                    </a:p>
                  </a:txBody>
                  <a:tcPr marL="91405" marR="91405" marT="45718" marB="45718"/>
                </a:tc>
              </a:tr>
              <a:tr h="357188">
                <a:tc>
                  <a:txBody>
                    <a:bodyPr/>
                    <a:lstStyle/>
                    <a:p>
                      <a:pPr algn="ctr"/>
                      <a:r>
                        <a:rPr lang="en-CA" sz="1300" b="1" dirty="0" smtClean="0">
                          <a:solidFill>
                            <a:schemeClr val="tx1"/>
                          </a:solidFill>
                        </a:rPr>
                        <a:t>8.8</a:t>
                      </a:r>
                      <a:endParaRPr lang="en-CA" sz="1300" b="1" dirty="0">
                        <a:solidFill>
                          <a:schemeClr val="tx1"/>
                        </a:solidFill>
                      </a:endParaRPr>
                    </a:p>
                  </a:txBody>
                  <a:tcPr marL="91405" marR="91405" marT="45718" marB="45718"/>
                </a:tc>
              </a:tr>
              <a:tr h="357187">
                <a:tc>
                  <a:txBody>
                    <a:bodyPr/>
                    <a:lstStyle/>
                    <a:p>
                      <a:pPr algn="ctr"/>
                      <a:r>
                        <a:rPr lang="en-CA" sz="1300" b="1" dirty="0" smtClean="0">
                          <a:solidFill>
                            <a:schemeClr val="tx1"/>
                          </a:solidFill>
                        </a:rPr>
                        <a:t>8.7</a:t>
                      </a:r>
                      <a:endParaRPr lang="en-CA" sz="1300" b="1" dirty="0">
                        <a:solidFill>
                          <a:schemeClr val="tx1"/>
                        </a:solidFill>
                      </a:endParaRPr>
                    </a:p>
                  </a:txBody>
                  <a:tcPr marL="91405" marR="91405" marT="45718" marB="45718"/>
                </a:tc>
              </a:tr>
              <a:tr h="414338">
                <a:tc>
                  <a:txBody>
                    <a:bodyPr/>
                    <a:lstStyle/>
                    <a:p>
                      <a:pPr algn="ctr"/>
                      <a:r>
                        <a:rPr lang="en-CA" sz="1300" b="1" dirty="0" smtClean="0">
                          <a:solidFill>
                            <a:schemeClr val="tx1"/>
                          </a:solidFill>
                        </a:rPr>
                        <a:t>8.7</a:t>
                      </a:r>
                      <a:endParaRPr lang="en-CA" sz="1300" b="1" dirty="0">
                        <a:solidFill>
                          <a:schemeClr val="tx1"/>
                        </a:solidFill>
                      </a:endParaRPr>
                    </a:p>
                  </a:txBody>
                  <a:tcPr marL="91405" marR="91405" marT="45718" marB="45718"/>
                </a:tc>
              </a:tr>
              <a:tr h="399847">
                <a:tc>
                  <a:txBody>
                    <a:bodyPr/>
                    <a:lstStyle/>
                    <a:p>
                      <a:pPr algn="ctr"/>
                      <a:r>
                        <a:rPr lang="en-CA" sz="1300" b="1" dirty="0" smtClean="0">
                          <a:solidFill>
                            <a:schemeClr val="tx1"/>
                          </a:solidFill>
                        </a:rPr>
                        <a:t>8.5</a:t>
                      </a:r>
                      <a:endParaRPr lang="en-CA" sz="1300" b="1" dirty="0">
                        <a:solidFill>
                          <a:schemeClr val="tx1"/>
                        </a:solidFill>
                      </a:endParaRPr>
                    </a:p>
                  </a:txBody>
                  <a:tcPr marL="91405" marR="91405" marT="45718" marB="45718"/>
                </a:tc>
              </a:tr>
              <a:tr h="399847">
                <a:tc>
                  <a:txBody>
                    <a:bodyPr/>
                    <a:lstStyle/>
                    <a:p>
                      <a:pPr algn="ctr"/>
                      <a:r>
                        <a:rPr lang="en-CA" sz="1300" b="1" dirty="0" smtClean="0">
                          <a:solidFill>
                            <a:schemeClr val="tx1"/>
                          </a:solidFill>
                        </a:rPr>
                        <a:t>8.2</a:t>
                      </a:r>
                      <a:endParaRPr lang="en-CA" sz="1300" b="1" dirty="0">
                        <a:solidFill>
                          <a:schemeClr val="tx1"/>
                        </a:solidFill>
                      </a:endParaRPr>
                    </a:p>
                  </a:txBody>
                  <a:tcPr marL="91405" marR="91405" marT="45718" marB="45718"/>
                </a:tc>
              </a:tr>
            </a:tbl>
          </a:graphicData>
        </a:graphic>
      </p:graphicFrame>
      <p:sp>
        <p:nvSpPr>
          <p:cNvPr id="9" name="Rectangle à coins arrondis 24"/>
          <p:cNvSpPr/>
          <p:nvPr/>
        </p:nvSpPr>
        <p:spPr>
          <a:xfrm>
            <a:off x="5867400" y="2506671"/>
            <a:ext cx="1428750" cy="539750"/>
          </a:xfrm>
          <a:prstGeom prst="roundRect">
            <a:avLst>
              <a:gd name="adj" fmla="val 28205"/>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200" b="1" dirty="0">
                <a:solidFill>
                  <a:schemeClr val="tx1"/>
                </a:solidFill>
              </a:rPr>
              <a:t>AVERAGE SCORE ON 10</a:t>
            </a:r>
          </a:p>
        </p:txBody>
      </p:sp>
      <p:sp>
        <p:nvSpPr>
          <p:cNvPr id="10262" name="Rectangle 9"/>
          <p:cNvSpPr>
            <a:spLocks noChangeArrowheads="1"/>
          </p:cNvSpPr>
          <p:nvPr/>
        </p:nvSpPr>
        <p:spPr bwMode="auto">
          <a:xfrm>
            <a:off x="388938" y="6176963"/>
            <a:ext cx="84089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t>Base: All respondents – those who were unsure: n=505 at most</a:t>
            </a:r>
            <a:endParaRPr lang="fr-CA" altLang="en-US" sz="900" dirty="0"/>
          </a:p>
        </p:txBody>
      </p:sp>
      <p:sp>
        <p:nvSpPr>
          <p:cNvPr id="10264" name="TextBox 12"/>
          <p:cNvSpPr txBox="1">
            <a:spLocks noChangeArrowheads="1"/>
          </p:cNvSpPr>
          <p:nvPr/>
        </p:nvSpPr>
        <p:spPr bwMode="auto">
          <a:xfrm>
            <a:off x="1889125" y="5229225"/>
            <a:ext cx="120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a:t>low scores</a:t>
            </a:r>
          </a:p>
        </p:txBody>
      </p:sp>
      <p:sp>
        <p:nvSpPr>
          <p:cNvPr id="10265" name="TextBox 13"/>
          <p:cNvSpPr txBox="1">
            <a:spLocks noChangeArrowheads="1"/>
          </p:cNvSpPr>
          <p:nvPr/>
        </p:nvSpPr>
        <p:spPr bwMode="auto">
          <a:xfrm>
            <a:off x="4757738" y="5224463"/>
            <a:ext cx="1200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a:t>high scores</a:t>
            </a:r>
          </a:p>
        </p:txBody>
      </p:sp>
      <p:graphicFrame>
        <p:nvGraphicFramePr>
          <p:cNvPr id="14" name="Chart 13"/>
          <p:cNvGraphicFramePr/>
          <p:nvPr>
            <p:extLst>
              <p:ext uri="{D42A27DB-BD31-4B8C-83A1-F6EECF244321}">
                <p14:modId xmlns:p14="http://schemas.microsoft.com/office/powerpoint/2010/main" val="1232135550"/>
              </p:ext>
            </p:extLst>
          </p:nvPr>
        </p:nvGraphicFramePr>
        <p:xfrm>
          <a:off x="581019" y="2986088"/>
          <a:ext cx="6096000" cy="2504983"/>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581019" y="985838"/>
            <a:ext cx="8105781" cy="1384995"/>
          </a:xfrm>
          <a:prstGeom prst="rect">
            <a:avLst/>
          </a:prstGeom>
          <a:noFill/>
        </p:spPr>
        <p:txBody>
          <a:bodyPr wrap="square" rtlCol="0">
            <a:spAutoFit/>
          </a:bodyPr>
          <a:lstStyle/>
          <a:p>
            <a:pPr marL="285750" indent="-285750">
              <a:buFont typeface="Arial" panose="020B0604020202020204" pitchFamily="34" charset="0"/>
              <a:buChar char="•"/>
            </a:pPr>
            <a:r>
              <a:rPr lang="en-CA" sz="1400" dirty="0" smtClean="0"/>
              <a:t>The attributes most strongly associated with Bruce County related to the natural environment and recreational opportunities that went along with it. Tier Two attributes related more to community, and encompassed the role of local/rural, being family oriented, safety and community feel … while core needs such as affordability, accessibility, health care and education tended to be relegated to Tier Three. In other words, a considerable proportion of respondents was not convinced that Bruce County would deliver on these needs.</a:t>
            </a:r>
            <a:endParaRPr lang="en-CA" sz="1400" dirty="0"/>
          </a:p>
        </p:txBody>
      </p:sp>
      <p:sp>
        <p:nvSpPr>
          <p:cNvPr id="16" name="Rectangular Callout 15"/>
          <p:cNvSpPr/>
          <p:nvPr/>
        </p:nvSpPr>
        <p:spPr>
          <a:xfrm>
            <a:off x="7346950" y="3667225"/>
            <a:ext cx="1262063" cy="434386"/>
          </a:xfrm>
          <a:prstGeom prst="wedgeRectCallout">
            <a:avLst>
              <a:gd name="adj1" fmla="val -66116"/>
              <a:gd name="adj2" fmla="val 26319"/>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CA" altLang="en-US" sz="1400" b="1" dirty="0">
                <a:solidFill>
                  <a:schemeClr val="tx1"/>
                </a:solidFill>
              </a:rPr>
              <a:t>TIER ONE</a:t>
            </a:r>
          </a:p>
        </p:txBody>
      </p:sp>
      <p:sp>
        <p:nvSpPr>
          <p:cNvPr id="17" name="Right Bracket 16"/>
          <p:cNvSpPr/>
          <p:nvPr/>
        </p:nvSpPr>
        <p:spPr>
          <a:xfrm>
            <a:off x="7106440" y="3186115"/>
            <a:ext cx="45719" cy="1992814"/>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8" name="Rectangular Callout 17"/>
          <p:cNvSpPr/>
          <p:nvPr/>
        </p:nvSpPr>
        <p:spPr>
          <a:xfrm>
            <a:off x="5867399" y="5516159"/>
            <a:ext cx="2741613" cy="862827"/>
          </a:xfrm>
          <a:prstGeom prst="wedgeRectCallout">
            <a:avLst>
              <a:gd name="adj1" fmla="val -25147"/>
              <a:gd name="adj2" fmla="val -75981"/>
            </a:avLst>
          </a:prstGeom>
          <a:ln w="28575"/>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US" sz="1000" dirty="0" smtClean="0"/>
              <a:t>high credibility (8.2) as a suitable place to live for people who are environmentally conscious; slightly lower score of 7.5 regarding whether environmentally conscious living is </a:t>
            </a:r>
            <a:r>
              <a:rPr lang="en-US" sz="1000" u="sng" dirty="0" smtClean="0"/>
              <a:t>easier</a:t>
            </a:r>
            <a:r>
              <a:rPr lang="en-US" sz="1000" dirty="0" smtClean="0"/>
              <a:t> in Bruce County</a:t>
            </a:r>
            <a:endParaRPr lang="en-CA" sz="1000" i="1"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lstStyle/>
          <a:p>
            <a:pPr eaLnBrk="1" hangingPunct="1"/>
            <a:r>
              <a:rPr lang="en-CA" altLang="en-US" dirty="0" smtClean="0">
                <a:latin typeface="Arial" panose="020B0604020202020204" pitchFamily="34" charset="0"/>
                <a:cs typeface="Arial" panose="020B0604020202020204" pitchFamily="34" charset="0"/>
              </a:rPr>
              <a:t>Perceived Credibility of Attributes</a:t>
            </a:r>
          </a:p>
        </p:txBody>
      </p:sp>
      <p:sp>
        <p:nvSpPr>
          <p:cNvPr id="11268"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1126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1127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120575A8-70E5-4AEB-AECB-7E7D5828E485}" type="slidenum">
              <a:rPr lang="en-US" altLang="en-US">
                <a:solidFill>
                  <a:srgbClr val="757648"/>
                </a:solidFill>
              </a:rPr>
              <a:pPr/>
              <a:t>32</a:t>
            </a:fld>
            <a:endParaRPr lang="en-US" altLang="en-US">
              <a:solidFill>
                <a:srgbClr val="757648"/>
              </a:solidFill>
            </a:endParaRPr>
          </a:p>
        </p:txBody>
      </p:sp>
      <p:sp>
        <p:nvSpPr>
          <p:cNvPr id="11271" name="Content Placeholder 2"/>
          <p:cNvSpPr txBox="1">
            <a:spLocks/>
          </p:cNvSpPr>
          <p:nvPr/>
        </p:nvSpPr>
        <p:spPr bwMode="auto">
          <a:xfrm>
            <a:off x="2703513" y="1171575"/>
            <a:ext cx="2095500" cy="401638"/>
          </a:xfrm>
          <a:prstGeom prst="rect">
            <a:avLst/>
          </a:prstGeom>
          <a:solidFill>
            <a:srgbClr val="B3D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CA" altLang="en-US" b="1">
                <a:cs typeface="Arial" panose="020B0604020202020204" pitchFamily="34" charset="0"/>
              </a:rPr>
              <a:t>CREDIBILITY</a:t>
            </a:r>
          </a:p>
        </p:txBody>
      </p:sp>
      <p:graphicFrame>
        <p:nvGraphicFramePr>
          <p:cNvPr id="8" name="Table 7"/>
          <p:cNvGraphicFramePr>
            <a:graphicFrameLocks noGrp="1"/>
          </p:cNvGraphicFramePr>
          <p:nvPr>
            <p:extLst>
              <p:ext uri="{D42A27DB-BD31-4B8C-83A1-F6EECF244321}">
                <p14:modId xmlns:p14="http://schemas.microsoft.com/office/powerpoint/2010/main" val="158901440"/>
              </p:ext>
            </p:extLst>
          </p:nvPr>
        </p:nvGraphicFramePr>
        <p:xfrm>
          <a:off x="6010275" y="1635119"/>
          <a:ext cx="1284288" cy="4318800"/>
        </p:xfrm>
        <a:graphic>
          <a:graphicData uri="http://schemas.openxmlformats.org/drawingml/2006/table">
            <a:tbl>
              <a:tblPr firstRow="1" bandRow="1">
                <a:tableStyleId>{2D5ABB26-0587-4C30-8999-92F81FD0307C}</a:tableStyleId>
              </a:tblPr>
              <a:tblGrid>
                <a:gridCol w="1284288"/>
              </a:tblGrid>
              <a:tr h="322269">
                <a:tc>
                  <a:txBody>
                    <a:bodyPr/>
                    <a:lstStyle/>
                    <a:p>
                      <a:pPr algn="ctr"/>
                      <a:r>
                        <a:rPr lang="en-CA" sz="1100" b="1" dirty="0" smtClean="0">
                          <a:solidFill>
                            <a:schemeClr val="tx1"/>
                          </a:solidFill>
                        </a:rPr>
                        <a:t>7.9</a:t>
                      </a:r>
                      <a:endParaRPr lang="en-CA" sz="1100" b="1" dirty="0">
                        <a:solidFill>
                          <a:schemeClr val="tx1"/>
                        </a:solidFill>
                      </a:endParaRPr>
                    </a:p>
                  </a:txBody>
                  <a:tcPr marL="91405" marR="91405" marT="45724" marB="45724"/>
                </a:tc>
              </a:tr>
              <a:tr h="267494">
                <a:tc>
                  <a:txBody>
                    <a:bodyPr/>
                    <a:lstStyle/>
                    <a:p>
                      <a:pPr algn="ctr"/>
                      <a:r>
                        <a:rPr lang="en-CA" sz="1100" b="1" dirty="0" smtClean="0">
                          <a:solidFill>
                            <a:schemeClr val="tx1"/>
                          </a:solidFill>
                        </a:rPr>
                        <a:t>7.7</a:t>
                      </a:r>
                      <a:endParaRPr lang="en-CA" sz="1100" b="1" dirty="0">
                        <a:solidFill>
                          <a:schemeClr val="tx1"/>
                        </a:solidFill>
                      </a:endParaRPr>
                    </a:p>
                  </a:txBody>
                  <a:tcPr marL="91405" marR="91405" marT="45724" marB="45724"/>
                </a:tc>
              </a:tr>
              <a:tr h="267494">
                <a:tc>
                  <a:txBody>
                    <a:bodyPr/>
                    <a:lstStyle/>
                    <a:p>
                      <a:pPr algn="ctr"/>
                      <a:r>
                        <a:rPr lang="en-CA" sz="1100" b="1" dirty="0" smtClean="0">
                          <a:solidFill>
                            <a:schemeClr val="tx1"/>
                          </a:solidFill>
                        </a:rPr>
                        <a:t>7.7</a:t>
                      </a:r>
                      <a:endParaRPr lang="en-CA" sz="1100" b="1" dirty="0">
                        <a:solidFill>
                          <a:schemeClr val="tx1"/>
                        </a:solidFill>
                      </a:endParaRPr>
                    </a:p>
                  </a:txBody>
                  <a:tcPr marL="91405" marR="91405" marT="45724" marB="45724"/>
                </a:tc>
              </a:tr>
              <a:tr h="336549">
                <a:tc>
                  <a:txBody>
                    <a:bodyPr/>
                    <a:lstStyle/>
                    <a:p>
                      <a:pPr algn="ctr"/>
                      <a:r>
                        <a:rPr lang="en-CA" sz="1100" b="1" dirty="0" smtClean="0">
                          <a:solidFill>
                            <a:schemeClr val="tx1"/>
                          </a:solidFill>
                        </a:rPr>
                        <a:t>7.7</a:t>
                      </a:r>
                      <a:endParaRPr lang="en-CA" sz="1100" b="1" dirty="0">
                        <a:solidFill>
                          <a:schemeClr val="tx1"/>
                        </a:solidFill>
                      </a:endParaRPr>
                    </a:p>
                  </a:txBody>
                  <a:tcPr marL="91405" marR="91405" marT="45724" marB="45724"/>
                </a:tc>
              </a:tr>
              <a:tr h="267494">
                <a:tc>
                  <a:txBody>
                    <a:bodyPr/>
                    <a:lstStyle/>
                    <a:p>
                      <a:pPr algn="ctr"/>
                      <a:r>
                        <a:rPr lang="en-CA" sz="1100" b="1" dirty="0" smtClean="0">
                          <a:solidFill>
                            <a:schemeClr val="tx1"/>
                          </a:solidFill>
                        </a:rPr>
                        <a:t>7.6</a:t>
                      </a:r>
                      <a:endParaRPr lang="en-CA" sz="1100" b="1" dirty="0">
                        <a:solidFill>
                          <a:schemeClr val="tx1"/>
                        </a:solidFill>
                      </a:endParaRPr>
                    </a:p>
                  </a:txBody>
                  <a:tcPr marL="91405" marR="91405" marT="45724" marB="45724"/>
                </a:tc>
              </a:tr>
              <a:tr h="267494">
                <a:tc>
                  <a:txBody>
                    <a:bodyPr/>
                    <a:lstStyle/>
                    <a:p>
                      <a:pPr algn="ctr"/>
                      <a:r>
                        <a:rPr lang="en-CA" sz="1100" b="1" dirty="0" smtClean="0">
                          <a:solidFill>
                            <a:schemeClr val="tx1"/>
                          </a:solidFill>
                        </a:rPr>
                        <a:t>7.3</a:t>
                      </a:r>
                      <a:endParaRPr lang="en-CA" sz="1100" b="1" dirty="0">
                        <a:solidFill>
                          <a:schemeClr val="tx1"/>
                        </a:solidFill>
                      </a:endParaRPr>
                    </a:p>
                  </a:txBody>
                  <a:tcPr marL="91405" marR="91405" marT="45724" marB="45724"/>
                </a:tc>
              </a:tr>
              <a:tr h="322262">
                <a:tc>
                  <a:txBody>
                    <a:bodyPr/>
                    <a:lstStyle/>
                    <a:p>
                      <a:pPr algn="ctr"/>
                      <a:r>
                        <a:rPr lang="en-CA" sz="1100" b="1" dirty="0" smtClean="0">
                          <a:solidFill>
                            <a:schemeClr val="tx1"/>
                          </a:solidFill>
                        </a:rPr>
                        <a:t>6.9</a:t>
                      </a:r>
                      <a:endParaRPr lang="en-CA" sz="1100" b="1" dirty="0">
                        <a:solidFill>
                          <a:schemeClr val="tx1"/>
                        </a:solidFill>
                      </a:endParaRPr>
                    </a:p>
                  </a:txBody>
                  <a:tcPr marL="91405" marR="91405" marT="45724" marB="45724"/>
                </a:tc>
              </a:tr>
              <a:tr h="267494">
                <a:tc>
                  <a:txBody>
                    <a:bodyPr/>
                    <a:lstStyle/>
                    <a:p>
                      <a:pPr algn="ctr"/>
                      <a:r>
                        <a:rPr lang="en-CA" sz="1100" b="1" dirty="0" smtClean="0">
                          <a:solidFill>
                            <a:schemeClr val="tx1"/>
                          </a:solidFill>
                        </a:rPr>
                        <a:t>6.8</a:t>
                      </a:r>
                      <a:endParaRPr lang="en-CA" sz="1100" b="1" dirty="0">
                        <a:solidFill>
                          <a:schemeClr val="tx1"/>
                        </a:solidFill>
                      </a:endParaRPr>
                    </a:p>
                  </a:txBody>
                  <a:tcPr marL="91405" marR="91405" marT="45724" marB="45724"/>
                </a:tc>
              </a:tr>
              <a:tr h="267494">
                <a:tc>
                  <a:txBody>
                    <a:bodyPr/>
                    <a:lstStyle/>
                    <a:p>
                      <a:pPr algn="ctr"/>
                      <a:r>
                        <a:rPr lang="en-CA" sz="1100" b="1" dirty="0" smtClean="0">
                          <a:solidFill>
                            <a:schemeClr val="tx1"/>
                          </a:solidFill>
                        </a:rPr>
                        <a:t>6.8</a:t>
                      </a:r>
                      <a:endParaRPr lang="en-CA" sz="1100" b="1" dirty="0">
                        <a:solidFill>
                          <a:schemeClr val="tx1"/>
                        </a:solidFill>
                      </a:endParaRPr>
                    </a:p>
                  </a:txBody>
                  <a:tcPr marL="91405" marR="91405" marT="45724" marB="45724"/>
                </a:tc>
              </a:tr>
              <a:tr h="293687">
                <a:tc>
                  <a:txBody>
                    <a:bodyPr/>
                    <a:lstStyle/>
                    <a:p>
                      <a:pPr algn="ctr"/>
                      <a:r>
                        <a:rPr lang="en-CA" sz="1100" b="1" dirty="0" smtClean="0">
                          <a:solidFill>
                            <a:schemeClr val="tx1"/>
                          </a:solidFill>
                        </a:rPr>
                        <a:t>6.7</a:t>
                      </a:r>
                      <a:endParaRPr lang="en-CA" sz="1100" b="1" dirty="0">
                        <a:solidFill>
                          <a:schemeClr val="tx1"/>
                        </a:solidFill>
                      </a:endParaRPr>
                    </a:p>
                  </a:txBody>
                  <a:tcPr marL="91405" marR="91405" marT="45724" marB="45724"/>
                </a:tc>
              </a:tr>
              <a:tr h="285750">
                <a:tc>
                  <a:txBody>
                    <a:bodyPr/>
                    <a:lstStyle/>
                    <a:p>
                      <a:pPr algn="ctr"/>
                      <a:r>
                        <a:rPr lang="en-CA" sz="1100" b="1" dirty="0" smtClean="0">
                          <a:solidFill>
                            <a:schemeClr val="tx1"/>
                          </a:solidFill>
                        </a:rPr>
                        <a:t>6.6</a:t>
                      </a:r>
                      <a:endParaRPr lang="en-CA" sz="1100" b="1" dirty="0">
                        <a:solidFill>
                          <a:schemeClr val="tx1"/>
                        </a:solidFill>
                      </a:endParaRPr>
                    </a:p>
                  </a:txBody>
                  <a:tcPr marL="91405" marR="91405" marT="45724" marB="45724"/>
                </a:tc>
              </a:tr>
              <a:tr h="285750">
                <a:tc>
                  <a:txBody>
                    <a:bodyPr/>
                    <a:lstStyle/>
                    <a:p>
                      <a:pPr algn="ctr"/>
                      <a:r>
                        <a:rPr lang="en-CA" sz="1100" b="1" dirty="0" smtClean="0">
                          <a:solidFill>
                            <a:schemeClr val="tx1"/>
                          </a:solidFill>
                        </a:rPr>
                        <a:t>6.3</a:t>
                      </a:r>
                      <a:endParaRPr lang="en-CA" sz="1100" b="1" dirty="0">
                        <a:solidFill>
                          <a:schemeClr val="tx1"/>
                        </a:solidFill>
                      </a:endParaRPr>
                    </a:p>
                  </a:txBody>
                  <a:tcPr marL="91405" marR="91405" marT="45724" marB="45724"/>
                </a:tc>
              </a:tr>
              <a:tr h="267494">
                <a:tc>
                  <a:txBody>
                    <a:bodyPr/>
                    <a:lstStyle/>
                    <a:p>
                      <a:pPr algn="ctr"/>
                      <a:r>
                        <a:rPr lang="en-CA" sz="1100" b="1" dirty="0" smtClean="0">
                          <a:solidFill>
                            <a:schemeClr val="tx1"/>
                          </a:solidFill>
                        </a:rPr>
                        <a:t>6.1</a:t>
                      </a:r>
                      <a:endParaRPr lang="en-CA" sz="1100" b="1" dirty="0">
                        <a:solidFill>
                          <a:schemeClr val="tx1"/>
                        </a:solidFill>
                      </a:endParaRPr>
                    </a:p>
                  </a:txBody>
                  <a:tcPr marL="91405" marR="91405" marT="45724" marB="45724"/>
                </a:tc>
              </a:tr>
              <a:tr h="332581">
                <a:tc>
                  <a:txBody>
                    <a:bodyPr/>
                    <a:lstStyle/>
                    <a:p>
                      <a:pPr algn="ctr"/>
                      <a:r>
                        <a:rPr lang="en-CA" sz="1100" b="1" dirty="0" smtClean="0">
                          <a:solidFill>
                            <a:schemeClr val="tx1"/>
                          </a:solidFill>
                        </a:rPr>
                        <a:t>5.8</a:t>
                      </a:r>
                      <a:endParaRPr lang="en-CA" sz="1100" b="1" dirty="0">
                        <a:solidFill>
                          <a:schemeClr val="tx1"/>
                        </a:solidFill>
                      </a:endParaRPr>
                    </a:p>
                  </a:txBody>
                  <a:tcPr marL="91405" marR="91405" marT="45724" marB="45724"/>
                </a:tc>
              </a:tr>
              <a:tr h="267494">
                <a:tc>
                  <a:txBody>
                    <a:bodyPr/>
                    <a:lstStyle/>
                    <a:p>
                      <a:pPr algn="ctr"/>
                      <a:r>
                        <a:rPr lang="en-CA" sz="1100" b="1" dirty="0" smtClean="0">
                          <a:solidFill>
                            <a:schemeClr val="tx1"/>
                          </a:solidFill>
                        </a:rPr>
                        <a:t>5.6</a:t>
                      </a:r>
                      <a:endParaRPr lang="en-CA" sz="1100" b="1" dirty="0">
                        <a:solidFill>
                          <a:schemeClr val="tx1"/>
                        </a:solidFill>
                      </a:endParaRPr>
                    </a:p>
                  </a:txBody>
                  <a:tcPr marL="91405" marR="91405" marT="45724" marB="45724"/>
                </a:tc>
              </a:tr>
            </a:tbl>
          </a:graphicData>
        </a:graphic>
      </p:graphicFrame>
      <p:sp>
        <p:nvSpPr>
          <p:cNvPr id="9" name="Rectangle à coins arrondis 24"/>
          <p:cNvSpPr/>
          <p:nvPr/>
        </p:nvSpPr>
        <p:spPr>
          <a:xfrm>
            <a:off x="5867400" y="1020763"/>
            <a:ext cx="1428750" cy="539750"/>
          </a:xfrm>
          <a:prstGeom prst="roundRect">
            <a:avLst>
              <a:gd name="adj" fmla="val 28205"/>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200" b="1" dirty="0">
                <a:solidFill>
                  <a:schemeClr val="tx1"/>
                </a:solidFill>
              </a:rPr>
              <a:t>AVERAGE SCORE ON 10</a:t>
            </a:r>
          </a:p>
        </p:txBody>
      </p:sp>
      <p:sp>
        <p:nvSpPr>
          <p:cNvPr id="11283" name="Rectangle 9"/>
          <p:cNvSpPr>
            <a:spLocks noChangeArrowheads="1"/>
          </p:cNvSpPr>
          <p:nvPr/>
        </p:nvSpPr>
        <p:spPr bwMode="auto">
          <a:xfrm>
            <a:off x="388938" y="6176963"/>
            <a:ext cx="84089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t>Base: Those with at least some familiarity with Bruce County (aware and familiarity score &gt;1) – those who were unsure: n=370 at most</a:t>
            </a:r>
            <a:endParaRPr lang="fr-CA" altLang="en-US" sz="900"/>
          </a:p>
        </p:txBody>
      </p:sp>
      <p:sp>
        <p:nvSpPr>
          <p:cNvPr id="11285" name="TextBox 11"/>
          <p:cNvSpPr txBox="1">
            <a:spLocks noChangeArrowheads="1"/>
          </p:cNvSpPr>
          <p:nvPr/>
        </p:nvSpPr>
        <p:spPr bwMode="auto">
          <a:xfrm>
            <a:off x="1889125" y="5915025"/>
            <a:ext cx="120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a:t>low scores</a:t>
            </a:r>
          </a:p>
        </p:txBody>
      </p:sp>
      <p:sp>
        <p:nvSpPr>
          <p:cNvPr id="11286" name="TextBox 12"/>
          <p:cNvSpPr txBox="1">
            <a:spLocks noChangeArrowheads="1"/>
          </p:cNvSpPr>
          <p:nvPr/>
        </p:nvSpPr>
        <p:spPr bwMode="auto">
          <a:xfrm>
            <a:off x="4757738" y="5910263"/>
            <a:ext cx="1200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a:t>high scores</a:t>
            </a:r>
          </a:p>
        </p:txBody>
      </p:sp>
      <p:graphicFrame>
        <p:nvGraphicFramePr>
          <p:cNvPr id="14" name="Chart 13"/>
          <p:cNvGraphicFramePr/>
          <p:nvPr>
            <p:extLst>
              <p:ext uri="{D42A27DB-BD31-4B8C-83A1-F6EECF244321}">
                <p14:modId xmlns:p14="http://schemas.microsoft.com/office/powerpoint/2010/main" val="3688650051"/>
              </p:ext>
            </p:extLst>
          </p:nvPr>
        </p:nvGraphicFramePr>
        <p:xfrm>
          <a:off x="581019" y="1528763"/>
          <a:ext cx="6096000" cy="4648108"/>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Straight Connector 15"/>
          <p:cNvCxnSpPr/>
          <p:nvPr/>
        </p:nvCxnSpPr>
        <p:spPr>
          <a:xfrm>
            <a:off x="581019" y="3371837"/>
            <a:ext cx="646271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8" name="Right Bracket 17"/>
          <p:cNvSpPr/>
          <p:nvPr/>
        </p:nvSpPr>
        <p:spPr>
          <a:xfrm>
            <a:off x="7060720" y="1768771"/>
            <a:ext cx="45719" cy="140083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9" name="Rectangular Callout 18"/>
          <p:cNvSpPr/>
          <p:nvPr/>
        </p:nvSpPr>
        <p:spPr>
          <a:xfrm>
            <a:off x="7424737" y="2034802"/>
            <a:ext cx="1262063" cy="434386"/>
          </a:xfrm>
          <a:prstGeom prst="wedgeRectCallout">
            <a:avLst>
              <a:gd name="adj1" fmla="val -66116"/>
              <a:gd name="adj2" fmla="val 26319"/>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CA" altLang="en-US" sz="1400" b="1" dirty="0">
                <a:solidFill>
                  <a:schemeClr val="tx1"/>
                </a:solidFill>
              </a:rPr>
              <a:t>TIER </a:t>
            </a:r>
            <a:r>
              <a:rPr lang="en-CA" altLang="en-US" sz="1400" b="1" dirty="0" smtClean="0">
                <a:solidFill>
                  <a:schemeClr val="tx1"/>
                </a:solidFill>
              </a:rPr>
              <a:t>TWO</a:t>
            </a:r>
            <a:endParaRPr lang="en-CA" altLang="en-US" sz="1400" b="1" dirty="0">
              <a:solidFill>
                <a:schemeClr val="tx1"/>
              </a:solidFill>
            </a:endParaRPr>
          </a:p>
        </p:txBody>
      </p:sp>
      <p:sp>
        <p:nvSpPr>
          <p:cNvPr id="20" name="Rectangular Callout 19"/>
          <p:cNvSpPr/>
          <p:nvPr/>
        </p:nvSpPr>
        <p:spPr>
          <a:xfrm>
            <a:off x="7424737" y="4340015"/>
            <a:ext cx="1262063" cy="434386"/>
          </a:xfrm>
          <a:prstGeom prst="wedgeRectCallout">
            <a:avLst>
              <a:gd name="adj1" fmla="val -66116"/>
              <a:gd name="adj2" fmla="val 26319"/>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CA" altLang="en-US" sz="1400" b="1" dirty="0">
                <a:solidFill>
                  <a:schemeClr val="tx1"/>
                </a:solidFill>
              </a:rPr>
              <a:t>TIER </a:t>
            </a:r>
            <a:r>
              <a:rPr lang="en-CA" altLang="en-US" sz="1400" b="1" dirty="0" smtClean="0">
                <a:solidFill>
                  <a:schemeClr val="tx1"/>
                </a:solidFill>
              </a:rPr>
              <a:t>THREE</a:t>
            </a:r>
            <a:endParaRPr lang="en-CA" altLang="en-US" sz="1400" b="1" dirty="0">
              <a:solidFill>
                <a:schemeClr val="tx1"/>
              </a:solidFill>
            </a:endParaRPr>
          </a:p>
        </p:txBody>
      </p:sp>
      <p:sp>
        <p:nvSpPr>
          <p:cNvPr id="21" name="Right Bracket 20"/>
          <p:cNvSpPr/>
          <p:nvPr/>
        </p:nvSpPr>
        <p:spPr>
          <a:xfrm>
            <a:off x="7058652" y="3491874"/>
            <a:ext cx="45719" cy="2294564"/>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rot="1956415">
            <a:off x="1453221" y="590766"/>
            <a:ext cx="7635061" cy="3428425"/>
          </a:xfrm>
          <a:prstGeom prst="triangle">
            <a:avLst>
              <a:gd name="adj" fmla="val 71169"/>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aphicFrame>
        <p:nvGraphicFramePr>
          <p:cNvPr id="3" name="Chart 13"/>
          <p:cNvGraphicFramePr>
            <a:graphicFrameLocks/>
          </p:cNvGraphicFramePr>
          <p:nvPr>
            <p:extLst>
              <p:ext uri="{D42A27DB-BD31-4B8C-83A1-F6EECF244321}">
                <p14:modId xmlns:p14="http://schemas.microsoft.com/office/powerpoint/2010/main" val="3330889173"/>
              </p:ext>
            </p:extLst>
          </p:nvPr>
        </p:nvGraphicFramePr>
        <p:xfrm>
          <a:off x="431005" y="1540668"/>
          <a:ext cx="7310438" cy="493871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CA" dirty="0" smtClean="0"/>
              <a:t>Importance vs Credibility of Various Attributes</a:t>
            </a:r>
            <a:endParaRPr lang="en-CA" dirty="0"/>
          </a:p>
        </p:txBody>
      </p:sp>
      <p:sp>
        <p:nvSpPr>
          <p:cNvPr id="12292"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1229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122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424AC5BE-F5AF-4047-8621-E2969CE8EF65}" type="slidenum">
              <a:rPr lang="en-US" altLang="en-US">
                <a:solidFill>
                  <a:srgbClr val="757648"/>
                </a:solidFill>
              </a:rPr>
              <a:pPr/>
              <a:t>33</a:t>
            </a:fld>
            <a:endParaRPr lang="en-US" altLang="en-US">
              <a:solidFill>
                <a:srgbClr val="757648"/>
              </a:solidFill>
            </a:endParaRPr>
          </a:p>
        </p:txBody>
      </p:sp>
      <p:sp>
        <p:nvSpPr>
          <p:cNvPr id="12295" name="Content Placeholder 2"/>
          <p:cNvSpPr txBox="1">
            <a:spLocks/>
          </p:cNvSpPr>
          <p:nvPr/>
        </p:nvSpPr>
        <p:spPr bwMode="auto">
          <a:xfrm>
            <a:off x="2208610" y="1042987"/>
            <a:ext cx="5043488" cy="401638"/>
          </a:xfrm>
          <a:prstGeom prst="rect">
            <a:avLst/>
          </a:prstGeom>
          <a:solidFill>
            <a:srgbClr val="B3D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CA" altLang="en-US" b="1" dirty="0">
                <a:cs typeface="Arial" panose="020B0604020202020204" pitchFamily="34" charset="0"/>
              </a:rPr>
              <a:t>IMPORTANCE VS. CREDIBILITY</a:t>
            </a:r>
          </a:p>
        </p:txBody>
      </p:sp>
      <p:sp>
        <p:nvSpPr>
          <p:cNvPr id="12296" name="TextBox 6"/>
          <p:cNvSpPr txBox="1">
            <a:spLocks noChangeArrowheads="1"/>
          </p:cNvSpPr>
          <p:nvPr/>
        </p:nvSpPr>
        <p:spPr bwMode="auto">
          <a:xfrm>
            <a:off x="1176338" y="1705769"/>
            <a:ext cx="1700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200" b="1" dirty="0"/>
              <a:t>HIGH IMPORTANCE</a:t>
            </a:r>
          </a:p>
          <a:p>
            <a:pPr eaLnBrk="1" hangingPunct="1"/>
            <a:r>
              <a:rPr lang="en-CA" altLang="en-US" sz="1200" b="1" dirty="0"/>
              <a:t>LOW CREDIBILITY</a:t>
            </a:r>
          </a:p>
        </p:txBody>
      </p:sp>
      <p:sp>
        <p:nvSpPr>
          <p:cNvPr id="12297" name="TextBox 7"/>
          <p:cNvSpPr txBox="1">
            <a:spLocks noChangeArrowheads="1"/>
          </p:cNvSpPr>
          <p:nvPr/>
        </p:nvSpPr>
        <p:spPr bwMode="auto">
          <a:xfrm>
            <a:off x="5876924" y="1710988"/>
            <a:ext cx="1700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b="1" dirty="0"/>
              <a:t>HIGH IMPORTANCE</a:t>
            </a:r>
          </a:p>
          <a:p>
            <a:pPr algn="r" eaLnBrk="1" hangingPunct="1"/>
            <a:r>
              <a:rPr lang="en-CA" altLang="en-US" sz="1200" b="1" dirty="0"/>
              <a:t>HIGH CREDIBILITY</a:t>
            </a:r>
          </a:p>
        </p:txBody>
      </p:sp>
      <p:sp>
        <p:nvSpPr>
          <p:cNvPr id="12298" name="TextBox 8"/>
          <p:cNvSpPr txBox="1">
            <a:spLocks noChangeArrowheads="1"/>
          </p:cNvSpPr>
          <p:nvPr/>
        </p:nvSpPr>
        <p:spPr bwMode="auto">
          <a:xfrm>
            <a:off x="5619749" y="5387074"/>
            <a:ext cx="1928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b="1" dirty="0"/>
              <a:t>LOWER IMPORTANCE</a:t>
            </a:r>
          </a:p>
          <a:p>
            <a:pPr algn="r" eaLnBrk="1" hangingPunct="1"/>
            <a:r>
              <a:rPr lang="en-CA" altLang="en-US" sz="1200" b="1" dirty="0"/>
              <a:t>HIGH CREDIBILITY</a:t>
            </a:r>
          </a:p>
        </p:txBody>
      </p:sp>
      <p:sp>
        <p:nvSpPr>
          <p:cNvPr id="12299" name="TextBox 9"/>
          <p:cNvSpPr txBox="1">
            <a:spLocks noChangeArrowheads="1"/>
          </p:cNvSpPr>
          <p:nvPr/>
        </p:nvSpPr>
        <p:spPr bwMode="auto">
          <a:xfrm>
            <a:off x="1157677" y="5387073"/>
            <a:ext cx="1935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200" b="1" dirty="0"/>
              <a:t>LOWER IMPORTANCE</a:t>
            </a:r>
          </a:p>
          <a:p>
            <a:pPr eaLnBrk="1" hangingPunct="1"/>
            <a:r>
              <a:rPr lang="en-CA" altLang="en-US" sz="1200" b="1" dirty="0"/>
              <a:t>LOWER CREDIBILITY</a:t>
            </a:r>
          </a:p>
        </p:txBody>
      </p:sp>
      <p:sp>
        <p:nvSpPr>
          <p:cNvPr id="4" name="TextBox 3"/>
          <p:cNvSpPr txBox="1"/>
          <p:nvPr/>
        </p:nvSpPr>
        <p:spPr>
          <a:xfrm>
            <a:off x="3193254" y="2351564"/>
            <a:ext cx="1790700" cy="246221"/>
          </a:xfrm>
          <a:prstGeom prst="rect">
            <a:avLst/>
          </a:prstGeom>
          <a:noFill/>
        </p:spPr>
        <p:txBody>
          <a:bodyPr wrap="square" rtlCol="0">
            <a:spAutoFit/>
          </a:bodyPr>
          <a:lstStyle/>
          <a:p>
            <a:r>
              <a:rPr lang="en-CA" sz="1000" dirty="0" smtClean="0"/>
              <a:t>Affordable</a:t>
            </a:r>
            <a:endParaRPr lang="en-CA" sz="1000" dirty="0"/>
          </a:p>
        </p:txBody>
      </p:sp>
      <p:sp>
        <p:nvSpPr>
          <p:cNvPr id="14" name="TextBox 13"/>
          <p:cNvSpPr txBox="1"/>
          <p:nvPr/>
        </p:nvSpPr>
        <p:spPr>
          <a:xfrm>
            <a:off x="4637486" y="1783477"/>
            <a:ext cx="1790700" cy="246221"/>
          </a:xfrm>
          <a:prstGeom prst="rect">
            <a:avLst/>
          </a:prstGeom>
          <a:noFill/>
        </p:spPr>
        <p:txBody>
          <a:bodyPr wrap="square" rtlCol="0">
            <a:spAutoFit/>
          </a:bodyPr>
          <a:lstStyle/>
          <a:p>
            <a:r>
              <a:rPr lang="en-CA" sz="1000" dirty="0" smtClean="0"/>
              <a:t>Safe</a:t>
            </a:r>
            <a:endParaRPr lang="en-CA" sz="1000" dirty="0"/>
          </a:p>
        </p:txBody>
      </p:sp>
      <p:sp>
        <p:nvSpPr>
          <p:cNvPr id="15" name="TextBox 14"/>
          <p:cNvSpPr txBox="1"/>
          <p:nvPr/>
        </p:nvSpPr>
        <p:spPr>
          <a:xfrm>
            <a:off x="5868595" y="3245124"/>
            <a:ext cx="1790700" cy="246221"/>
          </a:xfrm>
          <a:prstGeom prst="rect">
            <a:avLst/>
          </a:prstGeom>
          <a:noFill/>
        </p:spPr>
        <p:txBody>
          <a:bodyPr wrap="square" rtlCol="0">
            <a:spAutoFit/>
          </a:bodyPr>
          <a:lstStyle/>
          <a:p>
            <a:r>
              <a:rPr lang="en-CA" sz="1000" dirty="0" smtClean="0"/>
              <a:t>Scenery</a:t>
            </a:r>
            <a:endParaRPr lang="en-CA" sz="1000" dirty="0"/>
          </a:p>
        </p:txBody>
      </p:sp>
      <p:sp>
        <p:nvSpPr>
          <p:cNvPr id="16" name="TextBox 15"/>
          <p:cNvSpPr txBox="1"/>
          <p:nvPr/>
        </p:nvSpPr>
        <p:spPr>
          <a:xfrm>
            <a:off x="3049188" y="2632096"/>
            <a:ext cx="1790700" cy="246221"/>
          </a:xfrm>
          <a:prstGeom prst="rect">
            <a:avLst/>
          </a:prstGeom>
          <a:noFill/>
        </p:spPr>
        <p:txBody>
          <a:bodyPr wrap="square" rtlCol="0">
            <a:spAutoFit/>
          </a:bodyPr>
          <a:lstStyle/>
          <a:p>
            <a:r>
              <a:rPr lang="en-CA" sz="1000" dirty="0" smtClean="0"/>
              <a:t>Work:life balance</a:t>
            </a:r>
            <a:endParaRPr lang="en-CA" sz="1000" dirty="0"/>
          </a:p>
        </p:txBody>
      </p:sp>
      <p:sp>
        <p:nvSpPr>
          <p:cNvPr id="17" name="TextBox 16"/>
          <p:cNvSpPr txBox="1"/>
          <p:nvPr/>
        </p:nvSpPr>
        <p:spPr>
          <a:xfrm>
            <a:off x="3979863" y="2937795"/>
            <a:ext cx="1790700" cy="246221"/>
          </a:xfrm>
          <a:prstGeom prst="rect">
            <a:avLst/>
          </a:prstGeom>
          <a:noFill/>
        </p:spPr>
        <p:txBody>
          <a:bodyPr wrap="square" rtlCol="0">
            <a:spAutoFit/>
          </a:bodyPr>
          <a:lstStyle/>
          <a:p>
            <a:r>
              <a:rPr lang="en-CA" sz="1000" dirty="0" smtClean="0"/>
              <a:t>Community feel</a:t>
            </a:r>
            <a:endParaRPr lang="en-CA" sz="1000" dirty="0"/>
          </a:p>
        </p:txBody>
      </p:sp>
      <p:sp>
        <p:nvSpPr>
          <p:cNvPr id="18" name="TextBox 17"/>
          <p:cNvSpPr txBox="1"/>
          <p:nvPr/>
        </p:nvSpPr>
        <p:spPr>
          <a:xfrm>
            <a:off x="4471992" y="2831249"/>
            <a:ext cx="1790700" cy="246221"/>
          </a:xfrm>
          <a:prstGeom prst="rect">
            <a:avLst/>
          </a:prstGeom>
          <a:noFill/>
        </p:spPr>
        <p:txBody>
          <a:bodyPr wrap="square" rtlCol="0">
            <a:spAutoFit/>
          </a:bodyPr>
          <a:lstStyle/>
          <a:p>
            <a:r>
              <a:rPr lang="en-CA" sz="1000" dirty="0" smtClean="0"/>
              <a:t>Family oriented</a:t>
            </a:r>
            <a:endParaRPr lang="en-CA" sz="1000" dirty="0"/>
          </a:p>
        </p:txBody>
      </p:sp>
      <p:sp>
        <p:nvSpPr>
          <p:cNvPr id="19" name="TextBox 18"/>
          <p:cNvSpPr txBox="1"/>
          <p:nvPr/>
        </p:nvSpPr>
        <p:spPr>
          <a:xfrm>
            <a:off x="4637486" y="3690274"/>
            <a:ext cx="1790700" cy="246221"/>
          </a:xfrm>
          <a:prstGeom prst="rect">
            <a:avLst/>
          </a:prstGeom>
          <a:noFill/>
        </p:spPr>
        <p:txBody>
          <a:bodyPr wrap="square" rtlCol="0">
            <a:spAutoFit/>
          </a:bodyPr>
          <a:lstStyle/>
          <a:p>
            <a:r>
              <a:rPr lang="en-CA" sz="1000" dirty="0" smtClean="0"/>
              <a:t>Local / rural</a:t>
            </a:r>
            <a:endParaRPr lang="en-CA" sz="1000" dirty="0"/>
          </a:p>
        </p:txBody>
      </p:sp>
      <p:sp>
        <p:nvSpPr>
          <p:cNvPr id="20" name="TextBox 19"/>
          <p:cNvSpPr txBox="1"/>
          <p:nvPr/>
        </p:nvSpPr>
        <p:spPr>
          <a:xfrm>
            <a:off x="4957762" y="1959092"/>
            <a:ext cx="1790700" cy="246221"/>
          </a:xfrm>
          <a:prstGeom prst="rect">
            <a:avLst/>
          </a:prstGeom>
          <a:noFill/>
        </p:spPr>
        <p:txBody>
          <a:bodyPr wrap="square" rtlCol="0">
            <a:spAutoFit/>
          </a:bodyPr>
          <a:lstStyle/>
          <a:p>
            <a:r>
              <a:rPr lang="en-CA" sz="1000" dirty="0"/>
              <a:t>H</a:t>
            </a:r>
            <a:r>
              <a:rPr lang="en-CA" sz="1000" dirty="0" smtClean="0"/>
              <a:t>ealthy</a:t>
            </a:r>
            <a:endParaRPr lang="en-CA" sz="1000" dirty="0"/>
          </a:p>
        </p:txBody>
      </p:sp>
      <p:sp>
        <p:nvSpPr>
          <p:cNvPr id="21" name="TextBox 20"/>
          <p:cNvSpPr txBox="1"/>
          <p:nvPr/>
        </p:nvSpPr>
        <p:spPr>
          <a:xfrm>
            <a:off x="5419726" y="3123682"/>
            <a:ext cx="1790700" cy="246221"/>
          </a:xfrm>
          <a:prstGeom prst="rect">
            <a:avLst/>
          </a:prstGeom>
          <a:noFill/>
        </p:spPr>
        <p:txBody>
          <a:bodyPr wrap="square" rtlCol="0">
            <a:spAutoFit/>
          </a:bodyPr>
          <a:lstStyle/>
          <a:p>
            <a:r>
              <a:rPr lang="en-CA" sz="1000" dirty="0" smtClean="0"/>
              <a:t>Green living</a:t>
            </a:r>
            <a:endParaRPr lang="en-CA" sz="1000" dirty="0"/>
          </a:p>
        </p:txBody>
      </p:sp>
      <p:sp>
        <p:nvSpPr>
          <p:cNvPr id="22" name="TextBox 21"/>
          <p:cNvSpPr txBox="1"/>
          <p:nvPr/>
        </p:nvSpPr>
        <p:spPr>
          <a:xfrm>
            <a:off x="4605338" y="3020021"/>
            <a:ext cx="1790700" cy="246221"/>
          </a:xfrm>
          <a:prstGeom prst="rect">
            <a:avLst/>
          </a:prstGeom>
          <a:noFill/>
        </p:spPr>
        <p:txBody>
          <a:bodyPr wrap="square" rtlCol="0">
            <a:spAutoFit/>
          </a:bodyPr>
          <a:lstStyle/>
          <a:p>
            <a:r>
              <a:rPr lang="en-CA" sz="1000" dirty="0" smtClean="0"/>
              <a:t>Lots to see &amp; do</a:t>
            </a:r>
            <a:endParaRPr lang="en-CA" sz="1000" dirty="0"/>
          </a:p>
        </p:txBody>
      </p:sp>
      <p:sp>
        <p:nvSpPr>
          <p:cNvPr id="23" name="TextBox 22"/>
          <p:cNvSpPr txBox="1"/>
          <p:nvPr/>
        </p:nvSpPr>
        <p:spPr>
          <a:xfrm>
            <a:off x="2900363" y="1941503"/>
            <a:ext cx="1790700" cy="246221"/>
          </a:xfrm>
          <a:prstGeom prst="rect">
            <a:avLst/>
          </a:prstGeom>
          <a:noFill/>
        </p:spPr>
        <p:txBody>
          <a:bodyPr wrap="square" rtlCol="0">
            <a:spAutoFit/>
          </a:bodyPr>
          <a:lstStyle/>
          <a:p>
            <a:r>
              <a:rPr lang="en-CA" sz="1000" dirty="0" smtClean="0"/>
              <a:t>Health care</a:t>
            </a:r>
            <a:endParaRPr lang="en-CA" sz="1000" dirty="0"/>
          </a:p>
        </p:txBody>
      </p:sp>
      <p:sp>
        <p:nvSpPr>
          <p:cNvPr id="24" name="TextBox 23"/>
          <p:cNvSpPr txBox="1"/>
          <p:nvPr/>
        </p:nvSpPr>
        <p:spPr>
          <a:xfrm>
            <a:off x="2436019" y="2879508"/>
            <a:ext cx="1790700" cy="246221"/>
          </a:xfrm>
          <a:prstGeom prst="rect">
            <a:avLst/>
          </a:prstGeom>
          <a:noFill/>
        </p:spPr>
        <p:txBody>
          <a:bodyPr wrap="square" rtlCol="0">
            <a:spAutoFit/>
          </a:bodyPr>
          <a:lstStyle/>
          <a:p>
            <a:r>
              <a:rPr lang="en-CA" sz="1000" dirty="0" smtClean="0"/>
              <a:t>Education</a:t>
            </a:r>
            <a:endParaRPr lang="en-CA" sz="1000" dirty="0"/>
          </a:p>
        </p:txBody>
      </p:sp>
      <p:sp>
        <p:nvSpPr>
          <p:cNvPr id="25" name="TextBox 24"/>
          <p:cNvSpPr txBox="1"/>
          <p:nvPr/>
        </p:nvSpPr>
        <p:spPr>
          <a:xfrm>
            <a:off x="2125259" y="3627201"/>
            <a:ext cx="1790700" cy="246221"/>
          </a:xfrm>
          <a:prstGeom prst="rect">
            <a:avLst/>
          </a:prstGeom>
          <a:noFill/>
        </p:spPr>
        <p:txBody>
          <a:bodyPr wrap="square" rtlCol="0">
            <a:spAutoFit/>
          </a:bodyPr>
          <a:lstStyle/>
          <a:p>
            <a:r>
              <a:rPr lang="en-CA" sz="1000" dirty="0" smtClean="0"/>
              <a:t>Shopping</a:t>
            </a:r>
            <a:endParaRPr lang="en-CA" sz="1000" dirty="0"/>
          </a:p>
        </p:txBody>
      </p:sp>
      <p:sp>
        <p:nvSpPr>
          <p:cNvPr id="26" name="TextBox 25"/>
          <p:cNvSpPr txBox="1"/>
          <p:nvPr/>
        </p:nvSpPr>
        <p:spPr>
          <a:xfrm>
            <a:off x="3370666" y="3293886"/>
            <a:ext cx="1285876" cy="246221"/>
          </a:xfrm>
          <a:prstGeom prst="rect">
            <a:avLst/>
          </a:prstGeom>
          <a:noFill/>
        </p:spPr>
        <p:txBody>
          <a:bodyPr wrap="square" rtlCol="0">
            <a:spAutoFit/>
          </a:bodyPr>
          <a:lstStyle/>
          <a:p>
            <a:r>
              <a:rPr lang="en-CA" sz="1000" dirty="0" smtClean="0"/>
              <a:t>Like minded people</a:t>
            </a:r>
            <a:endParaRPr lang="en-CA" sz="1000" dirty="0"/>
          </a:p>
        </p:txBody>
      </p:sp>
      <p:sp>
        <p:nvSpPr>
          <p:cNvPr id="27" name="TextBox 26"/>
          <p:cNvSpPr txBox="1"/>
          <p:nvPr/>
        </p:nvSpPr>
        <p:spPr>
          <a:xfrm>
            <a:off x="3193254" y="2457122"/>
            <a:ext cx="1790700" cy="246221"/>
          </a:xfrm>
          <a:prstGeom prst="rect">
            <a:avLst/>
          </a:prstGeom>
          <a:noFill/>
        </p:spPr>
        <p:txBody>
          <a:bodyPr wrap="square" rtlCol="0">
            <a:spAutoFit/>
          </a:bodyPr>
          <a:lstStyle/>
          <a:p>
            <a:r>
              <a:rPr lang="en-CA" sz="1000" dirty="0" smtClean="0"/>
              <a:t>Accessibility</a:t>
            </a:r>
            <a:endParaRPr lang="en-CA" sz="1000" dirty="0"/>
          </a:p>
        </p:txBody>
      </p:sp>
      <p:sp>
        <p:nvSpPr>
          <p:cNvPr id="28" name="TextBox 27"/>
          <p:cNvSpPr txBox="1"/>
          <p:nvPr/>
        </p:nvSpPr>
        <p:spPr>
          <a:xfrm>
            <a:off x="6428186" y="4865271"/>
            <a:ext cx="1790700" cy="246221"/>
          </a:xfrm>
          <a:prstGeom prst="rect">
            <a:avLst/>
          </a:prstGeom>
          <a:noFill/>
        </p:spPr>
        <p:txBody>
          <a:bodyPr wrap="square" rtlCol="0">
            <a:spAutoFit/>
          </a:bodyPr>
          <a:lstStyle/>
          <a:p>
            <a:r>
              <a:rPr lang="en-CA" sz="1000" dirty="0" smtClean="0"/>
              <a:t>Hunting / fishing</a:t>
            </a:r>
            <a:endParaRPr lang="en-CA" sz="1000" dirty="0"/>
          </a:p>
        </p:txBody>
      </p:sp>
      <p:sp>
        <p:nvSpPr>
          <p:cNvPr id="29" name="TextBox 28"/>
          <p:cNvSpPr txBox="1"/>
          <p:nvPr/>
        </p:nvSpPr>
        <p:spPr>
          <a:xfrm>
            <a:off x="6224588" y="4244130"/>
            <a:ext cx="1790700" cy="246221"/>
          </a:xfrm>
          <a:prstGeom prst="rect">
            <a:avLst/>
          </a:prstGeom>
          <a:noFill/>
        </p:spPr>
        <p:txBody>
          <a:bodyPr wrap="square" rtlCol="0">
            <a:spAutoFit/>
          </a:bodyPr>
          <a:lstStyle/>
          <a:p>
            <a:r>
              <a:rPr lang="en-CA" sz="1000" dirty="0" smtClean="0"/>
              <a:t>Outdoor sports</a:t>
            </a:r>
            <a:endParaRPr lang="en-CA" sz="1000" dirty="0"/>
          </a:p>
        </p:txBody>
      </p:sp>
      <p:sp>
        <p:nvSpPr>
          <p:cNvPr id="30" name="TextBox 29"/>
          <p:cNvSpPr txBox="1"/>
          <p:nvPr/>
        </p:nvSpPr>
        <p:spPr>
          <a:xfrm>
            <a:off x="6531767" y="3042020"/>
            <a:ext cx="1790700" cy="246221"/>
          </a:xfrm>
          <a:prstGeom prst="rect">
            <a:avLst/>
          </a:prstGeom>
          <a:noFill/>
        </p:spPr>
        <p:txBody>
          <a:bodyPr wrap="square" rtlCol="0">
            <a:spAutoFit/>
          </a:bodyPr>
          <a:lstStyle/>
          <a:p>
            <a:r>
              <a:rPr lang="en-CA" sz="1000" dirty="0" smtClean="0"/>
              <a:t>Nature</a:t>
            </a:r>
            <a:endParaRPr lang="en-CA" sz="1000" dirty="0"/>
          </a:p>
        </p:txBody>
      </p:sp>
      <p:sp>
        <p:nvSpPr>
          <p:cNvPr id="31" name="TextBox 30"/>
          <p:cNvSpPr txBox="1"/>
          <p:nvPr/>
        </p:nvSpPr>
        <p:spPr>
          <a:xfrm>
            <a:off x="6235296" y="4388068"/>
            <a:ext cx="1790700" cy="246221"/>
          </a:xfrm>
          <a:prstGeom prst="rect">
            <a:avLst/>
          </a:prstGeom>
          <a:noFill/>
        </p:spPr>
        <p:txBody>
          <a:bodyPr wrap="square" rtlCol="0">
            <a:spAutoFit/>
          </a:bodyPr>
          <a:lstStyle/>
          <a:p>
            <a:r>
              <a:rPr lang="en-CA" sz="1000" dirty="0" smtClean="0"/>
              <a:t>Beaches</a:t>
            </a:r>
            <a:endParaRPr lang="en-CA" sz="1000" dirty="0"/>
          </a:p>
        </p:txBody>
      </p:sp>
      <p:sp>
        <p:nvSpPr>
          <p:cNvPr id="32" name="TextBox 31"/>
          <p:cNvSpPr txBox="1"/>
          <p:nvPr/>
        </p:nvSpPr>
        <p:spPr>
          <a:xfrm>
            <a:off x="1644849" y="4289344"/>
            <a:ext cx="1790700" cy="246221"/>
          </a:xfrm>
          <a:prstGeom prst="rect">
            <a:avLst/>
          </a:prstGeom>
          <a:noFill/>
        </p:spPr>
        <p:txBody>
          <a:bodyPr wrap="square" rtlCol="0">
            <a:spAutoFit/>
          </a:bodyPr>
          <a:lstStyle/>
          <a:p>
            <a:r>
              <a:rPr lang="en-CA" sz="1000" dirty="0" smtClean="0"/>
              <a:t>Museums / galleries</a:t>
            </a:r>
            <a:endParaRPr lang="en-CA" sz="1000" dirty="0"/>
          </a:p>
        </p:txBody>
      </p:sp>
      <p:sp>
        <p:nvSpPr>
          <p:cNvPr id="33" name="TextBox 32"/>
          <p:cNvSpPr txBox="1"/>
          <p:nvPr/>
        </p:nvSpPr>
        <p:spPr>
          <a:xfrm>
            <a:off x="1313260" y="4024652"/>
            <a:ext cx="1790700" cy="246221"/>
          </a:xfrm>
          <a:prstGeom prst="rect">
            <a:avLst/>
          </a:prstGeom>
          <a:noFill/>
        </p:spPr>
        <p:txBody>
          <a:bodyPr wrap="square" rtlCol="0">
            <a:spAutoFit/>
          </a:bodyPr>
          <a:lstStyle/>
          <a:p>
            <a:r>
              <a:rPr lang="en-CA" sz="1000" dirty="0" smtClean="0"/>
              <a:t>Dining / theatre</a:t>
            </a:r>
            <a:endParaRPr lang="en-CA" sz="1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Importance vs. Credibility of Various Attributes</a:t>
            </a:r>
            <a:endParaRPr lang="en-CA" dirty="0"/>
          </a:p>
        </p:txBody>
      </p:sp>
      <p:sp>
        <p:nvSpPr>
          <p:cNvPr id="3" name="Date Placeholder 2"/>
          <p:cNvSpPr>
            <a:spLocks noGrp="1"/>
          </p:cNvSpPr>
          <p:nvPr>
            <p:ph type="dt" sz="half" idx="10"/>
          </p:nvPr>
        </p:nvSpPr>
        <p:spPr/>
        <p:txBody>
          <a:bodyPr/>
          <a:lstStyle/>
          <a:p>
            <a:pPr>
              <a:defRPr/>
            </a:pPr>
            <a:r>
              <a:rPr lang="en-US" smtClean="0"/>
              <a:t>January 14, 2016</a:t>
            </a:r>
            <a:endParaRPr lang="en-US"/>
          </a:p>
        </p:txBody>
      </p:sp>
      <p:sp>
        <p:nvSpPr>
          <p:cNvPr id="4" name="Footer Placeholder 3"/>
          <p:cNvSpPr>
            <a:spLocks noGrp="1"/>
          </p:cNvSpPr>
          <p:nvPr>
            <p:ph type="ftr" sz="quarter" idx="11"/>
          </p:nvPr>
        </p:nvSpPr>
        <p:spPr/>
        <p:txBody>
          <a:bodyPr/>
          <a:lstStyle/>
          <a:p>
            <a:pPr>
              <a:defRPr/>
            </a:pPr>
            <a:r>
              <a:rPr lang="en-CA" smtClean="0"/>
              <a:t>Bruce Brand Project</a:t>
            </a:r>
            <a:endParaRPr lang="en-US" dirty="0"/>
          </a:p>
        </p:txBody>
      </p:sp>
      <p:sp>
        <p:nvSpPr>
          <p:cNvPr id="5" name="Slide Number Placeholder 4"/>
          <p:cNvSpPr>
            <a:spLocks noGrp="1"/>
          </p:cNvSpPr>
          <p:nvPr>
            <p:ph type="sldNum" sz="quarter" idx="12"/>
          </p:nvPr>
        </p:nvSpPr>
        <p:spPr/>
        <p:txBody>
          <a:bodyPr/>
          <a:lstStyle/>
          <a:p>
            <a:fld id="{2D8BDB83-C710-4BB0-97BF-7273DDEDD8C6}" type="slidenum">
              <a:rPr lang="en-US" altLang="en-US" smtClean="0"/>
              <a:pPr/>
              <a:t>34</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2923138864"/>
              </p:ext>
            </p:extLst>
          </p:nvPr>
        </p:nvGraphicFramePr>
        <p:xfrm>
          <a:off x="1528768" y="1383425"/>
          <a:ext cx="7329489" cy="4225338"/>
        </p:xfrm>
        <a:graphic>
          <a:graphicData uri="http://schemas.openxmlformats.org/drawingml/2006/table">
            <a:tbl>
              <a:tblPr firstRow="1" firstCol="1" bandRow="1">
                <a:tableStyleId>{69012ECD-51FC-41F1-AA8D-1B2483CD663E}</a:tableStyleId>
              </a:tblPr>
              <a:tblGrid>
                <a:gridCol w="1285876"/>
                <a:gridCol w="640369"/>
                <a:gridCol w="771892"/>
                <a:gridCol w="771892"/>
                <a:gridCol w="771892"/>
                <a:gridCol w="771892"/>
                <a:gridCol w="771892"/>
                <a:gridCol w="771892"/>
                <a:gridCol w="771892"/>
              </a:tblGrid>
              <a:tr h="170146">
                <a:tc>
                  <a:txBody>
                    <a:bodyPr/>
                    <a:lstStyle/>
                    <a:p>
                      <a:pPr>
                        <a:lnSpc>
                          <a:spcPct val="107000"/>
                        </a:lnSpc>
                        <a:spcAft>
                          <a:spcPts val="0"/>
                        </a:spcAft>
                      </a:pPr>
                      <a:r>
                        <a:rPr lang="en-CA" sz="1000" dirty="0">
                          <a:effectLst/>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gridSpan="4">
                  <a:txBody>
                    <a:bodyPr/>
                    <a:lstStyle/>
                    <a:p>
                      <a:pPr algn="ctr">
                        <a:lnSpc>
                          <a:spcPct val="107000"/>
                        </a:lnSpc>
                        <a:spcAft>
                          <a:spcPts val="0"/>
                        </a:spcAft>
                      </a:pPr>
                      <a:r>
                        <a:rPr lang="en-CA" sz="1000">
                          <a:effectLst/>
                        </a:rPr>
                        <a:t>Importance</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hMerge="1">
                  <a:txBody>
                    <a:bodyPr/>
                    <a:lstStyle/>
                    <a:p>
                      <a:endParaRPr lang="en-CA"/>
                    </a:p>
                  </a:txBody>
                  <a:tcPr/>
                </a:tc>
                <a:tc hMerge="1">
                  <a:txBody>
                    <a:bodyPr/>
                    <a:lstStyle/>
                    <a:p>
                      <a:endParaRPr lang="en-CA"/>
                    </a:p>
                  </a:txBody>
                  <a:tcPr/>
                </a:tc>
                <a:tc hMerge="1">
                  <a:txBody>
                    <a:bodyPr/>
                    <a:lstStyle/>
                    <a:p>
                      <a:endParaRPr lang="en-CA"/>
                    </a:p>
                  </a:txBody>
                  <a:tcPr/>
                </a:tc>
                <a:tc gridSpan="4">
                  <a:txBody>
                    <a:bodyPr/>
                    <a:lstStyle/>
                    <a:p>
                      <a:pPr algn="ctr">
                        <a:lnSpc>
                          <a:spcPct val="107000"/>
                        </a:lnSpc>
                        <a:spcAft>
                          <a:spcPts val="0"/>
                        </a:spcAft>
                      </a:pPr>
                      <a:r>
                        <a:rPr lang="en-CA" sz="1000">
                          <a:effectLst/>
                        </a:rPr>
                        <a:t>Credibility</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12700" cap="flat" cmpd="sng" algn="ctr">
                      <a:solidFill>
                        <a:schemeClr val="tx2"/>
                      </a:solidFill>
                      <a:prstDash val="solid"/>
                      <a:round/>
                      <a:headEnd type="none" w="med" len="med"/>
                      <a:tailEnd type="none" w="med" len="med"/>
                    </a:lnL>
                  </a:tcPr>
                </a:tc>
                <a:tc hMerge="1">
                  <a:txBody>
                    <a:bodyPr/>
                    <a:lstStyle/>
                    <a:p>
                      <a:endParaRPr lang="en-CA"/>
                    </a:p>
                  </a:txBody>
                  <a:tcPr/>
                </a:tc>
                <a:tc hMerge="1">
                  <a:txBody>
                    <a:bodyPr/>
                    <a:lstStyle/>
                    <a:p>
                      <a:endParaRPr lang="en-CA"/>
                    </a:p>
                  </a:txBody>
                  <a:tcPr/>
                </a:tc>
                <a:tc hMerge="1">
                  <a:txBody>
                    <a:bodyPr/>
                    <a:lstStyle/>
                    <a:p>
                      <a:endParaRPr lang="en-CA"/>
                    </a:p>
                  </a:txBody>
                  <a:tcPr/>
                </a:tc>
              </a:tr>
              <a:tr h="170146">
                <a:tc>
                  <a:txBody>
                    <a:bodyPr/>
                    <a:lstStyle/>
                    <a:p>
                      <a:pPr>
                        <a:lnSpc>
                          <a:spcPct val="107000"/>
                        </a:lnSpc>
                        <a:spcAft>
                          <a:spcPts val="0"/>
                        </a:spcAft>
                      </a:pPr>
                      <a:r>
                        <a:rPr lang="en-CA" sz="1000" dirty="0">
                          <a:effectLst/>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b="1" dirty="0">
                          <a:effectLst/>
                        </a:rPr>
                        <a:t>Total</a:t>
                      </a:r>
                      <a:endParaRPr lang="en-C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b="1" dirty="0">
                          <a:effectLst/>
                        </a:rPr>
                        <a:t>18-34</a:t>
                      </a:r>
                      <a:endParaRPr lang="en-C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b="1" dirty="0">
                          <a:effectLst/>
                        </a:rPr>
                        <a:t>35-54</a:t>
                      </a:r>
                      <a:endParaRPr lang="en-C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b="1" dirty="0">
                          <a:effectLst/>
                        </a:rPr>
                        <a:t>55-64</a:t>
                      </a:r>
                      <a:endParaRPr lang="en-C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b="1" dirty="0">
                          <a:effectLst/>
                        </a:rPr>
                        <a:t>Total</a:t>
                      </a:r>
                      <a:endParaRPr lang="en-C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b="1">
                          <a:effectLst/>
                        </a:rPr>
                        <a:t>18-34</a:t>
                      </a:r>
                      <a:endParaRPr lang="en-CA" sz="1000" b="1">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b="1">
                          <a:effectLst/>
                        </a:rPr>
                        <a:t>35-54</a:t>
                      </a:r>
                      <a:endParaRPr lang="en-CA" sz="1000" b="1">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b="1" dirty="0">
                          <a:effectLst/>
                        </a:rPr>
                        <a:t>55-64</a:t>
                      </a:r>
                      <a:endParaRPr lang="en-C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12700" cap="flat" cmpd="sng" algn="ctr">
                      <a:solidFill>
                        <a:schemeClr val="tx2"/>
                      </a:solidFill>
                      <a:prstDash val="solid"/>
                      <a:round/>
                      <a:headEnd type="none" w="med" len="med"/>
                      <a:tailEnd type="none" w="med" len="med"/>
                    </a:lnL>
                  </a:tcPr>
                </a:tc>
              </a:tr>
              <a:tr h="170146">
                <a:tc>
                  <a:txBody>
                    <a:bodyPr/>
                    <a:lstStyle/>
                    <a:p>
                      <a:pPr>
                        <a:lnSpc>
                          <a:spcPct val="107000"/>
                        </a:lnSpc>
                        <a:spcAft>
                          <a:spcPts val="0"/>
                        </a:spcAft>
                      </a:pPr>
                      <a:r>
                        <a:rPr lang="en-CA" sz="1000" dirty="0">
                          <a:effectLst/>
                        </a:rPr>
                        <a:t>Safe</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9.2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9.2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9.2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9.1</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7.7</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6.7</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7.9</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a:effectLst/>
                        </a:rPr>
                        <a:t>7.7</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solidFill>
                      <a:srgbClr val="FFFF00"/>
                    </a:solidFill>
                  </a:tcPr>
                </a:tc>
              </a:tr>
              <a:tr h="170146">
                <a:tc>
                  <a:txBody>
                    <a:bodyPr/>
                    <a:lstStyle/>
                    <a:p>
                      <a:pPr>
                        <a:lnSpc>
                          <a:spcPct val="107000"/>
                        </a:lnSpc>
                        <a:spcAft>
                          <a:spcPts val="0"/>
                        </a:spcAft>
                      </a:pPr>
                      <a:r>
                        <a:rPr lang="en-CA" sz="1000" dirty="0">
                          <a:effectLst/>
                        </a:rPr>
                        <a:t>Healthy</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9.0</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9.0</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8.9</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9.0</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7.9</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7.1</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8.1</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tcPr>
                </a:tc>
              </a:tr>
              <a:tr h="170146">
                <a:tc>
                  <a:txBody>
                    <a:bodyPr/>
                    <a:lstStyle/>
                    <a:p>
                      <a:pPr>
                        <a:lnSpc>
                          <a:spcPct val="107000"/>
                        </a:lnSpc>
                        <a:spcAft>
                          <a:spcPts val="0"/>
                        </a:spcAft>
                      </a:pPr>
                      <a:r>
                        <a:rPr lang="en-CA" sz="1000" dirty="0">
                          <a:effectLst/>
                        </a:rPr>
                        <a:t>Health care</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9.0</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9.3</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8.8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9.1</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6.6</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6.9</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6.3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tcPr>
                </a:tc>
              </a:tr>
              <a:tr h="170146">
                <a:tc>
                  <a:txBody>
                    <a:bodyPr/>
                    <a:lstStyle/>
                    <a:p>
                      <a:pPr>
                        <a:lnSpc>
                          <a:spcPct val="107000"/>
                        </a:lnSpc>
                        <a:spcAft>
                          <a:spcPts val="0"/>
                        </a:spcAft>
                      </a:pPr>
                      <a:r>
                        <a:rPr lang="en-CA" sz="1000" dirty="0">
                          <a:effectLst/>
                        </a:rPr>
                        <a:t>Affordable</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8.5</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8.6</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8.5</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8.5</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6.1</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6.9</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smtClean="0">
                          <a:effectLst/>
                          <a:latin typeface="+mn-lt"/>
                          <a:ea typeface="+mn-ea"/>
                          <a:cs typeface="+mn-cs"/>
                        </a:rPr>
                        <a:t>7.0</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tcPr>
                </a:tc>
              </a:tr>
              <a:tr h="170146">
                <a:tc>
                  <a:txBody>
                    <a:bodyPr/>
                    <a:lstStyle/>
                    <a:p>
                      <a:pPr>
                        <a:lnSpc>
                          <a:spcPct val="107000"/>
                        </a:lnSpc>
                        <a:spcAft>
                          <a:spcPts val="0"/>
                        </a:spcAft>
                      </a:pPr>
                      <a:r>
                        <a:rPr lang="en-CA" sz="1000" dirty="0">
                          <a:effectLst/>
                        </a:rPr>
                        <a:t>Accessibility</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8.4</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8.8</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6.8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7.0</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6.9</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tcPr>
                </a:tc>
              </a:tr>
              <a:tr h="170146">
                <a:tc>
                  <a:txBody>
                    <a:bodyPr/>
                    <a:lstStyle/>
                    <a:p>
                      <a:pPr>
                        <a:lnSpc>
                          <a:spcPct val="107000"/>
                        </a:lnSpc>
                        <a:spcAft>
                          <a:spcPts val="0"/>
                        </a:spcAft>
                      </a:pPr>
                      <a:r>
                        <a:rPr lang="en-CA" sz="1000" dirty="0">
                          <a:effectLst/>
                        </a:rPr>
                        <a:t>Work:life balance</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algn="ctr">
                        <a:lnSpc>
                          <a:spcPct val="107000"/>
                        </a:lnSpc>
                        <a:spcAft>
                          <a:spcPts val="0"/>
                        </a:spcAft>
                      </a:pPr>
                      <a:r>
                        <a:rPr lang="en-CA" sz="1000" dirty="0">
                          <a:effectLst/>
                        </a:rPr>
                        <a:t>8.2</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algn="ctr">
                        <a:lnSpc>
                          <a:spcPct val="107000"/>
                        </a:lnSpc>
                        <a:spcAft>
                          <a:spcPts val="0"/>
                        </a:spcAft>
                      </a:pPr>
                      <a:r>
                        <a:rPr lang="en-CA" sz="1000" dirty="0">
                          <a:effectLst/>
                        </a:rPr>
                        <a:t>8.7</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CA" sz="1000" dirty="0">
                          <a:effectLst/>
                        </a:rPr>
                        <a:t>8.3</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CA" sz="1000" dirty="0">
                          <a:effectLst/>
                        </a:rPr>
                        <a:t>7.7</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algn="ctr">
                        <a:lnSpc>
                          <a:spcPct val="107000"/>
                        </a:lnSpc>
                        <a:spcAft>
                          <a:spcPts val="0"/>
                        </a:spcAft>
                      </a:pPr>
                      <a:r>
                        <a:rPr lang="en-CA" sz="1000" dirty="0">
                          <a:effectLst/>
                        </a:rPr>
                        <a:t>6.7</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algn="ctr">
                        <a:lnSpc>
                          <a:spcPct val="107000"/>
                        </a:lnSpc>
                        <a:spcAft>
                          <a:spcPts val="0"/>
                        </a:spcAft>
                      </a:pPr>
                      <a:r>
                        <a:rPr lang="en-CA" sz="1000" dirty="0">
                          <a:effectLst/>
                        </a:rPr>
                        <a:t>5.6</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CA" sz="1000" dirty="0">
                          <a:effectLst/>
                        </a:rPr>
                        <a:t>7.0</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algn="ctr">
                        <a:lnSpc>
                          <a:spcPct val="107000"/>
                        </a:lnSpc>
                        <a:spcAft>
                          <a:spcPts val="0"/>
                        </a:spcAft>
                      </a:pPr>
                      <a:r>
                        <a:rPr lang="en-CA" sz="1000" dirty="0">
                          <a:effectLst/>
                        </a:rPr>
                        <a:t>6.6</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B w="28575" cap="flat" cmpd="sng" algn="ctr">
                      <a:solidFill>
                        <a:schemeClr val="tx2"/>
                      </a:solidFill>
                      <a:prstDash val="solid"/>
                      <a:round/>
                      <a:headEnd type="none" w="med" len="med"/>
                      <a:tailEnd type="none" w="med" len="med"/>
                    </a:lnB>
                  </a:tcPr>
                </a:tc>
              </a:tr>
              <a:tr h="170146">
                <a:tc>
                  <a:txBody>
                    <a:bodyPr/>
                    <a:lstStyle/>
                    <a:p>
                      <a:pPr>
                        <a:lnSpc>
                          <a:spcPct val="107000"/>
                        </a:lnSpc>
                        <a:spcAft>
                          <a:spcPts val="0"/>
                        </a:spcAft>
                      </a:pPr>
                      <a:r>
                        <a:rPr lang="en-CA" sz="1000" dirty="0">
                          <a:effectLst/>
                        </a:rPr>
                        <a:t>Family oriented</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algn="ctr">
                        <a:lnSpc>
                          <a:spcPct val="107000"/>
                        </a:lnSpc>
                        <a:spcAft>
                          <a:spcPts val="0"/>
                        </a:spcAft>
                      </a:pPr>
                      <a:r>
                        <a:rPr lang="en-CA" sz="1000" dirty="0">
                          <a:effectLst/>
                        </a:rPr>
                        <a:t>7.9</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algn="ctr">
                        <a:lnSpc>
                          <a:spcPct val="107000"/>
                        </a:lnSpc>
                        <a:spcAft>
                          <a:spcPts val="0"/>
                        </a:spcAft>
                      </a:pPr>
                      <a:r>
                        <a:rPr lang="en-CA" sz="1000">
                          <a:effectLst/>
                        </a:rPr>
                        <a:t>7.9</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algn="ctr">
                        <a:lnSpc>
                          <a:spcPct val="107000"/>
                        </a:lnSpc>
                        <a:spcAft>
                          <a:spcPts val="0"/>
                        </a:spcAft>
                      </a:pPr>
                      <a:r>
                        <a:rPr lang="en-CA" sz="1000" dirty="0">
                          <a:effectLst/>
                        </a:rPr>
                        <a:t>8.1</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solidFill>
                      <a:srgbClr val="FFFF00"/>
                    </a:solidFill>
                  </a:tcPr>
                </a:tc>
                <a:tc>
                  <a:txBody>
                    <a:bodyPr/>
                    <a:lstStyle/>
                    <a:p>
                      <a:pPr algn="ctr">
                        <a:lnSpc>
                          <a:spcPct val="107000"/>
                        </a:lnSpc>
                        <a:spcAft>
                          <a:spcPts val="0"/>
                        </a:spcAft>
                      </a:pPr>
                      <a:r>
                        <a:rPr lang="en-CA" sz="1000">
                          <a:effectLst/>
                        </a:rPr>
                        <a:t>7.5</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algn="ctr">
                        <a:lnSpc>
                          <a:spcPct val="107000"/>
                        </a:lnSpc>
                        <a:spcAft>
                          <a:spcPts val="0"/>
                        </a:spcAft>
                      </a:pPr>
                      <a:r>
                        <a:rPr lang="en-CA" sz="1000">
                          <a:effectLst/>
                        </a:rPr>
                        <a:t>7.6</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algn="ctr">
                        <a:lnSpc>
                          <a:spcPct val="107000"/>
                        </a:lnSpc>
                        <a:spcAft>
                          <a:spcPts val="0"/>
                        </a:spcAft>
                      </a:pPr>
                      <a:r>
                        <a:rPr lang="en-CA" sz="1000" dirty="0">
                          <a:effectLst/>
                        </a:rPr>
                        <a:t>6.7</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solidFill>
                      <a:srgbClr val="FFFF00"/>
                    </a:solidFill>
                  </a:tcPr>
                </a:tc>
                <a:tc>
                  <a:txBody>
                    <a:bodyPr/>
                    <a:lstStyle/>
                    <a:p>
                      <a:pPr algn="ctr">
                        <a:lnSpc>
                          <a:spcPct val="107000"/>
                        </a:lnSpc>
                        <a:spcAft>
                          <a:spcPts val="0"/>
                        </a:spcAft>
                      </a:pPr>
                      <a:r>
                        <a:rPr lang="en-CA" sz="1000">
                          <a:effectLst/>
                        </a:rPr>
                        <a:t>7.9</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algn="ctr">
                        <a:lnSpc>
                          <a:spcPct val="107000"/>
                        </a:lnSpc>
                        <a:spcAft>
                          <a:spcPts val="0"/>
                        </a:spcAft>
                      </a:pPr>
                      <a:r>
                        <a:rPr lang="en-CA" sz="1000">
                          <a:effectLst/>
                        </a:rPr>
                        <a:t>7.7</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tcPr>
                </a:tc>
              </a:tr>
              <a:tr h="170146">
                <a:tc>
                  <a:txBody>
                    <a:bodyPr/>
                    <a:lstStyle/>
                    <a:p>
                      <a:pPr>
                        <a:lnSpc>
                          <a:spcPct val="107000"/>
                        </a:lnSpc>
                        <a:spcAft>
                          <a:spcPts val="0"/>
                        </a:spcAft>
                      </a:pPr>
                      <a:r>
                        <a:rPr lang="en-CA" sz="1000">
                          <a:effectLst/>
                        </a:rPr>
                        <a:t>Education</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7.9</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9.1</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a:effectLst/>
                        </a:rPr>
                        <a:t>7.9</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6.6</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5.5</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6.5</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tcPr>
                </a:tc>
              </a:tr>
              <a:tr h="170146">
                <a:tc>
                  <a:txBody>
                    <a:bodyPr/>
                    <a:lstStyle/>
                    <a:p>
                      <a:pPr>
                        <a:lnSpc>
                          <a:spcPct val="107000"/>
                        </a:lnSpc>
                        <a:spcAft>
                          <a:spcPts val="0"/>
                        </a:spcAft>
                      </a:pPr>
                      <a:r>
                        <a:rPr lang="en-CA" sz="1000">
                          <a:effectLst/>
                        </a:rPr>
                        <a:t>Community feel</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7.8</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7.4</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8.1</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7.3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7.6</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7.2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tcPr>
                </a:tc>
              </a:tr>
              <a:tr h="170146">
                <a:tc>
                  <a:txBody>
                    <a:bodyPr/>
                    <a:lstStyle/>
                    <a:p>
                      <a:pPr>
                        <a:lnSpc>
                          <a:spcPct val="107000"/>
                        </a:lnSpc>
                        <a:spcAft>
                          <a:spcPts val="0"/>
                        </a:spcAft>
                      </a:pPr>
                      <a:r>
                        <a:rPr lang="en-CA" sz="1000">
                          <a:effectLst/>
                        </a:rPr>
                        <a:t>Nature</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7.7</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7.6</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8.9</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8.6</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8.9</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8.9</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tcPr>
                </a:tc>
              </a:tr>
              <a:tr h="170146">
                <a:tc>
                  <a:txBody>
                    <a:bodyPr/>
                    <a:lstStyle/>
                    <a:p>
                      <a:pPr>
                        <a:lnSpc>
                          <a:spcPct val="107000"/>
                        </a:lnSpc>
                        <a:spcAft>
                          <a:spcPts val="0"/>
                        </a:spcAft>
                      </a:pPr>
                      <a:r>
                        <a:rPr lang="en-CA" sz="1000">
                          <a:effectLst/>
                        </a:rPr>
                        <a:t>Lots to see &amp; do</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7.7</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8.0</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7.7</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7.6</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7.7</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7.1</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7.7</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7.9</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tcPr>
                </a:tc>
              </a:tr>
              <a:tr h="170146">
                <a:tc>
                  <a:txBody>
                    <a:bodyPr/>
                    <a:lstStyle/>
                    <a:p>
                      <a:pPr>
                        <a:lnSpc>
                          <a:spcPct val="107000"/>
                        </a:lnSpc>
                        <a:spcAft>
                          <a:spcPts val="0"/>
                        </a:spcAft>
                      </a:pPr>
                      <a:r>
                        <a:rPr lang="en-CA" sz="1000">
                          <a:effectLst/>
                        </a:rPr>
                        <a:t>Green living</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7.6</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7.5</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7.7</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7.6</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smtClean="0">
                          <a:effectLst/>
                        </a:rPr>
                        <a:t>8.2</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8.1</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tcPr>
                </a:tc>
              </a:tr>
              <a:tr h="170146">
                <a:tc>
                  <a:txBody>
                    <a:bodyPr/>
                    <a:lstStyle/>
                    <a:p>
                      <a:pPr>
                        <a:lnSpc>
                          <a:spcPct val="107000"/>
                        </a:lnSpc>
                        <a:spcAft>
                          <a:spcPts val="0"/>
                        </a:spcAft>
                      </a:pPr>
                      <a:r>
                        <a:rPr lang="en-CA" sz="1000">
                          <a:effectLst/>
                        </a:rPr>
                        <a:t>Scenery</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7.5</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7.6</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8.5</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 </a:t>
                      </a:r>
                      <a:r>
                        <a:rPr lang="en-CA" sz="1000" dirty="0" smtClean="0">
                          <a:effectLst/>
                        </a:rPr>
                        <a:t>7.8</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smtClean="0">
                          <a:effectLst/>
                        </a:rPr>
                        <a:t>8.6</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smtClean="0">
                          <a:effectLst/>
                        </a:rPr>
                        <a:t>8.7</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tcPr>
                </a:tc>
              </a:tr>
              <a:tr h="170146">
                <a:tc>
                  <a:txBody>
                    <a:bodyPr/>
                    <a:lstStyle/>
                    <a:p>
                      <a:pPr>
                        <a:lnSpc>
                          <a:spcPct val="107000"/>
                        </a:lnSpc>
                        <a:spcAft>
                          <a:spcPts val="0"/>
                        </a:spcAft>
                      </a:pPr>
                      <a:r>
                        <a:rPr lang="en-CA" sz="1000">
                          <a:effectLst/>
                        </a:rPr>
                        <a:t>Like minded people</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7.4</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7.7</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6.9</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6.2</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7.0</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7.1</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tcPr>
                </a:tc>
              </a:tr>
              <a:tr h="170146">
                <a:tc>
                  <a:txBody>
                    <a:bodyPr/>
                    <a:lstStyle/>
                    <a:p>
                      <a:pPr>
                        <a:lnSpc>
                          <a:spcPct val="107000"/>
                        </a:lnSpc>
                        <a:spcAft>
                          <a:spcPts val="0"/>
                        </a:spcAft>
                      </a:pPr>
                      <a:r>
                        <a:rPr lang="en-CA" sz="1000" dirty="0">
                          <a:effectLst/>
                        </a:rPr>
                        <a:t>Shopping</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algn="ctr">
                        <a:lnSpc>
                          <a:spcPct val="107000"/>
                        </a:lnSpc>
                        <a:spcAft>
                          <a:spcPts val="0"/>
                        </a:spcAft>
                      </a:pPr>
                      <a:r>
                        <a:rPr lang="en-CA" sz="1000" dirty="0">
                          <a:effectLst/>
                        </a:rPr>
                        <a:t>7.0</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algn="ctr">
                        <a:lnSpc>
                          <a:spcPct val="107000"/>
                        </a:lnSpc>
                        <a:spcAft>
                          <a:spcPts val="0"/>
                        </a:spcAft>
                      </a:pPr>
                      <a:r>
                        <a:rPr lang="en-CA" sz="1000" dirty="0">
                          <a:effectLst/>
                        </a:rPr>
                        <a:t>7.2</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algn="ctr">
                        <a:lnSpc>
                          <a:spcPct val="107000"/>
                        </a:lnSpc>
                        <a:spcAft>
                          <a:spcPts val="0"/>
                        </a:spcAft>
                      </a:pPr>
                      <a:r>
                        <a:rPr lang="en-CA" sz="1000" dirty="0">
                          <a:effectLst/>
                        </a:rPr>
                        <a:t>6.8</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algn="ctr">
                        <a:lnSpc>
                          <a:spcPct val="107000"/>
                        </a:lnSpc>
                        <a:spcAft>
                          <a:spcPts val="0"/>
                        </a:spcAft>
                      </a:pPr>
                      <a:r>
                        <a:rPr lang="en-CA" sz="1000" dirty="0">
                          <a:effectLst/>
                        </a:rPr>
                        <a:t>7.2</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algn="ctr">
                        <a:lnSpc>
                          <a:spcPct val="107000"/>
                        </a:lnSpc>
                        <a:spcAft>
                          <a:spcPts val="0"/>
                        </a:spcAft>
                      </a:pPr>
                      <a:r>
                        <a:rPr lang="en-CA" sz="1000" dirty="0">
                          <a:effectLst/>
                        </a:rPr>
                        <a:t>6.1</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algn="ctr">
                        <a:lnSpc>
                          <a:spcPct val="107000"/>
                        </a:lnSpc>
                        <a:spcAft>
                          <a:spcPts val="0"/>
                        </a:spcAft>
                      </a:pPr>
                      <a:r>
                        <a:rPr lang="en-CA" sz="1000" dirty="0">
                          <a:effectLst/>
                        </a:rPr>
                        <a:t>5.3</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CA" sz="1000" dirty="0">
                          <a:effectLst/>
                        </a:rPr>
                        <a:t>6.2</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algn="ctr">
                        <a:lnSpc>
                          <a:spcPct val="107000"/>
                        </a:lnSpc>
                        <a:spcAft>
                          <a:spcPts val="0"/>
                        </a:spcAft>
                      </a:pPr>
                      <a:r>
                        <a:rPr lang="en-CA" sz="1000" dirty="0">
                          <a:effectLst/>
                        </a:rPr>
                        <a:t>6.4</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B w="28575" cap="flat" cmpd="sng" algn="ctr">
                      <a:solidFill>
                        <a:schemeClr val="tx2"/>
                      </a:solidFill>
                      <a:prstDash val="solid"/>
                      <a:round/>
                      <a:headEnd type="none" w="med" len="med"/>
                      <a:tailEnd type="none" w="med" len="med"/>
                    </a:lnB>
                  </a:tcPr>
                </a:tc>
              </a:tr>
              <a:tr h="170146">
                <a:tc>
                  <a:txBody>
                    <a:bodyPr/>
                    <a:lstStyle/>
                    <a:p>
                      <a:pPr>
                        <a:lnSpc>
                          <a:spcPct val="107000"/>
                        </a:lnSpc>
                        <a:spcAft>
                          <a:spcPts val="0"/>
                        </a:spcAft>
                      </a:pPr>
                      <a:r>
                        <a:rPr lang="en-CA" sz="1000">
                          <a:effectLst/>
                        </a:rPr>
                        <a:t>Local / rural</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algn="ctr">
                        <a:lnSpc>
                          <a:spcPct val="107000"/>
                        </a:lnSpc>
                        <a:spcAft>
                          <a:spcPts val="0"/>
                        </a:spcAft>
                      </a:pPr>
                      <a:r>
                        <a:rPr lang="en-CA" sz="1000" dirty="0">
                          <a:effectLst/>
                        </a:rPr>
                        <a:t>6.9</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algn="ctr">
                        <a:lnSpc>
                          <a:spcPct val="107000"/>
                        </a:lnSpc>
                        <a:spcAft>
                          <a:spcPts val="0"/>
                        </a:spcAft>
                      </a:pPr>
                      <a:r>
                        <a:rPr lang="en-CA" sz="1000">
                          <a:effectLst/>
                        </a:rPr>
                        <a:t>6.5</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algn="ctr">
                        <a:lnSpc>
                          <a:spcPct val="107000"/>
                        </a:lnSpc>
                        <a:spcAft>
                          <a:spcPts val="0"/>
                        </a:spcAft>
                      </a:pPr>
                      <a:r>
                        <a:rPr lang="en-CA" sz="1000" dirty="0">
                          <a:effectLst/>
                        </a:rPr>
                        <a:t>7.2</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solidFill>
                      <a:srgbClr val="FFFF00"/>
                    </a:solidFill>
                  </a:tcPr>
                </a:tc>
                <a:tc>
                  <a:txBody>
                    <a:bodyPr/>
                    <a:lstStyle/>
                    <a:p>
                      <a:pPr algn="ctr">
                        <a:lnSpc>
                          <a:spcPct val="107000"/>
                        </a:lnSpc>
                        <a:spcAft>
                          <a:spcPts val="0"/>
                        </a:spcAft>
                      </a:pPr>
                      <a:r>
                        <a:rPr lang="en-CA" sz="1000">
                          <a:effectLst/>
                        </a:rPr>
                        <a:t>6.8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algn="ctr">
                        <a:lnSpc>
                          <a:spcPct val="107000"/>
                        </a:lnSpc>
                        <a:spcAft>
                          <a:spcPts val="0"/>
                        </a:spcAft>
                      </a:pPr>
                      <a:r>
                        <a:rPr lang="en-CA" sz="1000">
                          <a:effectLst/>
                        </a:rPr>
                        <a:t>7.7</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algn="ctr">
                        <a:lnSpc>
                          <a:spcPct val="107000"/>
                        </a:lnSpc>
                        <a:spcAft>
                          <a:spcPts val="0"/>
                        </a:spcAft>
                      </a:pPr>
                      <a:r>
                        <a:rPr lang="en-CA" sz="1000" dirty="0">
                          <a:effectLst/>
                        </a:rPr>
                        <a:t>6.3</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solidFill>
                      <a:srgbClr val="FFFF00"/>
                    </a:solidFill>
                  </a:tcPr>
                </a:tc>
                <a:tc>
                  <a:txBody>
                    <a:bodyPr/>
                    <a:lstStyle/>
                    <a:p>
                      <a:pPr algn="ctr">
                        <a:lnSpc>
                          <a:spcPct val="107000"/>
                        </a:lnSpc>
                        <a:spcAft>
                          <a:spcPts val="0"/>
                        </a:spcAft>
                      </a:pPr>
                      <a:r>
                        <a:rPr lang="en-CA" sz="1000">
                          <a:effectLst/>
                        </a:rPr>
                        <a:t>7.9</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algn="ctr">
                        <a:lnSpc>
                          <a:spcPct val="107000"/>
                        </a:lnSpc>
                        <a:spcAft>
                          <a:spcPts val="0"/>
                        </a:spcAft>
                      </a:pPr>
                      <a:r>
                        <a:rPr lang="en-CA" sz="1000">
                          <a:effectLst/>
                        </a:rPr>
                        <a:t>7.9</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tcPr>
                </a:tc>
              </a:tr>
              <a:tr h="170146">
                <a:tc>
                  <a:txBody>
                    <a:bodyPr/>
                    <a:lstStyle/>
                    <a:p>
                      <a:pPr>
                        <a:lnSpc>
                          <a:spcPct val="107000"/>
                        </a:lnSpc>
                        <a:spcAft>
                          <a:spcPts val="0"/>
                        </a:spcAft>
                      </a:pPr>
                      <a:r>
                        <a:rPr lang="en-CA" sz="1000">
                          <a:effectLst/>
                        </a:rPr>
                        <a:t>Dining / theatre</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6.5</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7.1</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6.4</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5.6</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5.1</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5.7</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5.6</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tcPr>
                </a:tc>
              </a:tr>
              <a:tr h="170146">
                <a:tc>
                  <a:txBody>
                    <a:bodyPr/>
                    <a:lstStyle/>
                    <a:p>
                      <a:pPr>
                        <a:lnSpc>
                          <a:spcPct val="107000"/>
                        </a:lnSpc>
                        <a:spcAft>
                          <a:spcPts val="0"/>
                        </a:spcAft>
                      </a:pPr>
                      <a:r>
                        <a:rPr lang="en-CA" sz="1000">
                          <a:effectLst/>
                        </a:rPr>
                        <a:t>Beaches</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5.9</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6.1</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8.7</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8.7</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tcPr>
                </a:tc>
              </a:tr>
              <a:tr h="170146">
                <a:tc>
                  <a:txBody>
                    <a:bodyPr/>
                    <a:lstStyle/>
                    <a:p>
                      <a:pPr>
                        <a:lnSpc>
                          <a:spcPct val="107000"/>
                        </a:lnSpc>
                        <a:spcAft>
                          <a:spcPts val="0"/>
                        </a:spcAft>
                      </a:pPr>
                      <a:r>
                        <a:rPr lang="en-CA" sz="1000">
                          <a:effectLst/>
                        </a:rPr>
                        <a:t>Outdoor sports</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6.3</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6.5</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5.3</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8.7</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tcPr>
                </a:tc>
              </a:tr>
              <a:tr h="170146">
                <a:tc>
                  <a:txBody>
                    <a:bodyPr/>
                    <a:lstStyle/>
                    <a:p>
                      <a:pPr>
                        <a:lnSpc>
                          <a:spcPct val="107000"/>
                        </a:lnSpc>
                        <a:spcAft>
                          <a:spcPts val="0"/>
                        </a:spcAft>
                      </a:pPr>
                      <a:r>
                        <a:rPr lang="en-CA" sz="1000">
                          <a:effectLst/>
                        </a:rPr>
                        <a:t>Museums / galleries</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6.4</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6.0</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6.2</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5.8</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5.6</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5.9</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5.8</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tcPr>
                </a:tc>
              </a:tr>
              <a:tr h="170146">
                <a:tc>
                  <a:txBody>
                    <a:bodyPr/>
                    <a:lstStyle/>
                    <a:p>
                      <a:pPr>
                        <a:lnSpc>
                          <a:spcPct val="107000"/>
                        </a:lnSpc>
                        <a:spcAft>
                          <a:spcPts val="0"/>
                        </a:spcAft>
                      </a:pPr>
                      <a:r>
                        <a:rPr lang="en-CA" sz="1000">
                          <a:effectLst/>
                        </a:rPr>
                        <a:t>Hunting / fishing</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5.5</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5.7</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5.8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4.7</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a:effectLst/>
                        </a:rPr>
                        <a:t>8.8</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8.8</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8.8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8.9</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tx2"/>
                      </a:solidFill>
                      <a:prstDash val="solid"/>
                      <a:round/>
                      <a:headEnd type="none" w="med" len="med"/>
                      <a:tailEnd type="none" w="med" len="med"/>
                    </a:lnL>
                  </a:tcPr>
                </a:tc>
              </a:tr>
            </a:tbl>
          </a:graphicData>
        </a:graphic>
      </p:graphicFrame>
      <p:sp>
        <p:nvSpPr>
          <p:cNvPr id="8" name="Rectangular Callout 7"/>
          <p:cNvSpPr/>
          <p:nvPr/>
        </p:nvSpPr>
        <p:spPr>
          <a:xfrm>
            <a:off x="95248" y="3055913"/>
            <a:ext cx="1262063" cy="687415"/>
          </a:xfrm>
          <a:prstGeom prst="wedgeRectCallout">
            <a:avLst>
              <a:gd name="adj1" fmla="val 61809"/>
              <a:gd name="adj2" fmla="val 9873"/>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CA" altLang="en-US" sz="1200" b="1" dirty="0" smtClean="0">
                <a:solidFill>
                  <a:schemeClr val="tx1"/>
                </a:solidFill>
              </a:rPr>
              <a:t>IMPORTANCE</a:t>
            </a:r>
          </a:p>
          <a:p>
            <a:pPr algn="ctr" eaLnBrk="1" hangingPunct="1"/>
            <a:r>
              <a:rPr lang="en-CA" altLang="en-US" sz="1200" b="1" dirty="0" smtClean="0">
                <a:solidFill>
                  <a:schemeClr val="tx1"/>
                </a:solidFill>
              </a:rPr>
              <a:t>TIER TWO</a:t>
            </a:r>
            <a:endParaRPr lang="en-CA" altLang="en-US" sz="1200" b="1" dirty="0">
              <a:solidFill>
                <a:schemeClr val="tx1"/>
              </a:solidFill>
            </a:endParaRPr>
          </a:p>
        </p:txBody>
      </p:sp>
      <p:sp>
        <p:nvSpPr>
          <p:cNvPr id="9" name="Rectangular Callout 8"/>
          <p:cNvSpPr/>
          <p:nvPr/>
        </p:nvSpPr>
        <p:spPr>
          <a:xfrm>
            <a:off x="95247" y="1708125"/>
            <a:ext cx="1262063" cy="687415"/>
          </a:xfrm>
          <a:prstGeom prst="wedgeRectCallout">
            <a:avLst>
              <a:gd name="adj1" fmla="val 61809"/>
              <a:gd name="adj2" fmla="val 9873"/>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CA" altLang="en-US" sz="1200" b="1" dirty="0" smtClean="0">
                <a:solidFill>
                  <a:schemeClr val="tx1"/>
                </a:solidFill>
              </a:rPr>
              <a:t>IMPORTANCE</a:t>
            </a:r>
          </a:p>
          <a:p>
            <a:pPr algn="ctr" eaLnBrk="1" hangingPunct="1"/>
            <a:r>
              <a:rPr lang="en-CA" altLang="en-US" sz="1200" b="1" dirty="0" smtClean="0">
                <a:solidFill>
                  <a:schemeClr val="tx1"/>
                </a:solidFill>
              </a:rPr>
              <a:t>TIER ONE</a:t>
            </a:r>
            <a:endParaRPr lang="en-CA" altLang="en-US" sz="1200" b="1" dirty="0">
              <a:solidFill>
                <a:schemeClr val="tx1"/>
              </a:solidFill>
            </a:endParaRPr>
          </a:p>
        </p:txBody>
      </p:sp>
      <p:sp>
        <p:nvSpPr>
          <p:cNvPr id="10" name="Rectangular Callout 9"/>
          <p:cNvSpPr/>
          <p:nvPr/>
        </p:nvSpPr>
        <p:spPr>
          <a:xfrm>
            <a:off x="95246" y="4537051"/>
            <a:ext cx="1262063" cy="687415"/>
          </a:xfrm>
          <a:prstGeom prst="wedgeRectCallout">
            <a:avLst>
              <a:gd name="adj1" fmla="val 61809"/>
              <a:gd name="adj2" fmla="val 9873"/>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CA" altLang="en-US" sz="1200" b="1" dirty="0" smtClean="0">
                <a:solidFill>
                  <a:schemeClr val="tx1"/>
                </a:solidFill>
              </a:rPr>
              <a:t>IMPORTANCE</a:t>
            </a:r>
          </a:p>
          <a:p>
            <a:pPr algn="ctr" eaLnBrk="1" hangingPunct="1"/>
            <a:r>
              <a:rPr lang="en-CA" altLang="en-US" sz="1200" b="1" dirty="0" smtClean="0">
                <a:solidFill>
                  <a:schemeClr val="tx1"/>
                </a:solidFill>
              </a:rPr>
              <a:t>TIER THREE</a:t>
            </a:r>
            <a:endParaRPr lang="en-CA" altLang="en-US" sz="1200" b="1" dirty="0">
              <a:solidFill>
                <a:schemeClr val="tx1"/>
              </a:solidFill>
            </a:endParaRPr>
          </a:p>
        </p:txBody>
      </p:sp>
      <p:sp>
        <p:nvSpPr>
          <p:cNvPr id="11" name="Rectangle 9"/>
          <p:cNvSpPr>
            <a:spLocks noChangeArrowheads="1"/>
          </p:cNvSpPr>
          <p:nvPr/>
        </p:nvSpPr>
        <p:spPr bwMode="auto">
          <a:xfrm>
            <a:off x="388938" y="6176963"/>
            <a:ext cx="84089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t>Base: </a:t>
            </a:r>
            <a:r>
              <a:rPr lang="en-US" altLang="en-US" sz="900" dirty="0" smtClean="0"/>
              <a:t>Total: n=505; 18-34: n=66; 35-54: n=271; 55-64: n=168</a:t>
            </a:r>
            <a:endParaRPr lang="fr-CA" altLang="en-US" sz="900" dirty="0"/>
          </a:p>
        </p:txBody>
      </p:sp>
      <p:sp>
        <p:nvSpPr>
          <p:cNvPr id="12" name="Rectangular Callout 11"/>
          <p:cNvSpPr/>
          <p:nvPr/>
        </p:nvSpPr>
        <p:spPr>
          <a:xfrm>
            <a:off x="4810124" y="5741076"/>
            <a:ext cx="1576389" cy="550191"/>
          </a:xfrm>
          <a:prstGeom prst="wedgeRectCallout">
            <a:avLst>
              <a:gd name="adj1" fmla="val -25147"/>
              <a:gd name="adj2" fmla="val -75981"/>
            </a:avLst>
          </a:prstGeom>
          <a:ln w="28575"/>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US" sz="1000" dirty="0" smtClean="0"/>
              <a:t>higher value on health care, accessibility; lower on outdoor activities</a:t>
            </a:r>
            <a:endParaRPr lang="en-CA" sz="1000" i="1" dirty="0">
              <a:solidFill>
                <a:schemeClr val="tx1"/>
              </a:solidFill>
            </a:endParaRPr>
          </a:p>
        </p:txBody>
      </p:sp>
      <p:sp>
        <p:nvSpPr>
          <p:cNvPr id="13" name="Rectangular Callout 12"/>
          <p:cNvSpPr/>
          <p:nvPr/>
        </p:nvSpPr>
        <p:spPr>
          <a:xfrm>
            <a:off x="6553200" y="5743532"/>
            <a:ext cx="1576389" cy="550191"/>
          </a:xfrm>
          <a:prstGeom prst="wedgeRectCallout">
            <a:avLst>
              <a:gd name="adj1" fmla="val -25147"/>
              <a:gd name="adj2" fmla="val -75981"/>
            </a:avLst>
          </a:prstGeom>
          <a:ln w="28575"/>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US" sz="1000" dirty="0" smtClean="0"/>
              <a:t>lower credibility with youngest age groups</a:t>
            </a:r>
            <a:endParaRPr lang="en-CA" sz="1000" i="1" dirty="0">
              <a:solidFill>
                <a:schemeClr val="tx1"/>
              </a:solidFill>
            </a:endParaRPr>
          </a:p>
        </p:txBody>
      </p:sp>
      <p:sp>
        <p:nvSpPr>
          <p:cNvPr id="14" name="Content Placeholder 2"/>
          <p:cNvSpPr txBox="1">
            <a:spLocks/>
          </p:cNvSpPr>
          <p:nvPr/>
        </p:nvSpPr>
        <p:spPr>
          <a:xfrm>
            <a:off x="457200" y="968375"/>
            <a:ext cx="8229600" cy="531813"/>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Font typeface="Arial" panose="020B0604020202020204" pitchFamily="34" charset="0"/>
              <a:buNone/>
            </a:pPr>
            <a:r>
              <a:rPr lang="en-CA" altLang="en-US" sz="1800" b="1" dirty="0" smtClean="0">
                <a:latin typeface="Arial" panose="020B0604020202020204" pitchFamily="34" charset="0"/>
                <a:cs typeface="Arial" panose="020B0604020202020204" pitchFamily="34" charset="0"/>
              </a:rPr>
              <a:t>Average Scores for Importance and Credibility of Attributes</a:t>
            </a:r>
          </a:p>
        </p:txBody>
      </p:sp>
    </p:spTree>
    <p:extLst>
      <p:ext uri="{BB962C8B-B14F-4D97-AF65-F5344CB8AC3E}">
        <p14:creationId xmlns:p14="http://schemas.microsoft.com/office/powerpoint/2010/main" val="157308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750887"/>
          </a:xfrm>
        </p:spPr>
        <p:txBody>
          <a:bodyPr rtlCol="0">
            <a:normAutofit lnSpcReduction="10000"/>
          </a:bodyPr>
          <a:lstStyle/>
          <a:p>
            <a:pPr eaLnBrk="1" fontAlgn="auto" hangingPunct="1">
              <a:spcAft>
                <a:spcPts val="0"/>
              </a:spcAft>
              <a:buFont typeface="Arial"/>
              <a:buNone/>
              <a:defRPr/>
            </a:pPr>
            <a:r>
              <a:rPr lang="en-CA" cap="none" dirty="0" smtClean="0"/>
              <a:t>Perceived Suitability of Bruce County as a Place to Live, Work and Vacation</a:t>
            </a:r>
            <a:endParaRPr lang="en-CA" cap="none" dirty="0"/>
          </a:p>
        </p:txBody>
      </p:sp>
      <p:sp>
        <p:nvSpPr>
          <p:cNvPr id="3686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368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368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89DA590A-BF4D-411D-B1D8-11A530B8DE12}" type="slidenum">
              <a:rPr lang="en-US" altLang="en-US">
                <a:solidFill>
                  <a:srgbClr val="757648"/>
                </a:solidFill>
              </a:rPr>
              <a:pPr/>
              <a:t>35</a:t>
            </a:fld>
            <a:endParaRPr lang="en-US" altLang="en-US">
              <a:solidFill>
                <a:srgbClr val="757648"/>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Perceived Suitability of Bruce County as a Place to Live, Work and Vacation</a:t>
            </a:r>
            <a:endParaRPr lang="en-CA" dirty="0"/>
          </a:p>
        </p:txBody>
      </p:sp>
      <p:sp>
        <p:nvSpPr>
          <p:cNvPr id="3" name="Content Placeholder 2"/>
          <p:cNvSpPr>
            <a:spLocks noGrp="1"/>
          </p:cNvSpPr>
          <p:nvPr>
            <p:ph idx="1"/>
          </p:nvPr>
        </p:nvSpPr>
        <p:spPr>
          <a:xfrm>
            <a:off x="457200" y="2128838"/>
            <a:ext cx="8229600" cy="3997325"/>
          </a:xfrm>
        </p:spPr>
        <p:txBody>
          <a:bodyPr/>
          <a:lstStyle/>
          <a:p>
            <a:r>
              <a:rPr lang="en-CA" dirty="0" smtClean="0"/>
              <a:t>Average scores (where 10 was highest) reflecting the perceived suitability of Bruce County as a place to live, work and vacation were:</a:t>
            </a:r>
          </a:p>
          <a:p>
            <a:pPr lvl="1"/>
            <a:r>
              <a:rPr lang="en-CA" dirty="0" smtClean="0"/>
              <a:t>vacation……………………	7.9</a:t>
            </a:r>
          </a:p>
          <a:p>
            <a:pPr lvl="1"/>
            <a:r>
              <a:rPr lang="en-CA" dirty="0" smtClean="0"/>
              <a:t>live……………………….… 	7.3</a:t>
            </a:r>
          </a:p>
          <a:p>
            <a:pPr lvl="1"/>
            <a:r>
              <a:rPr lang="en-CA" dirty="0" smtClean="0"/>
              <a:t>work………………………..	6.1</a:t>
            </a:r>
          </a:p>
          <a:p>
            <a:pPr lvl="1"/>
            <a:r>
              <a:rPr lang="en-CA" dirty="0" smtClean="0"/>
              <a:t>have a business ………….	5.8</a:t>
            </a:r>
          </a:p>
          <a:p>
            <a:r>
              <a:rPr lang="en-CA" dirty="0" smtClean="0"/>
              <a:t>Demographically, Bruce County was seen as relatively least suitable for young adults. Regionally, residents of Bruce County, followed by those in the near north and SW ON were relatively most positive, while those in the GTA followed by Eastern ON were least so.</a:t>
            </a:r>
          </a:p>
        </p:txBody>
      </p:sp>
      <p:sp>
        <p:nvSpPr>
          <p:cNvPr id="4" name="Date Placeholder 3"/>
          <p:cNvSpPr>
            <a:spLocks noGrp="1"/>
          </p:cNvSpPr>
          <p:nvPr>
            <p:ph type="dt" sz="half" idx="10"/>
          </p:nvPr>
        </p:nvSpPr>
        <p:spPr/>
        <p:txBody>
          <a:bodyPr/>
          <a:lstStyle/>
          <a:p>
            <a:pPr>
              <a:defRPr/>
            </a:pPr>
            <a:r>
              <a:rPr lang="en-US" smtClean="0"/>
              <a:t>January 14, 2016</a:t>
            </a:r>
            <a:endParaRPr lang="en-US"/>
          </a:p>
        </p:txBody>
      </p:sp>
      <p:sp>
        <p:nvSpPr>
          <p:cNvPr id="5" name="Footer Placeholder 4"/>
          <p:cNvSpPr>
            <a:spLocks noGrp="1"/>
          </p:cNvSpPr>
          <p:nvPr>
            <p:ph type="ftr" sz="quarter" idx="11"/>
          </p:nvPr>
        </p:nvSpPr>
        <p:spPr/>
        <p:txBody>
          <a:bodyPr/>
          <a:lstStyle/>
          <a:p>
            <a:pPr>
              <a:defRPr/>
            </a:pPr>
            <a:r>
              <a:rPr lang="en-CA" smtClean="0"/>
              <a:t>Bruce Brand Project</a:t>
            </a:r>
            <a:endParaRPr lang="en-US" dirty="0"/>
          </a:p>
        </p:txBody>
      </p:sp>
      <p:sp>
        <p:nvSpPr>
          <p:cNvPr id="6" name="Slide Number Placeholder 5"/>
          <p:cNvSpPr>
            <a:spLocks noGrp="1"/>
          </p:cNvSpPr>
          <p:nvPr>
            <p:ph type="sldNum" sz="quarter" idx="12"/>
          </p:nvPr>
        </p:nvSpPr>
        <p:spPr/>
        <p:txBody>
          <a:bodyPr/>
          <a:lstStyle/>
          <a:p>
            <a:fld id="{F1285676-9E76-489A-8428-E2248F336B12}" type="slidenum">
              <a:rPr lang="en-US" altLang="en-US" smtClean="0"/>
              <a:pPr/>
              <a:t>36</a:t>
            </a:fld>
            <a:endParaRPr lang="en-US" altLang="en-US"/>
          </a:p>
        </p:txBody>
      </p:sp>
      <p:sp>
        <p:nvSpPr>
          <p:cNvPr id="7" name="Rectangular Callout 6"/>
          <p:cNvSpPr/>
          <p:nvPr/>
        </p:nvSpPr>
        <p:spPr>
          <a:xfrm>
            <a:off x="4567238" y="2805054"/>
            <a:ext cx="2719387" cy="963641"/>
          </a:xfrm>
          <a:prstGeom prst="wedgeRectCallout">
            <a:avLst>
              <a:gd name="adj1" fmla="val -67954"/>
              <a:gd name="adj2" fmla="val -20694"/>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1" hangingPunct="1"/>
            <a:r>
              <a:rPr lang="en-CA" altLang="en-US" sz="1200" dirty="0" smtClean="0">
                <a:solidFill>
                  <a:schemeClr val="tx1"/>
                </a:solidFill>
              </a:rPr>
              <a:t>FOR:</a:t>
            </a:r>
          </a:p>
          <a:p>
            <a:pPr eaLnBrk="1" hangingPunct="1">
              <a:tabLst>
                <a:tab pos="2414588" algn="r"/>
              </a:tabLst>
            </a:pPr>
            <a:r>
              <a:rPr lang="en-CA" altLang="en-US" sz="1200" dirty="0" smtClean="0">
                <a:solidFill>
                  <a:schemeClr val="tx1"/>
                </a:solidFill>
              </a:rPr>
              <a:t>empty nesters / retirees 	7.8</a:t>
            </a:r>
          </a:p>
          <a:p>
            <a:pPr eaLnBrk="1" hangingPunct="1">
              <a:tabLst>
                <a:tab pos="2414588" algn="r"/>
              </a:tabLst>
            </a:pPr>
            <a:r>
              <a:rPr lang="en-CA" altLang="en-US" sz="1200" dirty="0" smtClean="0">
                <a:solidFill>
                  <a:schemeClr val="tx1"/>
                </a:solidFill>
              </a:rPr>
              <a:t>young families	7.2</a:t>
            </a:r>
          </a:p>
          <a:p>
            <a:pPr eaLnBrk="1" hangingPunct="1">
              <a:tabLst>
                <a:tab pos="2414588" algn="r"/>
              </a:tabLst>
            </a:pPr>
            <a:r>
              <a:rPr lang="en-CA" altLang="en-US" sz="1200" dirty="0" smtClean="0">
                <a:solidFill>
                  <a:schemeClr val="tx1"/>
                </a:solidFill>
              </a:rPr>
              <a:t>families with teens &amp; older	6.3</a:t>
            </a:r>
          </a:p>
          <a:p>
            <a:pPr eaLnBrk="1" hangingPunct="1">
              <a:tabLst>
                <a:tab pos="2414588" algn="r"/>
              </a:tabLst>
            </a:pPr>
            <a:r>
              <a:rPr lang="en-CA" altLang="en-US" sz="1200" dirty="0" smtClean="0">
                <a:solidFill>
                  <a:schemeClr val="tx1"/>
                </a:solidFill>
              </a:rPr>
              <a:t>young adults / no families	6.3</a:t>
            </a:r>
            <a:endParaRPr lang="en-CA" altLang="en-US" sz="1200" dirty="0">
              <a:solidFill>
                <a:schemeClr val="tx1"/>
              </a:solidFill>
            </a:endParaRPr>
          </a:p>
        </p:txBody>
      </p:sp>
      <p:sp>
        <p:nvSpPr>
          <p:cNvPr id="8" name="Rectangle 7"/>
          <p:cNvSpPr/>
          <p:nvPr/>
        </p:nvSpPr>
        <p:spPr>
          <a:xfrm>
            <a:off x="585788" y="1085850"/>
            <a:ext cx="8229600" cy="9286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CA" sz="1600" dirty="0"/>
              <a:t>Bruce County was endorsed relatively </a:t>
            </a:r>
            <a:r>
              <a:rPr lang="en-CA" sz="1600" dirty="0" smtClean="0"/>
              <a:t>most strongly </a:t>
            </a:r>
            <a:r>
              <a:rPr lang="en-CA" sz="1600" dirty="0"/>
              <a:t>as a vacation destination, secondly as a place to live, and least enthusiastically as a place to work or have a business.</a:t>
            </a:r>
          </a:p>
        </p:txBody>
      </p:sp>
    </p:spTree>
    <p:extLst>
      <p:ext uri="{BB962C8B-B14F-4D97-AF65-F5344CB8AC3E}">
        <p14:creationId xmlns:p14="http://schemas.microsoft.com/office/powerpoint/2010/main" val="1518994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ext uri="{D42A27DB-BD31-4B8C-83A1-F6EECF244321}">
                <p14:modId xmlns:p14="http://schemas.microsoft.com/office/powerpoint/2010/main" val="885382000"/>
              </p:ext>
            </p:extLst>
          </p:nvPr>
        </p:nvGraphicFramePr>
        <p:xfrm>
          <a:off x="581019" y="1314446"/>
          <a:ext cx="6096000" cy="47481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CA" dirty="0" smtClean="0"/>
              <a:t>Perceived Suitability of Bruce County as a Place to Live, Work and Vacation</a:t>
            </a:r>
            <a:endParaRPr lang="en-CA" dirty="0"/>
          </a:p>
        </p:txBody>
      </p:sp>
      <p:sp>
        <p:nvSpPr>
          <p:cNvPr id="1331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1331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1331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DEB5E91F-27E1-4025-8B10-BE044FEC4545}" type="slidenum">
              <a:rPr lang="en-US" altLang="en-US">
                <a:solidFill>
                  <a:srgbClr val="757648"/>
                </a:solidFill>
              </a:rPr>
              <a:pPr/>
              <a:t>37</a:t>
            </a:fld>
            <a:endParaRPr lang="en-US" altLang="en-US">
              <a:solidFill>
                <a:srgbClr val="757648"/>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346893514"/>
              </p:ext>
            </p:extLst>
          </p:nvPr>
        </p:nvGraphicFramePr>
        <p:xfrm>
          <a:off x="6010275" y="1471609"/>
          <a:ext cx="1284288" cy="4349770"/>
        </p:xfrm>
        <a:graphic>
          <a:graphicData uri="http://schemas.openxmlformats.org/drawingml/2006/table">
            <a:tbl>
              <a:tblPr firstRow="1" bandRow="1">
                <a:tableStyleId>{2D5ABB26-0587-4C30-8999-92F81FD0307C}</a:tableStyleId>
              </a:tblPr>
              <a:tblGrid>
                <a:gridCol w="1284288"/>
              </a:tblGrid>
              <a:tr h="400007">
                <a:tc>
                  <a:txBody>
                    <a:bodyPr/>
                    <a:lstStyle/>
                    <a:p>
                      <a:pPr algn="ctr"/>
                      <a:r>
                        <a:rPr lang="en-CA" sz="1300" b="1" dirty="0" smtClean="0">
                          <a:solidFill>
                            <a:schemeClr val="tx1"/>
                          </a:solidFill>
                        </a:rPr>
                        <a:t>7.9</a:t>
                      </a:r>
                      <a:endParaRPr lang="en-CA" sz="1300" b="1" dirty="0">
                        <a:solidFill>
                          <a:schemeClr val="tx1"/>
                        </a:solidFill>
                      </a:endParaRPr>
                    </a:p>
                  </a:txBody>
                  <a:tcPr marL="91405" marR="91405" marT="45715" marB="45715"/>
                </a:tc>
              </a:tr>
              <a:tr h="331981">
                <a:tc>
                  <a:txBody>
                    <a:bodyPr/>
                    <a:lstStyle/>
                    <a:p>
                      <a:pPr algn="ctr"/>
                      <a:r>
                        <a:rPr lang="en-CA" sz="1300" b="1" dirty="0" smtClean="0">
                          <a:solidFill>
                            <a:schemeClr val="tx1"/>
                          </a:solidFill>
                        </a:rPr>
                        <a:t>7.2</a:t>
                      </a:r>
                      <a:endParaRPr lang="en-CA" sz="1300" b="1" dirty="0">
                        <a:solidFill>
                          <a:schemeClr val="tx1"/>
                        </a:solidFill>
                      </a:endParaRPr>
                    </a:p>
                  </a:txBody>
                  <a:tcPr marL="91405" marR="91405" marT="45715" marB="45715"/>
                </a:tc>
              </a:tr>
              <a:tr h="289530">
                <a:tc>
                  <a:txBody>
                    <a:bodyPr/>
                    <a:lstStyle/>
                    <a:p>
                      <a:pPr algn="ctr"/>
                      <a:endParaRPr lang="en-CA" sz="1300" b="1" dirty="0">
                        <a:solidFill>
                          <a:schemeClr val="tx1"/>
                        </a:solidFill>
                      </a:endParaRPr>
                    </a:p>
                  </a:txBody>
                  <a:tcPr marL="91405" marR="91405" marT="45715" marB="45715"/>
                </a:tc>
              </a:tr>
              <a:tr h="331981">
                <a:tc>
                  <a:txBody>
                    <a:bodyPr/>
                    <a:lstStyle/>
                    <a:p>
                      <a:pPr algn="ctr"/>
                      <a:r>
                        <a:rPr lang="en-CA" sz="1300" b="1" dirty="0" smtClean="0">
                          <a:solidFill>
                            <a:schemeClr val="tx1"/>
                          </a:solidFill>
                        </a:rPr>
                        <a:t>6.1</a:t>
                      </a:r>
                      <a:endParaRPr lang="en-CA" sz="1300" b="1" dirty="0">
                        <a:solidFill>
                          <a:schemeClr val="tx1"/>
                        </a:solidFill>
                      </a:endParaRPr>
                    </a:p>
                  </a:txBody>
                  <a:tcPr marL="91405" marR="91405" marT="45715" marB="45715"/>
                </a:tc>
              </a:tr>
              <a:tr h="331981">
                <a:tc>
                  <a:txBody>
                    <a:bodyPr/>
                    <a:lstStyle/>
                    <a:p>
                      <a:pPr algn="ctr"/>
                      <a:r>
                        <a:rPr lang="en-CA" sz="1300" b="1" dirty="0" smtClean="0">
                          <a:solidFill>
                            <a:schemeClr val="tx1"/>
                          </a:solidFill>
                        </a:rPr>
                        <a:t>5.8</a:t>
                      </a:r>
                      <a:endParaRPr lang="en-CA" sz="1300" b="1" dirty="0">
                        <a:solidFill>
                          <a:schemeClr val="tx1"/>
                        </a:solidFill>
                      </a:endParaRPr>
                    </a:p>
                  </a:txBody>
                  <a:tcPr marL="91405" marR="91405" marT="45715" marB="45715"/>
                </a:tc>
              </a:tr>
              <a:tr h="328845">
                <a:tc>
                  <a:txBody>
                    <a:bodyPr/>
                    <a:lstStyle/>
                    <a:p>
                      <a:pPr algn="ctr"/>
                      <a:endParaRPr lang="en-CA" sz="1300" b="1" dirty="0">
                        <a:solidFill>
                          <a:schemeClr val="tx1"/>
                        </a:solidFill>
                      </a:endParaRPr>
                    </a:p>
                  </a:txBody>
                  <a:tcPr marL="91405" marR="91405" marT="45715" marB="45715"/>
                </a:tc>
              </a:tr>
              <a:tr h="342864">
                <a:tc>
                  <a:txBody>
                    <a:bodyPr/>
                    <a:lstStyle/>
                    <a:p>
                      <a:pPr algn="ctr"/>
                      <a:r>
                        <a:rPr lang="en-CA" sz="1300" b="1" dirty="0" smtClean="0">
                          <a:solidFill>
                            <a:schemeClr val="tx1"/>
                          </a:solidFill>
                        </a:rPr>
                        <a:t>7.3</a:t>
                      </a:r>
                      <a:endParaRPr lang="en-CA" sz="1300" b="1" dirty="0">
                        <a:solidFill>
                          <a:schemeClr val="tx1"/>
                        </a:solidFill>
                      </a:endParaRPr>
                    </a:p>
                  </a:txBody>
                  <a:tcPr marL="91405" marR="91405" marT="45715" marB="45715"/>
                </a:tc>
              </a:tr>
              <a:tr h="331981">
                <a:tc>
                  <a:txBody>
                    <a:bodyPr/>
                    <a:lstStyle/>
                    <a:p>
                      <a:pPr algn="ctr"/>
                      <a:r>
                        <a:rPr lang="en-CA" sz="1300" b="1" dirty="0" smtClean="0">
                          <a:solidFill>
                            <a:schemeClr val="tx1"/>
                          </a:solidFill>
                        </a:rPr>
                        <a:t>7.4</a:t>
                      </a:r>
                      <a:endParaRPr lang="en-CA" sz="1300" b="1" dirty="0">
                        <a:solidFill>
                          <a:schemeClr val="tx1"/>
                        </a:solidFill>
                      </a:endParaRPr>
                    </a:p>
                  </a:txBody>
                  <a:tcPr marL="91405" marR="91405" marT="45715" marB="45715"/>
                </a:tc>
              </a:tr>
              <a:tr h="325175">
                <a:tc>
                  <a:txBody>
                    <a:bodyPr/>
                    <a:lstStyle/>
                    <a:p>
                      <a:pPr algn="ctr"/>
                      <a:endParaRPr lang="en-CA" sz="1300" b="1" dirty="0">
                        <a:solidFill>
                          <a:schemeClr val="tx1"/>
                        </a:solidFill>
                      </a:endParaRPr>
                    </a:p>
                  </a:txBody>
                  <a:tcPr marL="91405" marR="91405" marT="45715" marB="45715"/>
                </a:tc>
              </a:tr>
              <a:tr h="342864">
                <a:tc>
                  <a:txBody>
                    <a:bodyPr/>
                    <a:lstStyle/>
                    <a:p>
                      <a:pPr algn="ctr"/>
                      <a:r>
                        <a:rPr lang="en-CA" sz="1300" b="1" dirty="0" smtClean="0">
                          <a:solidFill>
                            <a:schemeClr val="tx1"/>
                          </a:solidFill>
                        </a:rPr>
                        <a:t>6.3</a:t>
                      </a:r>
                      <a:endParaRPr lang="en-CA" sz="1300" b="1" dirty="0">
                        <a:solidFill>
                          <a:schemeClr val="tx1"/>
                        </a:solidFill>
                      </a:endParaRPr>
                    </a:p>
                  </a:txBody>
                  <a:tcPr marL="91405" marR="91405" marT="45715" marB="45715"/>
                </a:tc>
              </a:tr>
              <a:tr h="328579">
                <a:tc>
                  <a:txBody>
                    <a:bodyPr/>
                    <a:lstStyle/>
                    <a:p>
                      <a:pPr algn="ctr"/>
                      <a:r>
                        <a:rPr lang="en-CA" sz="1300" b="1" dirty="0" smtClean="0">
                          <a:solidFill>
                            <a:schemeClr val="tx1"/>
                          </a:solidFill>
                        </a:rPr>
                        <a:t>7.2</a:t>
                      </a:r>
                      <a:endParaRPr lang="en-CA" sz="1300" b="1" dirty="0">
                        <a:solidFill>
                          <a:schemeClr val="tx1"/>
                        </a:solidFill>
                      </a:endParaRPr>
                    </a:p>
                  </a:txBody>
                  <a:tcPr marL="91405" marR="91405" marT="45715" marB="45715"/>
                </a:tc>
              </a:tr>
              <a:tr h="331981">
                <a:tc>
                  <a:txBody>
                    <a:bodyPr/>
                    <a:lstStyle/>
                    <a:p>
                      <a:pPr algn="ctr"/>
                      <a:r>
                        <a:rPr lang="en-CA" sz="1300" b="1" dirty="0" smtClean="0">
                          <a:solidFill>
                            <a:schemeClr val="tx1"/>
                          </a:solidFill>
                        </a:rPr>
                        <a:t>6.3</a:t>
                      </a:r>
                      <a:endParaRPr lang="en-CA" sz="1300" b="1" dirty="0">
                        <a:solidFill>
                          <a:schemeClr val="tx1"/>
                        </a:solidFill>
                      </a:endParaRPr>
                    </a:p>
                  </a:txBody>
                  <a:tcPr marL="91405" marR="91405" marT="45715" marB="45715"/>
                </a:tc>
              </a:tr>
              <a:tr h="331981">
                <a:tc>
                  <a:txBody>
                    <a:bodyPr/>
                    <a:lstStyle/>
                    <a:p>
                      <a:pPr algn="ctr"/>
                      <a:r>
                        <a:rPr lang="en-CA" sz="1300" b="1" dirty="0" smtClean="0">
                          <a:solidFill>
                            <a:schemeClr val="tx1"/>
                          </a:solidFill>
                        </a:rPr>
                        <a:t>7.8</a:t>
                      </a:r>
                      <a:endParaRPr lang="en-CA" sz="1300" b="1" dirty="0">
                        <a:solidFill>
                          <a:schemeClr val="tx1"/>
                        </a:solidFill>
                      </a:endParaRPr>
                    </a:p>
                  </a:txBody>
                  <a:tcPr marL="91405" marR="91405" marT="45715" marB="45715"/>
                </a:tc>
              </a:tr>
            </a:tbl>
          </a:graphicData>
        </a:graphic>
      </p:graphicFrame>
      <p:sp>
        <p:nvSpPr>
          <p:cNvPr id="9" name="Rectangle à coins arrondis 24"/>
          <p:cNvSpPr/>
          <p:nvPr/>
        </p:nvSpPr>
        <p:spPr>
          <a:xfrm>
            <a:off x="5867400" y="935035"/>
            <a:ext cx="1428750" cy="539750"/>
          </a:xfrm>
          <a:prstGeom prst="roundRect">
            <a:avLst>
              <a:gd name="adj" fmla="val 28205"/>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200" b="1" dirty="0">
                <a:solidFill>
                  <a:schemeClr val="tx1"/>
                </a:solidFill>
              </a:rPr>
              <a:t>AVERAGE SCORE ON 10</a:t>
            </a:r>
          </a:p>
        </p:txBody>
      </p:sp>
      <p:sp>
        <p:nvSpPr>
          <p:cNvPr id="13334" name="Rectangle 9"/>
          <p:cNvSpPr>
            <a:spLocks noChangeArrowheads="1"/>
          </p:cNvSpPr>
          <p:nvPr/>
        </p:nvSpPr>
        <p:spPr bwMode="auto">
          <a:xfrm>
            <a:off x="7062786" y="4596020"/>
            <a:ext cx="19970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i="1" dirty="0" smtClean="0"/>
              <a:t>QD4</a:t>
            </a:r>
            <a:r>
              <a:rPr lang="en-US" altLang="en-US" sz="900" i="1" dirty="0"/>
              <a:t>: How suitable do you feel that Bruce County would be as a place to </a:t>
            </a:r>
            <a:r>
              <a:rPr lang="en-US" altLang="en-US" sz="900" b="1" i="1" dirty="0"/>
              <a:t>LIVE </a:t>
            </a:r>
            <a:r>
              <a:rPr lang="en-US" altLang="en-US" sz="900" i="1" dirty="0"/>
              <a:t>for each of the following groups.  Please stick with our ten point scale, this time where 1 means 'not at all suitable' and 10 means 'extremely suitable".</a:t>
            </a:r>
            <a:endParaRPr lang="fr-CA" altLang="en-US" sz="900" i="1" dirty="0"/>
          </a:p>
        </p:txBody>
      </p:sp>
      <p:sp>
        <p:nvSpPr>
          <p:cNvPr id="13335" name="TextBox 12"/>
          <p:cNvSpPr txBox="1">
            <a:spLocks noChangeArrowheads="1"/>
          </p:cNvSpPr>
          <p:nvPr/>
        </p:nvSpPr>
        <p:spPr bwMode="auto">
          <a:xfrm>
            <a:off x="1889125" y="5800721"/>
            <a:ext cx="120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a:t>low scores</a:t>
            </a:r>
          </a:p>
        </p:txBody>
      </p:sp>
      <p:sp>
        <p:nvSpPr>
          <p:cNvPr id="13336" name="TextBox 13"/>
          <p:cNvSpPr txBox="1">
            <a:spLocks noChangeArrowheads="1"/>
          </p:cNvSpPr>
          <p:nvPr/>
        </p:nvSpPr>
        <p:spPr bwMode="auto">
          <a:xfrm>
            <a:off x="4757738" y="5795959"/>
            <a:ext cx="1200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dirty="0"/>
              <a:t>high scores</a:t>
            </a:r>
          </a:p>
        </p:txBody>
      </p:sp>
      <p:sp>
        <p:nvSpPr>
          <p:cNvPr id="13337" name="TextBox 14"/>
          <p:cNvSpPr txBox="1">
            <a:spLocks noChangeArrowheads="1"/>
          </p:cNvSpPr>
          <p:nvPr/>
        </p:nvSpPr>
        <p:spPr bwMode="auto">
          <a:xfrm>
            <a:off x="188913" y="1169984"/>
            <a:ext cx="1700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200" b="1"/>
              <a:t>VACATION</a:t>
            </a:r>
          </a:p>
        </p:txBody>
      </p:sp>
      <p:sp>
        <p:nvSpPr>
          <p:cNvPr id="13338" name="TextBox 15"/>
          <p:cNvSpPr txBox="1">
            <a:spLocks noChangeArrowheads="1"/>
          </p:cNvSpPr>
          <p:nvPr/>
        </p:nvSpPr>
        <p:spPr bwMode="auto">
          <a:xfrm>
            <a:off x="188913" y="2292346"/>
            <a:ext cx="17002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200" b="1"/>
              <a:t>WORK</a:t>
            </a:r>
          </a:p>
        </p:txBody>
      </p:sp>
      <p:sp>
        <p:nvSpPr>
          <p:cNvPr id="13339" name="TextBox 16"/>
          <p:cNvSpPr txBox="1">
            <a:spLocks noChangeArrowheads="1"/>
          </p:cNvSpPr>
          <p:nvPr/>
        </p:nvSpPr>
        <p:spPr bwMode="auto">
          <a:xfrm>
            <a:off x="188913" y="3171821"/>
            <a:ext cx="1700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200" b="1"/>
              <a:t>LIVE</a:t>
            </a:r>
          </a:p>
        </p:txBody>
      </p:sp>
      <p:sp>
        <p:nvSpPr>
          <p:cNvPr id="13340" name="TextBox 17"/>
          <p:cNvSpPr txBox="1">
            <a:spLocks noChangeArrowheads="1"/>
          </p:cNvSpPr>
          <p:nvPr/>
        </p:nvSpPr>
        <p:spPr bwMode="auto">
          <a:xfrm>
            <a:off x="457200" y="4216396"/>
            <a:ext cx="1700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200"/>
              <a:t>suitable for:</a:t>
            </a:r>
          </a:p>
        </p:txBody>
      </p:sp>
      <p:sp>
        <p:nvSpPr>
          <p:cNvPr id="17" name="Rectangle 9"/>
          <p:cNvSpPr>
            <a:spLocks noChangeArrowheads="1"/>
          </p:cNvSpPr>
          <p:nvPr/>
        </p:nvSpPr>
        <p:spPr bwMode="auto">
          <a:xfrm>
            <a:off x="192088" y="6100268"/>
            <a:ext cx="8566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t>Base: Those with at least some familiarity with Bruce County (aware and familiarity score &gt;1) – those who were unsure: n=370 at most; note that those who live in Bruce County were not asked about proximity for weekend </a:t>
            </a:r>
            <a:r>
              <a:rPr lang="en-US" altLang="en-US" sz="900" dirty="0" smtClean="0"/>
              <a:t>trip (under ‘vacation’)</a:t>
            </a:r>
            <a:endParaRPr lang="en-US" altLang="en-US" sz="900" dirty="0"/>
          </a:p>
        </p:txBody>
      </p:sp>
      <p:sp>
        <p:nvSpPr>
          <p:cNvPr id="18" name="Rectangle 9"/>
          <p:cNvSpPr>
            <a:spLocks noChangeArrowheads="1"/>
          </p:cNvSpPr>
          <p:nvPr/>
        </p:nvSpPr>
        <p:spPr bwMode="auto">
          <a:xfrm>
            <a:off x="7062787" y="2386217"/>
            <a:ext cx="19970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i="1" dirty="0" smtClean="0"/>
              <a:t>QD1</a:t>
            </a:r>
            <a:r>
              <a:rPr lang="en-US" altLang="en-US" sz="900" i="1" dirty="0"/>
              <a:t>: I am going to read a number of statements and I would like you to tell me the extent to which you feel each describes Bruce County.  Please use our scale of 1 to 10, where 1 means 'not at all' and 10 means 'very much so</a:t>
            </a:r>
            <a:r>
              <a:rPr lang="en-US" altLang="en-US" sz="900" i="1" dirty="0" smtClean="0"/>
              <a:t>'.</a:t>
            </a:r>
            <a:endParaRPr lang="en-US" altLang="en-US" sz="900" i="1" dirty="0"/>
          </a:p>
        </p:txBody>
      </p:sp>
      <p:sp>
        <p:nvSpPr>
          <p:cNvPr id="19" name="Right Bracket 18"/>
          <p:cNvSpPr/>
          <p:nvPr/>
        </p:nvSpPr>
        <p:spPr>
          <a:xfrm>
            <a:off x="6971498" y="1631948"/>
            <a:ext cx="45719" cy="2294564"/>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20" name="Right Bracket 19"/>
          <p:cNvSpPr/>
          <p:nvPr/>
        </p:nvSpPr>
        <p:spPr>
          <a:xfrm>
            <a:off x="6968006" y="4492621"/>
            <a:ext cx="49211" cy="1193804"/>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CA" dirty="0" smtClean="0"/>
              <a:t>Perceived Suitability of Bruce County as a Place to Live, Work and Vacation</a:t>
            </a:r>
            <a:endParaRPr lang="en-CA" dirty="0"/>
          </a:p>
        </p:txBody>
      </p:sp>
      <p:sp>
        <p:nvSpPr>
          <p:cNvPr id="1331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1331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1331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DEB5E91F-27E1-4025-8B10-BE044FEC4545}" type="slidenum">
              <a:rPr lang="en-US" altLang="en-US">
                <a:solidFill>
                  <a:srgbClr val="757648"/>
                </a:solidFill>
              </a:rPr>
              <a:pPr/>
              <a:t>38</a:t>
            </a:fld>
            <a:endParaRPr lang="en-US" altLang="en-US">
              <a:solidFill>
                <a:srgbClr val="757648"/>
              </a:solidFill>
            </a:endParaRPr>
          </a:p>
        </p:txBody>
      </p:sp>
      <p:sp>
        <p:nvSpPr>
          <p:cNvPr id="17" name="Rectangle 9"/>
          <p:cNvSpPr>
            <a:spLocks noChangeArrowheads="1"/>
          </p:cNvSpPr>
          <p:nvPr/>
        </p:nvSpPr>
        <p:spPr bwMode="auto">
          <a:xfrm>
            <a:off x="192088" y="6100268"/>
            <a:ext cx="8566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t>Base: Those with at least some familiarity with Bruce County (aware and familiarity score &gt;1) – those who were unsure: n=370 at most; note that those who live in Bruce County were not asked about proximity for weekend </a:t>
            </a:r>
            <a:r>
              <a:rPr lang="en-US" altLang="en-US" sz="900" dirty="0" smtClean="0"/>
              <a:t>trip (under ‘vacation’)</a:t>
            </a:r>
            <a:endParaRPr lang="en-US" altLang="en-US" sz="900" dirty="0"/>
          </a:p>
        </p:txBody>
      </p:sp>
      <p:graphicFrame>
        <p:nvGraphicFramePr>
          <p:cNvPr id="3" name="Table 2"/>
          <p:cNvGraphicFramePr>
            <a:graphicFrameLocks noGrp="1"/>
          </p:cNvGraphicFramePr>
          <p:nvPr>
            <p:extLst>
              <p:ext uri="{D42A27DB-BD31-4B8C-83A1-F6EECF244321}">
                <p14:modId xmlns:p14="http://schemas.microsoft.com/office/powerpoint/2010/main" val="2397589507"/>
              </p:ext>
            </p:extLst>
          </p:nvPr>
        </p:nvGraphicFramePr>
        <p:xfrm>
          <a:off x="457200" y="1270430"/>
          <a:ext cx="8229600" cy="4551460"/>
        </p:xfrm>
        <a:graphic>
          <a:graphicData uri="http://schemas.openxmlformats.org/drawingml/2006/table">
            <a:tbl>
              <a:tblPr firstRow="1" firstCol="1" bandRow="1">
                <a:tableStyleId>{69012ECD-51FC-41F1-AA8D-1B2483CD663E}</a:tableStyleId>
              </a:tblPr>
              <a:tblGrid>
                <a:gridCol w="1209987"/>
                <a:gridCol w="779957"/>
                <a:gridCol w="779957"/>
                <a:gridCol w="779957"/>
                <a:gridCol w="779957"/>
                <a:gridCol w="779957"/>
                <a:gridCol w="779957"/>
                <a:gridCol w="779957"/>
                <a:gridCol w="779957"/>
                <a:gridCol w="779957"/>
              </a:tblGrid>
              <a:tr h="170146">
                <a:tc>
                  <a:txBody>
                    <a:bodyPr/>
                    <a:lstStyle/>
                    <a:p>
                      <a:pPr>
                        <a:lnSpc>
                          <a:spcPct val="107000"/>
                        </a:lnSpc>
                        <a:spcAft>
                          <a:spcPts val="0"/>
                        </a:spcAft>
                      </a:pPr>
                      <a:r>
                        <a:rPr lang="en-CA" sz="1000" dirty="0">
                          <a:effectLst/>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rowSpan="2">
                  <a:txBody>
                    <a:bodyPr/>
                    <a:lstStyle/>
                    <a:p>
                      <a:pPr algn="ctr">
                        <a:lnSpc>
                          <a:spcPct val="107000"/>
                        </a:lnSpc>
                        <a:spcAft>
                          <a:spcPts val="0"/>
                        </a:spcAft>
                      </a:pPr>
                      <a:r>
                        <a:rPr lang="en-CA" sz="1000" dirty="0">
                          <a:effectLst/>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CA" sz="1000" dirty="0">
                          <a:effectLst/>
                        </a:rPr>
                        <a:t>Total</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tcPr>
                </a:tc>
                <a:tc gridSpan="5">
                  <a:txBody>
                    <a:bodyPr/>
                    <a:lstStyle/>
                    <a:p>
                      <a:pPr algn="ctr">
                        <a:lnSpc>
                          <a:spcPct val="107000"/>
                        </a:lnSpc>
                        <a:spcAft>
                          <a:spcPts val="0"/>
                        </a:spcAft>
                      </a:pPr>
                      <a:r>
                        <a:rPr lang="en-CA" sz="1000" dirty="0">
                          <a:effectLst/>
                        </a:rPr>
                        <a:t>REGION</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gridSpan="3">
                  <a:txBody>
                    <a:bodyPr/>
                    <a:lstStyle/>
                    <a:p>
                      <a:pPr algn="ctr">
                        <a:lnSpc>
                          <a:spcPct val="107000"/>
                        </a:lnSpc>
                        <a:spcAft>
                          <a:spcPts val="0"/>
                        </a:spcAft>
                      </a:pPr>
                      <a:r>
                        <a:rPr lang="en-CA" sz="1000" dirty="0">
                          <a:effectLst/>
                        </a:rPr>
                        <a:t>AGE</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28575" cap="flat" cmpd="sng" algn="ctr">
                      <a:solidFill>
                        <a:schemeClr val="tx2"/>
                      </a:solidFill>
                      <a:prstDash val="solid"/>
                      <a:round/>
                      <a:headEnd type="none" w="med" len="med"/>
                      <a:tailEnd type="none" w="med" len="med"/>
                    </a:lnL>
                  </a:tcPr>
                </a:tc>
                <a:tc hMerge="1">
                  <a:txBody>
                    <a:bodyPr/>
                    <a:lstStyle/>
                    <a:p>
                      <a:endParaRPr lang="en-CA"/>
                    </a:p>
                  </a:txBody>
                  <a:tcPr/>
                </a:tc>
                <a:tc hMerge="1">
                  <a:txBody>
                    <a:bodyPr/>
                    <a:lstStyle/>
                    <a:p>
                      <a:endParaRPr lang="en-CA"/>
                    </a:p>
                  </a:txBody>
                  <a:tcPr/>
                </a:tc>
              </a:tr>
              <a:tr h="170146">
                <a:tc>
                  <a:txBody>
                    <a:bodyPr/>
                    <a:lstStyle/>
                    <a:p>
                      <a:pPr>
                        <a:lnSpc>
                          <a:spcPct val="107000"/>
                        </a:lnSpc>
                        <a:spcAft>
                          <a:spcPts val="0"/>
                        </a:spcAft>
                      </a:pPr>
                      <a:r>
                        <a:rPr lang="en-CA" sz="1000" dirty="0">
                          <a:effectLst/>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tcPr>
                </a:tc>
                <a:tc vMerge="1">
                  <a:txBody>
                    <a:bodyPr/>
                    <a:lstStyle/>
                    <a:p>
                      <a:pPr algn="ctr">
                        <a:lnSpc>
                          <a:spcPct val="107000"/>
                        </a:lnSpc>
                        <a:spcAft>
                          <a:spcPts val="0"/>
                        </a:spcAft>
                      </a:pP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b="1" dirty="0">
                          <a:effectLst/>
                        </a:rPr>
                        <a:t>Bruce</a:t>
                      </a:r>
                      <a:endParaRPr lang="en-C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b="1" dirty="0">
                          <a:effectLst/>
                        </a:rPr>
                        <a:t>GTA</a:t>
                      </a:r>
                      <a:endParaRPr lang="en-C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b="1" dirty="0">
                          <a:effectLst/>
                        </a:rPr>
                        <a:t>SW ON</a:t>
                      </a:r>
                      <a:endParaRPr lang="en-C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b="1" dirty="0">
                          <a:effectLst/>
                        </a:rPr>
                        <a:t>Near North</a:t>
                      </a:r>
                      <a:endParaRPr lang="en-C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b="1" dirty="0">
                          <a:effectLst/>
                        </a:rPr>
                        <a:t>Eastern ON</a:t>
                      </a:r>
                      <a:endParaRPr lang="en-C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b="1" dirty="0">
                          <a:effectLst/>
                        </a:rPr>
                        <a:t>18-34</a:t>
                      </a:r>
                      <a:endParaRPr lang="en-C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b="1" dirty="0">
                          <a:effectLst/>
                        </a:rPr>
                        <a:t>35-54</a:t>
                      </a:r>
                      <a:endParaRPr lang="en-C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b="1" dirty="0">
                          <a:effectLst/>
                        </a:rPr>
                        <a:t>55-64</a:t>
                      </a:r>
                      <a:endParaRPr lang="en-C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L w="12700" cap="flat" cmpd="sng" algn="ctr">
                      <a:solidFill>
                        <a:schemeClr val="accent1"/>
                      </a:solidFill>
                      <a:prstDash val="solid"/>
                      <a:round/>
                      <a:headEnd type="none" w="med" len="med"/>
                      <a:tailEnd type="none" w="med" len="med"/>
                    </a:lnL>
                  </a:tcPr>
                </a:tc>
              </a:tr>
              <a:tr h="170146">
                <a:tc gridSpan="10">
                  <a:txBody>
                    <a:bodyPr/>
                    <a:lstStyle/>
                    <a:p>
                      <a:pPr>
                        <a:lnSpc>
                          <a:spcPct val="107000"/>
                        </a:lnSpc>
                        <a:spcAft>
                          <a:spcPts val="0"/>
                        </a:spcAft>
                      </a:pPr>
                      <a:r>
                        <a:rPr lang="en-CA" sz="1000" dirty="0">
                          <a:effectLst/>
                        </a:rPr>
                        <a:t>VACATION</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340290">
                <a:tc>
                  <a:txBody>
                    <a:bodyPr/>
                    <a:lstStyle/>
                    <a:p>
                      <a:pPr>
                        <a:lnSpc>
                          <a:spcPct val="107000"/>
                        </a:lnSpc>
                        <a:spcAft>
                          <a:spcPts val="0"/>
                        </a:spcAft>
                      </a:pPr>
                      <a:r>
                        <a:rPr lang="en-CA" sz="1000" b="0" dirty="0">
                          <a:effectLst/>
                        </a:rPr>
                        <a:t>appealing vacation destination</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7.9</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8.6</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7.7</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a:effectLst/>
                        </a:rPr>
                        <a:t>8.3</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8.7</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7.3</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a:effectLst/>
                        </a:rPr>
                        <a:t>6.8</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a:effectLst/>
                        </a:rPr>
                        <a:t>8.8</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a:effectLst/>
                        </a:rPr>
                        <a:t>8.1</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tcPr>
                </a:tc>
              </a:tr>
              <a:tr h="340290">
                <a:tc>
                  <a:txBody>
                    <a:bodyPr/>
                    <a:lstStyle/>
                    <a:p>
                      <a:pPr>
                        <a:lnSpc>
                          <a:spcPct val="107000"/>
                        </a:lnSpc>
                        <a:spcAft>
                          <a:spcPts val="0"/>
                        </a:spcAft>
                      </a:pPr>
                      <a:r>
                        <a:rPr lang="en-CA" sz="1000" b="0" dirty="0">
                          <a:effectLst/>
                        </a:rPr>
                        <a:t>reasonable distance for weekend</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NA</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a:effectLst/>
                        </a:rPr>
                        <a:t>7.4</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a:effectLst/>
                        </a:rPr>
                        <a:t>7.5</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8.3</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a:effectLst/>
                        </a:rPr>
                        <a:t>5.3</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a:effectLst/>
                        </a:rPr>
                        <a:t>7.4</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7.2</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7.1</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tcPr>
                </a:tc>
              </a:tr>
              <a:tr h="162594">
                <a:tc gridSpan="10">
                  <a:txBody>
                    <a:bodyPr/>
                    <a:lstStyle/>
                    <a:p>
                      <a:pPr>
                        <a:lnSpc>
                          <a:spcPct val="107000"/>
                        </a:lnSpc>
                        <a:spcAft>
                          <a:spcPts val="0"/>
                        </a:spcAft>
                      </a:pPr>
                      <a:r>
                        <a:rPr lang="en-CA" sz="1000" dirty="0">
                          <a:effectLst/>
                        </a:rPr>
                        <a:t>WORK</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70146">
                <a:tc>
                  <a:txBody>
                    <a:bodyPr/>
                    <a:lstStyle/>
                    <a:p>
                      <a:pPr>
                        <a:lnSpc>
                          <a:spcPct val="107000"/>
                        </a:lnSpc>
                        <a:spcAft>
                          <a:spcPts val="0"/>
                        </a:spcAft>
                      </a:pPr>
                      <a:r>
                        <a:rPr lang="en-CA" sz="1000" b="0" dirty="0">
                          <a:effectLst/>
                        </a:rPr>
                        <a:t>good place to work</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6.1</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8.4</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6.0</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a:effectLst/>
                        </a:rPr>
                        <a:t>6.4</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a:effectLst/>
                        </a:rPr>
                        <a:t>6.1</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a:effectLst/>
                        </a:rPr>
                        <a:t>5.7</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4.8</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6.5</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6.0</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tcPr>
                </a:tc>
              </a:tr>
              <a:tr h="340290">
                <a:tc>
                  <a:txBody>
                    <a:bodyPr/>
                    <a:lstStyle/>
                    <a:p>
                      <a:pPr>
                        <a:lnSpc>
                          <a:spcPct val="107000"/>
                        </a:lnSpc>
                        <a:spcAft>
                          <a:spcPts val="0"/>
                        </a:spcAft>
                      </a:pPr>
                      <a:r>
                        <a:rPr lang="en-CA" sz="1000" b="0" dirty="0">
                          <a:effectLst/>
                        </a:rPr>
                        <a:t>good place to have a business</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5.8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7.2</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a:effectLst/>
                        </a:rPr>
                        <a:t>5.8</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5.9</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5.9</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5.8</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smtClean="0">
                          <a:effectLst/>
                        </a:rPr>
                        <a:t>5.0</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6.1</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a:effectLst/>
                        </a:rPr>
                        <a:t>5.8</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tcPr>
                </a:tc>
              </a:tr>
              <a:tr h="170146">
                <a:tc gridSpan="10">
                  <a:txBody>
                    <a:bodyPr/>
                    <a:lstStyle/>
                    <a:p>
                      <a:pPr>
                        <a:lnSpc>
                          <a:spcPct val="107000"/>
                        </a:lnSpc>
                        <a:spcAft>
                          <a:spcPts val="0"/>
                        </a:spcAft>
                      </a:pPr>
                      <a:r>
                        <a:rPr lang="en-CA" sz="1000" dirty="0">
                          <a:effectLst/>
                        </a:rPr>
                        <a:t>LIVE</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510436">
                <a:tc>
                  <a:txBody>
                    <a:bodyPr/>
                    <a:lstStyle/>
                    <a:p>
                      <a:pPr>
                        <a:lnSpc>
                          <a:spcPct val="107000"/>
                        </a:lnSpc>
                        <a:spcAft>
                          <a:spcPts val="0"/>
                        </a:spcAft>
                      </a:pPr>
                      <a:r>
                        <a:rPr lang="en-CA" sz="1000" b="0" dirty="0">
                          <a:effectLst/>
                        </a:rPr>
                        <a:t>place you would feel comfortable living</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9.4</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7.3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7.6</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7.7</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6.7</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a:effectLst/>
                        </a:rPr>
                        <a:t>6.6</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7.5</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7.3</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tcPr>
                </a:tc>
              </a:tr>
              <a:tr h="170146">
                <a:tc>
                  <a:txBody>
                    <a:bodyPr/>
                    <a:lstStyle/>
                    <a:p>
                      <a:pPr>
                        <a:lnSpc>
                          <a:spcPct val="107000"/>
                        </a:lnSpc>
                        <a:spcAft>
                          <a:spcPts val="0"/>
                        </a:spcAft>
                      </a:pPr>
                      <a:r>
                        <a:rPr lang="en-CA" sz="1000" b="0" dirty="0">
                          <a:effectLst/>
                        </a:rPr>
                        <a:t>good place to retire</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7.4</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8.6</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a:effectLst/>
                        </a:rPr>
                        <a:t>7.5</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7.3</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8.4</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a:effectLst/>
                        </a:rPr>
                        <a:t>6.7</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7.3</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7.6</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7.1</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tcPr>
                </a:tc>
              </a:tr>
              <a:tr h="170146">
                <a:tc gridSpan="10">
                  <a:txBody>
                    <a:bodyPr/>
                    <a:lstStyle/>
                    <a:p>
                      <a:pPr>
                        <a:lnSpc>
                          <a:spcPct val="107000"/>
                        </a:lnSpc>
                        <a:spcAft>
                          <a:spcPts val="0"/>
                        </a:spcAft>
                      </a:pPr>
                      <a:r>
                        <a:rPr lang="en-CA" sz="1000" dirty="0">
                          <a:effectLst/>
                        </a:rPr>
                        <a:t>suitable for:</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340290">
                <a:tc>
                  <a:txBody>
                    <a:bodyPr/>
                    <a:lstStyle/>
                    <a:p>
                      <a:pPr>
                        <a:lnSpc>
                          <a:spcPct val="107000"/>
                        </a:lnSpc>
                        <a:spcAft>
                          <a:spcPts val="0"/>
                        </a:spcAft>
                      </a:pPr>
                      <a:r>
                        <a:rPr lang="en-CA" sz="1000" b="0" dirty="0">
                          <a:effectLst/>
                        </a:rPr>
                        <a:t>young adults, no families</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6.8</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6.2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6.7</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6.4</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a:effectLst/>
                        </a:rPr>
                        <a:t>5.8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6.3</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a:effectLst/>
                        </a:rPr>
                        <a:t>6.5</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6.0</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tcPr>
                </a:tc>
              </a:tr>
              <a:tr h="340290">
                <a:tc>
                  <a:txBody>
                    <a:bodyPr/>
                    <a:lstStyle/>
                    <a:p>
                      <a:pPr>
                        <a:lnSpc>
                          <a:spcPct val="107000"/>
                        </a:lnSpc>
                        <a:spcAft>
                          <a:spcPts val="0"/>
                        </a:spcAft>
                      </a:pPr>
                      <a:r>
                        <a:rPr lang="en-CA" sz="1000" b="0" dirty="0">
                          <a:effectLst/>
                        </a:rPr>
                        <a:t>young families, kids pre-teen</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8.3</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7.2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7.4</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7.2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a:effectLst/>
                        </a:rPr>
                        <a:t>6.7</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7.0</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a:effectLst/>
                        </a:rPr>
                        <a:t>7.3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7.1</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tcPr>
                </a:tc>
              </a:tr>
              <a:tr h="340290">
                <a:tc>
                  <a:txBody>
                    <a:bodyPr/>
                    <a:lstStyle/>
                    <a:p>
                      <a:pPr>
                        <a:lnSpc>
                          <a:spcPct val="107000"/>
                        </a:lnSpc>
                        <a:spcAft>
                          <a:spcPts val="0"/>
                        </a:spcAft>
                      </a:pPr>
                      <a:r>
                        <a:rPr lang="en-CA" sz="1000" b="0" dirty="0">
                          <a:effectLst/>
                        </a:rPr>
                        <a:t>families with teens &amp; older</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6.3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7.2</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a:effectLst/>
                        </a:rPr>
                        <a:t>6.2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a:effectLst/>
                        </a:rPr>
                        <a:t>6.6</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a:effectLst/>
                        </a:rPr>
                        <a:t>6.6</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a:effectLst/>
                        </a:rPr>
                        <a:t>6.0</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5.9</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a:effectLst/>
                        </a:rPr>
                        <a:t>6.5</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6.2</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tcPr>
                </a:tc>
              </a:tr>
              <a:tr h="340290">
                <a:tc>
                  <a:txBody>
                    <a:bodyPr/>
                    <a:lstStyle/>
                    <a:p>
                      <a:pPr>
                        <a:lnSpc>
                          <a:spcPct val="107000"/>
                        </a:lnSpc>
                        <a:spcAft>
                          <a:spcPts val="0"/>
                        </a:spcAft>
                      </a:pPr>
                      <a:r>
                        <a:rPr lang="en-CA" sz="1000" b="0" dirty="0">
                          <a:effectLst/>
                        </a:rPr>
                        <a:t>empty nesters / retirees</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a:effectLst/>
                        </a:rPr>
                        <a:t>7.8</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8.4</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a:effectLst/>
                        </a:rPr>
                        <a:t>7.8</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7.9</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8.2</a:t>
                      </a:r>
                      <a:r>
                        <a:rPr lang="en-CA" sz="1000" dirty="0">
                          <a:effectLst/>
                          <a:sym typeface="Wingdings" panose="05000000000000000000" pitchFamily="2" charset="2"/>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rgbClr val="FFFF00"/>
                    </a:solidFill>
                  </a:tcPr>
                </a:tc>
                <a:tc>
                  <a:txBody>
                    <a:bodyPr/>
                    <a:lstStyle/>
                    <a:p>
                      <a:pPr algn="ctr">
                        <a:lnSpc>
                          <a:spcPct val="107000"/>
                        </a:lnSpc>
                        <a:spcAft>
                          <a:spcPts val="0"/>
                        </a:spcAft>
                      </a:pPr>
                      <a:r>
                        <a:rPr lang="en-CA" sz="1000" dirty="0">
                          <a:effectLst/>
                        </a:rPr>
                        <a:t>7.3</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a:lnSpc>
                          <a:spcPct val="107000"/>
                        </a:lnSpc>
                        <a:spcAft>
                          <a:spcPts val="0"/>
                        </a:spcAft>
                      </a:pPr>
                      <a:r>
                        <a:rPr lang="en-CA" sz="1000" dirty="0">
                          <a:effectLst/>
                        </a:rPr>
                        <a:t>7.9</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28575"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7.9</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000" dirty="0">
                          <a:effectLst/>
                        </a:rPr>
                        <a:t>7.5</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7" marR="65047" marT="0" marB="0" anchor="ctr">
                    <a:lnL w="12700" cap="flat" cmpd="sng" algn="ctr">
                      <a:solidFill>
                        <a:schemeClr val="accent1"/>
                      </a:solidFill>
                      <a:prstDash val="solid"/>
                      <a:round/>
                      <a:headEnd type="none" w="med" len="med"/>
                      <a:tailEnd type="none" w="med" len="med"/>
                    </a:lnL>
                  </a:tcPr>
                </a:tc>
              </a:tr>
            </a:tbl>
          </a:graphicData>
        </a:graphic>
      </p:graphicFrame>
      <p:sp>
        <p:nvSpPr>
          <p:cNvPr id="4" name="TextBox 3"/>
          <p:cNvSpPr txBox="1"/>
          <p:nvPr/>
        </p:nvSpPr>
        <p:spPr>
          <a:xfrm>
            <a:off x="457200" y="885825"/>
            <a:ext cx="8229600" cy="369332"/>
          </a:xfrm>
          <a:prstGeom prst="rect">
            <a:avLst/>
          </a:prstGeom>
          <a:noFill/>
        </p:spPr>
        <p:txBody>
          <a:bodyPr wrap="square" rtlCol="0">
            <a:spAutoFit/>
          </a:bodyPr>
          <a:lstStyle/>
          <a:p>
            <a:pPr algn="ctr"/>
            <a:r>
              <a:rPr lang="en-CA" dirty="0" smtClean="0"/>
              <a:t>Average Suitability Scores by Region of Residence and Age</a:t>
            </a:r>
            <a:endParaRPr lang="en-CA" dirty="0"/>
          </a:p>
        </p:txBody>
      </p:sp>
      <p:sp>
        <p:nvSpPr>
          <p:cNvPr id="22" name="Rectangular Callout 21"/>
          <p:cNvSpPr/>
          <p:nvPr/>
        </p:nvSpPr>
        <p:spPr>
          <a:xfrm>
            <a:off x="2413000" y="5897387"/>
            <a:ext cx="1076325" cy="205396"/>
          </a:xfrm>
          <a:prstGeom prst="wedgeRectCallout">
            <a:avLst>
              <a:gd name="adj1" fmla="val -12202"/>
              <a:gd name="adj2" fmla="val -90286"/>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1" hangingPunct="1"/>
            <a:r>
              <a:rPr lang="en-CA" altLang="en-US" sz="1200" dirty="0" smtClean="0">
                <a:solidFill>
                  <a:schemeClr val="tx1"/>
                </a:solidFill>
              </a:rPr>
              <a:t>most positive</a:t>
            </a:r>
            <a:endParaRPr lang="en-CA" altLang="en-US" sz="1200" dirty="0">
              <a:solidFill>
                <a:schemeClr val="tx1"/>
              </a:solidFill>
            </a:endParaRPr>
          </a:p>
        </p:txBody>
      </p:sp>
      <p:sp>
        <p:nvSpPr>
          <p:cNvPr id="23" name="Rectangular Callout 22"/>
          <p:cNvSpPr/>
          <p:nvPr/>
        </p:nvSpPr>
        <p:spPr>
          <a:xfrm>
            <a:off x="5322888" y="5894873"/>
            <a:ext cx="1076325" cy="205396"/>
          </a:xfrm>
          <a:prstGeom prst="wedgeRectCallout">
            <a:avLst>
              <a:gd name="adj1" fmla="val -12202"/>
              <a:gd name="adj2" fmla="val -90286"/>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1" hangingPunct="1"/>
            <a:r>
              <a:rPr lang="en-CA" altLang="en-US" sz="1200" dirty="0" smtClean="0">
                <a:solidFill>
                  <a:schemeClr val="tx1"/>
                </a:solidFill>
              </a:rPr>
              <a:t>least positive</a:t>
            </a:r>
            <a:endParaRPr lang="en-CA" altLang="en-US" sz="1200" dirty="0">
              <a:solidFill>
                <a:schemeClr val="tx1"/>
              </a:solidFill>
            </a:endParaRPr>
          </a:p>
        </p:txBody>
      </p:sp>
      <p:sp>
        <p:nvSpPr>
          <p:cNvPr id="24" name="Rectangular Callout 23"/>
          <p:cNvSpPr/>
          <p:nvPr/>
        </p:nvSpPr>
        <p:spPr>
          <a:xfrm>
            <a:off x="6502797" y="5894872"/>
            <a:ext cx="1076325" cy="205396"/>
          </a:xfrm>
          <a:prstGeom prst="wedgeRectCallout">
            <a:avLst>
              <a:gd name="adj1" fmla="val -30786"/>
              <a:gd name="adj2" fmla="val -100228"/>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1" hangingPunct="1"/>
            <a:r>
              <a:rPr lang="en-CA" altLang="en-US" sz="1200" dirty="0" smtClean="0">
                <a:solidFill>
                  <a:schemeClr val="tx1"/>
                </a:solidFill>
              </a:rPr>
              <a:t>least positive</a:t>
            </a:r>
            <a:endParaRPr lang="en-CA" altLang="en-US" sz="1200" dirty="0">
              <a:solidFill>
                <a:schemeClr val="tx1"/>
              </a:solidFill>
            </a:endParaRPr>
          </a:p>
        </p:txBody>
      </p:sp>
    </p:spTree>
    <p:extLst>
      <p:ext uri="{BB962C8B-B14F-4D97-AF65-F5344CB8AC3E}">
        <p14:creationId xmlns:p14="http://schemas.microsoft.com/office/powerpoint/2010/main" val="33653292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750887"/>
          </a:xfrm>
        </p:spPr>
        <p:txBody>
          <a:bodyPr rtlCol="0"/>
          <a:lstStyle/>
          <a:p>
            <a:pPr eaLnBrk="1" fontAlgn="auto" hangingPunct="1">
              <a:spcAft>
                <a:spcPts val="0"/>
              </a:spcAft>
              <a:buFont typeface="Arial"/>
              <a:buNone/>
              <a:defRPr/>
            </a:pPr>
            <a:r>
              <a:rPr lang="en-CA" cap="none" dirty="0" smtClean="0"/>
              <a:t>Perceived Strengths and Concerns</a:t>
            </a:r>
            <a:endParaRPr lang="en-CA" cap="none" dirty="0"/>
          </a:p>
        </p:txBody>
      </p:sp>
      <p:sp>
        <p:nvSpPr>
          <p:cNvPr id="3789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378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3789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05596C03-4CDD-4F57-93A8-D03F43F678CB}" type="slidenum">
              <a:rPr lang="en-US" altLang="en-US">
                <a:solidFill>
                  <a:srgbClr val="757648"/>
                </a:solidFill>
              </a:rPr>
              <a:pPr/>
              <a:t>39</a:t>
            </a:fld>
            <a:endParaRPr lang="en-US" altLang="en-US">
              <a:solidFill>
                <a:srgbClr val="757648"/>
              </a:solidFill>
            </a:endParaRPr>
          </a:p>
        </p:txBody>
      </p:sp>
      <p:sp>
        <p:nvSpPr>
          <p:cNvPr id="37894" name="TextBox 1"/>
          <p:cNvSpPr txBox="1">
            <a:spLocks noChangeArrowheads="1"/>
          </p:cNvSpPr>
          <p:nvPr/>
        </p:nvSpPr>
        <p:spPr bwMode="auto">
          <a:xfrm>
            <a:off x="722313" y="3986213"/>
            <a:ext cx="6078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600"/>
              <a:t>Strengths</a:t>
            </a:r>
          </a:p>
          <a:p>
            <a:pPr eaLnBrk="1" hangingPunct="1"/>
            <a:r>
              <a:rPr lang="en-CA" altLang="en-US" sz="1600"/>
              <a:t>Concerns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a:graphicFrameLocks noGrp="1"/>
          </p:cNvGraphicFramePr>
          <p:nvPr>
            <p:extLst>
              <p:ext uri="{D42A27DB-BD31-4B8C-83A1-F6EECF244321}">
                <p14:modId xmlns:p14="http://schemas.microsoft.com/office/powerpoint/2010/main" val="2798941142"/>
              </p:ext>
            </p:extLst>
          </p:nvPr>
        </p:nvGraphicFramePr>
        <p:xfrm>
          <a:off x="2660650" y="2124075"/>
          <a:ext cx="6026150" cy="1158875"/>
        </p:xfrm>
        <a:graphic>
          <a:graphicData uri="http://schemas.openxmlformats.org/drawingml/2006/table">
            <a:tbl>
              <a:tblPr firstRow="1" bandRow="1">
                <a:tableStyleId>{69012ECD-51FC-41F1-AA8D-1B2483CD663E}</a:tableStyleId>
              </a:tblPr>
              <a:tblGrid>
                <a:gridCol w="6026150"/>
              </a:tblGrid>
              <a:tr h="1158875">
                <a:tc>
                  <a:txBody>
                    <a:bodyPr/>
                    <a:lstStyle/>
                    <a:p>
                      <a:pPr marL="342900" indent="-342900" algn="l">
                        <a:buFont typeface="+mj-lt"/>
                        <a:buNone/>
                      </a:pPr>
                      <a:r>
                        <a:rPr lang="en-CA" sz="1400" b="0" dirty="0" smtClean="0">
                          <a:solidFill>
                            <a:schemeClr val="tx1"/>
                          </a:solidFill>
                        </a:rPr>
                        <a:t>The</a:t>
                      </a:r>
                      <a:r>
                        <a:rPr lang="en-CA" sz="1400" b="0" baseline="0" dirty="0" smtClean="0">
                          <a:solidFill>
                            <a:schemeClr val="tx1"/>
                          </a:solidFill>
                        </a:rPr>
                        <a:t> County is seeking …</a:t>
                      </a:r>
                    </a:p>
                    <a:p>
                      <a:pPr marL="342900" indent="-342900" algn="l">
                        <a:buFont typeface="+mj-lt"/>
                        <a:buNone/>
                      </a:pPr>
                      <a:r>
                        <a:rPr lang="en-CA" sz="1400" b="0" i="1" baseline="0" dirty="0" smtClean="0">
                          <a:solidFill>
                            <a:schemeClr val="tx1"/>
                          </a:solidFill>
                        </a:rPr>
                        <a:t>a new Bruce brand that best defines and communicates its unique positioning to its target audiences.</a:t>
                      </a:r>
                    </a:p>
                    <a:p>
                      <a:pPr marL="342900" indent="-342900" algn="l">
                        <a:buFont typeface="+mj-lt"/>
                        <a:buNone/>
                      </a:pPr>
                      <a:r>
                        <a:rPr lang="en-CA" sz="1400" b="0" i="1" baseline="0" dirty="0" smtClean="0">
                          <a:solidFill>
                            <a:schemeClr val="tx1"/>
                          </a:solidFill>
                        </a:rPr>
                        <a:t>These audiences include existing and future residents, visitors, existing and new business owners, and the Corporation itself.</a:t>
                      </a:r>
                      <a:endParaRPr lang="en-CA" sz="1400" b="0" i="1" dirty="0">
                        <a:solidFill>
                          <a:schemeClr val="tx1"/>
                        </a:solidFill>
                      </a:endParaRPr>
                    </a:p>
                  </a:txBody>
                  <a:tcPr marL="91431" marR="91431" marT="45745" marB="45745">
                    <a:noFill/>
                  </a:tcPr>
                </a:tc>
              </a:tr>
            </a:tbl>
          </a:graphicData>
        </a:graphic>
      </p:graphicFrame>
      <p:sp>
        <p:nvSpPr>
          <p:cNvPr id="28680" name="Title 1"/>
          <p:cNvSpPr>
            <a:spLocks noGrp="1"/>
          </p:cNvSpPr>
          <p:nvPr>
            <p:ph type="title"/>
          </p:nvPr>
        </p:nvSpPr>
        <p:spPr/>
        <p:txBody>
          <a:bodyPr/>
          <a:lstStyle/>
          <a:p>
            <a:pPr eaLnBrk="1" hangingPunct="1"/>
            <a:r>
              <a:rPr lang="en-CA" altLang="en-US" smtClean="0">
                <a:latin typeface="Arial" panose="020B0604020202020204" pitchFamily="34" charset="0"/>
                <a:cs typeface="Arial" panose="020B0604020202020204" pitchFamily="34" charset="0"/>
              </a:rPr>
              <a:t>Background</a:t>
            </a:r>
          </a:p>
        </p:txBody>
      </p:sp>
      <p:sp>
        <p:nvSpPr>
          <p:cNvPr id="2868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2868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2868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128DFBFD-EEB2-4ECF-9587-F650C88AEDC6}" type="slidenum">
              <a:rPr lang="en-US" altLang="en-US">
                <a:solidFill>
                  <a:srgbClr val="757648"/>
                </a:solidFill>
              </a:rPr>
              <a:pPr/>
              <a:t>4</a:t>
            </a:fld>
            <a:endParaRPr lang="en-US" altLang="en-US">
              <a:solidFill>
                <a:srgbClr val="757648"/>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727737676"/>
              </p:ext>
            </p:extLst>
          </p:nvPr>
        </p:nvGraphicFramePr>
        <p:xfrm>
          <a:off x="457200" y="971550"/>
          <a:ext cx="8229600" cy="947738"/>
        </p:xfrm>
        <a:graphic>
          <a:graphicData uri="http://schemas.openxmlformats.org/drawingml/2006/table">
            <a:tbl>
              <a:tblPr firstRow="1" bandRow="1">
                <a:tableStyleId>{69012ECD-51FC-41F1-AA8D-1B2483CD663E}</a:tableStyleId>
              </a:tblPr>
              <a:tblGrid>
                <a:gridCol w="8229600"/>
              </a:tblGrid>
              <a:tr h="429530">
                <a:tc>
                  <a:txBody>
                    <a:bodyPr/>
                    <a:lstStyle/>
                    <a:p>
                      <a:r>
                        <a:rPr lang="en-CA" sz="1600" dirty="0" smtClean="0"/>
                        <a:t>NEW</a:t>
                      </a:r>
                      <a:r>
                        <a:rPr lang="en-CA" sz="1600" baseline="0" dirty="0" smtClean="0"/>
                        <a:t> BRUCE BRAND</a:t>
                      </a:r>
                      <a:endParaRPr lang="en-CA" sz="1600" dirty="0"/>
                    </a:p>
                  </a:txBody>
                  <a:tcPr marT="45724" marB="45724" anchor="ctr" anchorCtr="1"/>
                </a:tc>
              </a:tr>
              <a:tr h="518208">
                <a:tc>
                  <a:txBody>
                    <a:bodyPr/>
                    <a:lstStyle/>
                    <a:p>
                      <a:pPr algn="ctr">
                        <a:buFont typeface="Arial" pitchFamily="34" charset="0"/>
                        <a:buNone/>
                      </a:pPr>
                      <a:r>
                        <a:rPr lang="en-CA" sz="1400" dirty="0" smtClean="0"/>
                        <a:t>The</a:t>
                      </a:r>
                      <a:r>
                        <a:rPr lang="en-CA" sz="1400" baseline="0" dirty="0" smtClean="0"/>
                        <a:t> County of Bruce has engaged </a:t>
                      </a:r>
                      <a:r>
                        <a:rPr lang="en-CA" sz="1400" baseline="0" dirty="0" err="1" smtClean="0"/>
                        <a:t>Tenzing</a:t>
                      </a:r>
                      <a:r>
                        <a:rPr lang="en-CA" sz="1400" baseline="0" dirty="0" smtClean="0"/>
                        <a:t> to assist in development of a new Bruce brand.</a:t>
                      </a:r>
                    </a:p>
                    <a:p>
                      <a:pPr algn="ctr">
                        <a:buFont typeface="Arial" pitchFamily="34" charset="0"/>
                        <a:buNone/>
                      </a:pPr>
                      <a:r>
                        <a:rPr lang="en-CA" sz="1400" baseline="0" dirty="0" smtClean="0"/>
                        <a:t>In turn, Insights is providing the research component of the branding project.</a:t>
                      </a:r>
                      <a:endParaRPr lang="en-CA" sz="1400" dirty="0"/>
                    </a:p>
                  </a:txBody>
                  <a:tcPr marT="45724" marB="45724"/>
                </a:tc>
              </a:tr>
            </a:tbl>
          </a:graphicData>
        </a:graphic>
      </p:graphicFrame>
      <p:sp>
        <p:nvSpPr>
          <p:cNvPr id="22" name="Rounded Rectangle 21"/>
          <p:cNvSpPr/>
          <p:nvPr/>
        </p:nvSpPr>
        <p:spPr>
          <a:xfrm>
            <a:off x="471488" y="2124075"/>
            <a:ext cx="1690687" cy="720725"/>
          </a:xfrm>
          <a:prstGeom prst="round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1400" b="1" dirty="0"/>
              <a:t>THE BRANDING PROJECT</a:t>
            </a:r>
          </a:p>
        </p:txBody>
      </p:sp>
      <p:sp>
        <p:nvSpPr>
          <p:cNvPr id="23" name="Right Arrow 22"/>
          <p:cNvSpPr/>
          <p:nvPr/>
        </p:nvSpPr>
        <p:spPr>
          <a:xfrm>
            <a:off x="2162175" y="2249488"/>
            <a:ext cx="346075" cy="5111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6" name="Rounded Rectangle 15"/>
          <p:cNvSpPr/>
          <p:nvPr/>
        </p:nvSpPr>
        <p:spPr>
          <a:xfrm>
            <a:off x="457200" y="3508375"/>
            <a:ext cx="1689100" cy="720725"/>
          </a:xfrm>
          <a:prstGeom prst="round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1400" b="1" dirty="0"/>
              <a:t>APPLICATION OF THE NEW BRAND</a:t>
            </a:r>
          </a:p>
        </p:txBody>
      </p:sp>
      <p:sp>
        <p:nvSpPr>
          <p:cNvPr id="18" name="Right Arrow 17"/>
          <p:cNvSpPr/>
          <p:nvPr/>
        </p:nvSpPr>
        <p:spPr>
          <a:xfrm>
            <a:off x="2146300" y="3605213"/>
            <a:ext cx="347663" cy="51276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graphicFrame>
        <p:nvGraphicFramePr>
          <p:cNvPr id="32" name="Table 31"/>
          <p:cNvGraphicFramePr>
            <a:graphicFrameLocks noGrp="1"/>
          </p:cNvGraphicFramePr>
          <p:nvPr>
            <p:extLst>
              <p:ext uri="{D42A27DB-BD31-4B8C-83A1-F6EECF244321}">
                <p14:modId xmlns:p14="http://schemas.microsoft.com/office/powerpoint/2010/main" val="4091377325"/>
              </p:ext>
            </p:extLst>
          </p:nvPr>
        </p:nvGraphicFramePr>
        <p:xfrm>
          <a:off x="2660650" y="3508375"/>
          <a:ext cx="6026150" cy="944850"/>
        </p:xfrm>
        <a:graphic>
          <a:graphicData uri="http://schemas.openxmlformats.org/drawingml/2006/table">
            <a:tbl>
              <a:tblPr firstRow="1" bandRow="1">
                <a:tableStyleId>{69012ECD-51FC-41F1-AA8D-1B2483CD663E}</a:tableStyleId>
              </a:tblPr>
              <a:tblGrid>
                <a:gridCol w="6026150"/>
              </a:tblGrid>
              <a:tr h="944563">
                <a:tc>
                  <a:txBody>
                    <a:bodyPr/>
                    <a:lstStyle/>
                    <a:p>
                      <a:pPr marL="342900" indent="-342900" algn="l">
                        <a:buFont typeface="+mj-lt"/>
                        <a:buNone/>
                      </a:pPr>
                      <a:r>
                        <a:rPr lang="en-CA" sz="1400" b="0" dirty="0" smtClean="0">
                          <a:solidFill>
                            <a:schemeClr val="tx1"/>
                          </a:solidFill>
                        </a:rPr>
                        <a:t>The</a:t>
                      </a:r>
                      <a:r>
                        <a:rPr lang="en-CA" sz="1400" b="0" baseline="0" dirty="0" smtClean="0">
                          <a:solidFill>
                            <a:schemeClr val="tx1"/>
                          </a:solidFill>
                        </a:rPr>
                        <a:t> County intends that …</a:t>
                      </a:r>
                    </a:p>
                    <a:p>
                      <a:pPr marL="342900" indent="-342900" algn="l">
                        <a:buFont typeface="+mj-lt"/>
                        <a:buNone/>
                      </a:pPr>
                      <a:r>
                        <a:rPr lang="en-CA" sz="1400" b="0" i="1" baseline="0" dirty="0" smtClean="0">
                          <a:solidFill>
                            <a:schemeClr val="tx1"/>
                          </a:solidFill>
                        </a:rPr>
                        <a:t>the new Bruce brand will form the basis for a unified voice across all Corporate functions in addition to raising the County’s profile as a viable place to live, visit and to build a business.</a:t>
                      </a:r>
                      <a:endParaRPr lang="en-CA" sz="1400" b="0" i="1" dirty="0">
                        <a:solidFill>
                          <a:schemeClr val="tx1"/>
                        </a:solidFill>
                      </a:endParaRPr>
                    </a:p>
                  </a:txBody>
                  <a:tcPr marL="91431" marR="91431" marT="45705" marB="45705">
                    <a:noFill/>
                  </a:tcPr>
                </a:tc>
              </a:tr>
            </a:tbl>
          </a:graphicData>
        </a:graphic>
      </p:graphicFrame>
      <p:sp>
        <p:nvSpPr>
          <p:cNvPr id="13" name="Rounded Rectangle 12"/>
          <p:cNvSpPr/>
          <p:nvPr/>
        </p:nvSpPr>
        <p:spPr>
          <a:xfrm>
            <a:off x="471488" y="4676775"/>
            <a:ext cx="1689100" cy="720725"/>
          </a:xfrm>
          <a:prstGeom prst="round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1400" b="1" dirty="0"/>
              <a:t>ROLE OF RESEARCH</a:t>
            </a:r>
          </a:p>
        </p:txBody>
      </p:sp>
      <p:sp>
        <p:nvSpPr>
          <p:cNvPr id="14" name="Right Arrow 13"/>
          <p:cNvSpPr/>
          <p:nvPr/>
        </p:nvSpPr>
        <p:spPr>
          <a:xfrm>
            <a:off x="2160588" y="4773613"/>
            <a:ext cx="347662" cy="51276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graphicFrame>
        <p:nvGraphicFramePr>
          <p:cNvPr id="15" name="Table 14"/>
          <p:cNvGraphicFramePr>
            <a:graphicFrameLocks noGrp="1"/>
          </p:cNvGraphicFramePr>
          <p:nvPr>
            <p:extLst>
              <p:ext uri="{D42A27DB-BD31-4B8C-83A1-F6EECF244321}">
                <p14:modId xmlns:p14="http://schemas.microsoft.com/office/powerpoint/2010/main" val="4173133966"/>
              </p:ext>
            </p:extLst>
          </p:nvPr>
        </p:nvGraphicFramePr>
        <p:xfrm>
          <a:off x="2660650" y="4676775"/>
          <a:ext cx="6026150" cy="944850"/>
        </p:xfrm>
        <a:graphic>
          <a:graphicData uri="http://schemas.openxmlformats.org/drawingml/2006/table">
            <a:tbl>
              <a:tblPr firstRow="1" bandRow="1">
                <a:tableStyleId>{69012ECD-51FC-41F1-AA8D-1B2483CD663E}</a:tableStyleId>
              </a:tblPr>
              <a:tblGrid>
                <a:gridCol w="6026150"/>
              </a:tblGrid>
              <a:tr h="944563">
                <a:tc>
                  <a:txBody>
                    <a:bodyPr/>
                    <a:lstStyle/>
                    <a:p>
                      <a:pPr marL="342900" indent="-342900" algn="l">
                        <a:buFont typeface="+mj-lt"/>
                        <a:buNone/>
                      </a:pPr>
                      <a:r>
                        <a:rPr lang="en-CA" sz="1400" b="0" i="0" dirty="0" smtClean="0">
                          <a:solidFill>
                            <a:schemeClr val="tx1"/>
                          </a:solidFill>
                        </a:rPr>
                        <a:t>The</a:t>
                      </a:r>
                      <a:r>
                        <a:rPr lang="en-CA" sz="1400" b="0" i="0" baseline="0" dirty="0" smtClean="0">
                          <a:solidFill>
                            <a:schemeClr val="tx1"/>
                          </a:solidFill>
                        </a:rPr>
                        <a:t> goal of the  research was to determine how Bruce County is currently known, and to identify strengths and attributes that can be leveraged when developing the new brand, to ensure that it is credible and motivational.</a:t>
                      </a:r>
                    </a:p>
                  </a:txBody>
                  <a:tcPr marL="91431" marR="91431" marT="45705" marB="45705">
                    <a:no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Perceived Strengths and Concerns</a:t>
            </a:r>
            <a:endParaRPr lang="en-CA" dirty="0"/>
          </a:p>
        </p:txBody>
      </p:sp>
      <p:sp>
        <p:nvSpPr>
          <p:cNvPr id="3" name="Date Placeholder 2"/>
          <p:cNvSpPr>
            <a:spLocks noGrp="1"/>
          </p:cNvSpPr>
          <p:nvPr>
            <p:ph type="dt" sz="half" idx="10"/>
          </p:nvPr>
        </p:nvSpPr>
        <p:spPr/>
        <p:txBody>
          <a:bodyPr/>
          <a:lstStyle/>
          <a:p>
            <a:pPr>
              <a:defRPr/>
            </a:pPr>
            <a:r>
              <a:rPr lang="en-US" smtClean="0"/>
              <a:t>January 14, 2016</a:t>
            </a:r>
            <a:endParaRPr lang="en-US"/>
          </a:p>
        </p:txBody>
      </p:sp>
      <p:sp>
        <p:nvSpPr>
          <p:cNvPr id="4" name="Footer Placeholder 3"/>
          <p:cNvSpPr>
            <a:spLocks noGrp="1"/>
          </p:cNvSpPr>
          <p:nvPr>
            <p:ph type="ftr" sz="quarter" idx="11"/>
          </p:nvPr>
        </p:nvSpPr>
        <p:spPr/>
        <p:txBody>
          <a:bodyPr/>
          <a:lstStyle/>
          <a:p>
            <a:pPr>
              <a:defRPr/>
            </a:pPr>
            <a:r>
              <a:rPr lang="en-CA" smtClean="0"/>
              <a:t>Bruce Brand Project</a:t>
            </a:r>
            <a:endParaRPr lang="en-US" dirty="0"/>
          </a:p>
        </p:txBody>
      </p:sp>
      <p:sp>
        <p:nvSpPr>
          <p:cNvPr id="5" name="Slide Number Placeholder 4"/>
          <p:cNvSpPr>
            <a:spLocks noGrp="1"/>
          </p:cNvSpPr>
          <p:nvPr>
            <p:ph type="sldNum" sz="quarter" idx="12"/>
          </p:nvPr>
        </p:nvSpPr>
        <p:spPr/>
        <p:txBody>
          <a:bodyPr/>
          <a:lstStyle/>
          <a:p>
            <a:fld id="{2D8BDB83-C710-4BB0-97BF-7273DDEDD8C6}" type="slidenum">
              <a:rPr lang="en-US" altLang="en-US" smtClean="0"/>
              <a:pPr/>
              <a:t>40</a:t>
            </a:fld>
            <a:endParaRPr lang="en-US" altLang="en-US"/>
          </a:p>
        </p:txBody>
      </p:sp>
      <p:sp>
        <p:nvSpPr>
          <p:cNvPr id="6" name="Rectangle 5"/>
          <p:cNvSpPr/>
          <p:nvPr/>
        </p:nvSpPr>
        <p:spPr>
          <a:xfrm>
            <a:off x="585788" y="1085850"/>
            <a:ext cx="8229600" cy="19002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smtClean="0"/>
              <a:t>Key strengths of Bruce County, unaided, tended to revolve around the natural environment: the scenic beauty and outdoor recreational opportunities. Community and the peacefulness of the rural setting also emerged as themes. Concerns, to the extent that they existed, related to geographic isolation, a perceived lack of access to health care and limited economic opportunities.</a:t>
            </a:r>
            <a:endParaRPr lang="en-CA" sz="1600" b="1" dirty="0"/>
          </a:p>
        </p:txBody>
      </p:sp>
    </p:spTree>
    <p:extLst>
      <p:ext uri="{BB962C8B-B14F-4D97-AF65-F5344CB8AC3E}">
        <p14:creationId xmlns:p14="http://schemas.microsoft.com/office/powerpoint/2010/main" val="3383588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CA" altLang="en-US" dirty="0" smtClean="0">
                <a:latin typeface="Arial" panose="020B0604020202020204" pitchFamily="34" charset="0"/>
                <a:cs typeface="Arial" panose="020B0604020202020204" pitchFamily="34" charset="0"/>
              </a:rPr>
              <a:t>Perceived Strengths</a:t>
            </a:r>
          </a:p>
        </p:txBody>
      </p:sp>
      <p:sp>
        <p:nvSpPr>
          <p:cNvPr id="38915"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389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389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ED55DDA8-5B4D-4969-9AAD-D6A8066806E9}" type="slidenum">
              <a:rPr lang="en-US" altLang="en-US">
                <a:solidFill>
                  <a:srgbClr val="757648"/>
                </a:solidFill>
              </a:rPr>
              <a:pPr/>
              <a:t>41</a:t>
            </a:fld>
            <a:endParaRPr lang="en-US" altLang="en-US">
              <a:solidFill>
                <a:srgbClr val="757648"/>
              </a:solidFill>
            </a:endParaRPr>
          </a:p>
        </p:txBody>
      </p:sp>
      <p:sp>
        <p:nvSpPr>
          <p:cNvPr id="6" name="Content Placeholder 2"/>
          <p:cNvSpPr txBox="1">
            <a:spLocks/>
          </p:cNvSpPr>
          <p:nvPr/>
        </p:nvSpPr>
        <p:spPr bwMode="auto">
          <a:xfrm>
            <a:off x="2656114" y="970756"/>
            <a:ext cx="3512457" cy="401638"/>
          </a:xfrm>
          <a:prstGeom prst="rect">
            <a:avLst/>
          </a:prstGeom>
          <a:solidFill>
            <a:srgbClr val="A7B8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CA" altLang="en-US" b="1" dirty="0" smtClean="0">
                <a:solidFill>
                  <a:schemeClr val="bg1"/>
                </a:solidFill>
                <a:cs typeface="Arial" panose="020B0604020202020204" pitchFamily="34" charset="0"/>
              </a:rPr>
              <a:t>STRENGTHS, UNAIDED</a:t>
            </a:r>
            <a:endParaRPr lang="en-CA" altLang="en-US" b="1" dirty="0">
              <a:solidFill>
                <a:schemeClr val="bg1"/>
              </a:solidFill>
              <a:cs typeface="Arial" panose="020B0604020202020204" pitchFamily="34" charset="0"/>
            </a:endParaRPr>
          </a:p>
        </p:txBody>
      </p:sp>
      <p:sp>
        <p:nvSpPr>
          <p:cNvPr id="7" name="Rectangle 9"/>
          <p:cNvSpPr>
            <a:spLocks noChangeArrowheads="1"/>
          </p:cNvSpPr>
          <p:nvPr/>
        </p:nvSpPr>
        <p:spPr bwMode="auto">
          <a:xfrm>
            <a:off x="388938" y="5776909"/>
            <a:ext cx="8408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t>Base: </a:t>
            </a:r>
            <a:r>
              <a:rPr lang="en-US" altLang="en-US" sz="900" dirty="0" smtClean="0"/>
              <a:t>Those with at least some familiarity with Bruce County (aware and familiarity score &gt;1) – those who were unsure: n=370 at most</a:t>
            </a:r>
          </a:p>
          <a:p>
            <a:pPr eaLnBrk="1" hangingPunct="1"/>
            <a:r>
              <a:rPr lang="en-US" altLang="en-US" sz="900" i="1" dirty="0" smtClean="0"/>
              <a:t>QD5a: </a:t>
            </a:r>
            <a:r>
              <a:rPr lang="en-US" sz="900" i="1" dirty="0" smtClean="0"/>
              <a:t>The purpose of our research today has been to help Bruce County understand what people think of the County and to learn whether they feel that it has any unique strengths.  What do you think Bruce County has to offer that you cannot easily find in other parts of Ontario, and that might encourage people to live, work or vacation there?</a:t>
            </a:r>
            <a:endParaRPr lang="fr-CA" altLang="en-US" sz="900" i="1" dirty="0"/>
          </a:p>
        </p:txBody>
      </p:sp>
      <p:graphicFrame>
        <p:nvGraphicFramePr>
          <p:cNvPr id="5" name="Chart 4"/>
          <p:cNvGraphicFramePr/>
          <p:nvPr>
            <p:extLst>
              <p:ext uri="{D42A27DB-BD31-4B8C-83A1-F6EECF244321}">
                <p14:modId xmlns:p14="http://schemas.microsoft.com/office/powerpoint/2010/main" val="1924378040"/>
              </p:ext>
            </p:extLst>
          </p:nvPr>
        </p:nvGraphicFramePr>
        <p:xfrm>
          <a:off x="703263" y="1373188"/>
          <a:ext cx="6096000" cy="439896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995069" y="3566530"/>
            <a:ext cx="3984039" cy="1631216"/>
          </a:xfrm>
          <a:prstGeom prst="rect">
            <a:avLst/>
          </a:prstGeom>
          <a:noFill/>
        </p:spPr>
        <p:txBody>
          <a:bodyPr wrap="square" rtlCol="0">
            <a:spAutoFit/>
          </a:bodyPr>
          <a:lstStyle/>
          <a:p>
            <a:r>
              <a:rPr lang="en-CA" sz="1000" dirty="0" smtClean="0"/>
              <a:t>Those named by </a:t>
            </a:r>
            <a:r>
              <a:rPr lang="en-CA" sz="1000" u="sng" dirty="0" smtClean="0"/>
              <a:t>&lt;</a:t>
            </a:r>
            <a:r>
              <a:rPr lang="en-CA" sz="1000" dirty="0" smtClean="0"/>
              <a:t>3%:  Green, open space / land, hunting / fishing, skiing / snowboarding / snowmobiling, affordable housing / low cost of living, history / tradition, diversity / something for everyone, quality of life, accessible, safe / secure, good for retirees, tourist attractions, water sports / boating, lots to do, camping, fresh air, waterfront / coastline, good for families, shopping / dining out, agriculture / local food, swimming / scuba diving, hills / rocks, trees / forest, sunsets, employment opportunities / work:life balance, caves, wildlife, affluent / well-off, hospitals/ health care system, home / family</a:t>
            </a:r>
            <a:endParaRPr lang="en-CA" sz="1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841829"/>
            <a:ext cx="8229600" cy="5057775"/>
          </a:xfrm>
        </p:spPr>
        <p:txBody>
          <a:bodyPr/>
          <a:lstStyle/>
          <a:p>
            <a:endParaRPr lang="en-CA" dirty="0" smtClean="0"/>
          </a:p>
          <a:p>
            <a:endParaRPr lang="en-CA" dirty="0" smtClean="0"/>
          </a:p>
          <a:p>
            <a:pPr>
              <a:buNone/>
            </a:pPr>
            <a:r>
              <a:rPr lang="en-CA" i="1" dirty="0" smtClean="0"/>
              <a:t>It is the beaches and the nature and that kind of stuff.  You can get it at other places, but when I think of their parks you can't beat it. The peninsula specifically is very nice.</a:t>
            </a:r>
          </a:p>
          <a:p>
            <a:pPr>
              <a:buNone/>
            </a:pPr>
            <a:r>
              <a:rPr lang="en-CA" i="1" dirty="0" smtClean="0"/>
              <a:t>The clean water aspect and the nature hikes that go along with that. And no congested traffic. It is a less stressful environment </a:t>
            </a:r>
          </a:p>
          <a:p>
            <a:pPr>
              <a:buNone/>
            </a:pPr>
            <a:r>
              <a:rPr lang="en-CA" i="1" dirty="0" smtClean="0"/>
              <a:t>The sunsets, the nature ... I love both of the towns of Southampton and Port Elgin. We'll be retiring there soon.</a:t>
            </a:r>
          </a:p>
          <a:p>
            <a:pPr>
              <a:buNone/>
            </a:pPr>
            <a:r>
              <a:rPr lang="en-CA" i="1" dirty="0" smtClean="0"/>
              <a:t>Biking, hunting, fishing, snowmobiling, big skies - there's so many things.  Peace and quiet, nice people - very friendly and open, good sense of community. </a:t>
            </a:r>
          </a:p>
          <a:p>
            <a:pPr>
              <a:buNone/>
            </a:pPr>
            <a:r>
              <a:rPr lang="en-CA" i="1" dirty="0" smtClean="0"/>
              <a:t>Quiet and serene - you can see the stars at night.</a:t>
            </a:r>
          </a:p>
          <a:p>
            <a:pPr>
              <a:buNone/>
            </a:pPr>
            <a:r>
              <a:rPr lang="en-CA" i="1" dirty="0" smtClean="0"/>
              <a:t>Definitely it is the unique natural surroundings. </a:t>
            </a:r>
          </a:p>
          <a:p>
            <a:pPr>
              <a:buNone/>
            </a:pPr>
            <a:r>
              <a:rPr lang="en-CA" i="1" dirty="0" smtClean="0"/>
              <a:t>Proximity to the water. Little more casual. Friendly. Great summer place. </a:t>
            </a:r>
          </a:p>
          <a:p>
            <a:pPr>
              <a:buNone/>
            </a:pPr>
            <a:r>
              <a:rPr lang="en-CA" i="1" dirty="0" smtClean="0"/>
              <a:t>A variety of things to do, safe environment, ability to have a better grasp of work life balance, lots of things to see and do, cost of living, peace and quiet. </a:t>
            </a:r>
          </a:p>
          <a:p>
            <a:pPr>
              <a:buNone/>
            </a:pPr>
            <a:r>
              <a:rPr lang="en-CA" i="1" dirty="0" smtClean="0"/>
              <a:t>It's for non metropolitan living … it’s a simple lifestyle but at the same time there is a lot of expensive cottages – therefore it is a affluent and seasonal … It is basic country living </a:t>
            </a:r>
          </a:p>
          <a:p>
            <a:pPr>
              <a:buNone/>
            </a:pPr>
            <a:r>
              <a:rPr lang="en-CA" i="1" dirty="0" smtClean="0"/>
              <a:t>Good retirement area for people coming from the city … and good for pre-school kids/families.</a:t>
            </a:r>
          </a:p>
          <a:p>
            <a:endParaRPr lang="en-CA" dirty="0"/>
          </a:p>
        </p:txBody>
      </p:sp>
      <p:sp>
        <p:nvSpPr>
          <p:cNvPr id="4" name="Date Placeholder 3"/>
          <p:cNvSpPr>
            <a:spLocks noGrp="1"/>
          </p:cNvSpPr>
          <p:nvPr>
            <p:ph type="dt" sz="half" idx="10"/>
          </p:nvPr>
        </p:nvSpPr>
        <p:spPr/>
        <p:txBody>
          <a:bodyPr/>
          <a:lstStyle/>
          <a:p>
            <a:pPr>
              <a:defRPr/>
            </a:pPr>
            <a:r>
              <a:rPr lang="en-US" smtClean="0"/>
              <a:t>January 14, 2016</a:t>
            </a:r>
            <a:endParaRPr lang="en-US"/>
          </a:p>
        </p:txBody>
      </p:sp>
      <p:sp>
        <p:nvSpPr>
          <p:cNvPr id="5" name="Footer Placeholder 4"/>
          <p:cNvSpPr>
            <a:spLocks noGrp="1"/>
          </p:cNvSpPr>
          <p:nvPr>
            <p:ph type="ftr" sz="quarter" idx="11"/>
          </p:nvPr>
        </p:nvSpPr>
        <p:spPr/>
        <p:txBody>
          <a:bodyPr/>
          <a:lstStyle/>
          <a:p>
            <a:pPr>
              <a:defRPr/>
            </a:pPr>
            <a:r>
              <a:rPr lang="en-CA" smtClean="0"/>
              <a:t>Bruce Brand Project</a:t>
            </a:r>
            <a:endParaRPr lang="en-US" dirty="0"/>
          </a:p>
        </p:txBody>
      </p:sp>
      <p:sp>
        <p:nvSpPr>
          <p:cNvPr id="6" name="Slide Number Placeholder 5"/>
          <p:cNvSpPr>
            <a:spLocks noGrp="1"/>
          </p:cNvSpPr>
          <p:nvPr>
            <p:ph type="sldNum" sz="quarter" idx="12"/>
          </p:nvPr>
        </p:nvSpPr>
        <p:spPr/>
        <p:txBody>
          <a:bodyPr/>
          <a:lstStyle/>
          <a:p>
            <a:fld id="{9D1A961A-115D-4687-AE2D-7E3068DFD7D5}" type="slidenum">
              <a:rPr lang="en-US" altLang="en-US" smtClean="0"/>
              <a:pPr/>
              <a:t>42</a:t>
            </a:fld>
            <a:endParaRPr lang="en-US" altLang="en-US"/>
          </a:p>
        </p:txBody>
      </p:sp>
      <p:sp>
        <p:nvSpPr>
          <p:cNvPr id="9" name="Content Placeholder 2"/>
          <p:cNvSpPr txBox="1">
            <a:spLocks noGrp="1"/>
          </p:cNvSpPr>
          <p:nvPr>
            <p:ph type="title"/>
          </p:nvPr>
        </p:nvSpPr>
        <p:spPr bwMode="auto">
          <a:xfrm>
            <a:off x="435424" y="928913"/>
            <a:ext cx="8258629" cy="473075"/>
          </a:xfrm>
          <a:prstGeom prst="rect">
            <a:avLst/>
          </a:prstGeom>
          <a:solidFill>
            <a:srgbClr val="B3D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CA" altLang="en-US" sz="1800" b="1" dirty="0" smtClean="0">
                <a:cs typeface="Arial" panose="020B0604020202020204" pitchFamily="34" charset="0"/>
              </a:rPr>
              <a:t>STRENGTHS, IN THE WORDS OF THE RESPONDENTS</a:t>
            </a:r>
            <a:endParaRPr lang="en-CA" altLang="en-US" sz="1800" b="1" dirty="0">
              <a:cs typeface="Arial" panose="020B0604020202020204" pitchFamily="34" charset="0"/>
            </a:endParaRPr>
          </a:p>
        </p:txBody>
      </p:sp>
      <p:sp>
        <p:nvSpPr>
          <p:cNvPr id="7" name="Title 1"/>
          <p:cNvSpPr txBox="1">
            <a:spLocks/>
          </p:cNvSpPr>
          <p:nvPr/>
        </p:nvSpPr>
        <p:spPr bwMode="auto">
          <a:xfrm>
            <a:off x="457200" y="215900"/>
            <a:ext cx="6096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1" kern="1200">
                <a:solidFill>
                  <a:schemeClr val="tx1"/>
                </a:solidFill>
                <a:latin typeface="Arial"/>
                <a:ea typeface="+mj-ea"/>
                <a:cs typeface="Arial"/>
              </a:defRPr>
            </a:lvl1pPr>
            <a:lvl2pPr algn="l" defTabSz="457200" rtl="0" eaLnBrk="0" fontAlgn="base" hangingPunct="0">
              <a:spcBef>
                <a:spcPct val="0"/>
              </a:spcBef>
              <a:spcAft>
                <a:spcPct val="0"/>
              </a:spcAft>
              <a:defRPr sz="2400" b="1">
                <a:solidFill>
                  <a:schemeClr val="tx1"/>
                </a:solidFill>
                <a:latin typeface="Arial" charset="0"/>
                <a:cs typeface="Arial" charset="0"/>
              </a:defRPr>
            </a:lvl2pPr>
            <a:lvl3pPr algn="l" defTabSz="457200" rtl="0" eaLnBrk="0" fontAlgn="base" hangingPunct="0">
              <a:spcBef>
                <a:spcPct val="0"/>
              </a:spcBef>
              <a:spcAft>
                <a:spcPct val="0"/>
              </a:spcAft>
              <a:defRPr sz="2400" b="1">
                <a:solidFill>
                  <a:schemeClr val="tx1"/>
                </a:solidFill>
                <a:latin typeface="Arial" charset="0"/>
                <a:cs typeface="Arial" charset="0"/>
              </a:defRPr>
            </a:lvl3pPr>
            <a:lvl4pPr algn="l" defTabSz="457200" rtl="0" eaLnBrk="0" fontAlgn="base" hangingPunct="0">
              <a:spcBef>
                <a:spcPct val="0"/>
              </a:spcBef>
              <a:spcAft>
                <a:spcPct val="0"/>
              </a:spcAft>
              <a:defRPr sz="2400" b="1">
                <a:solidFill>
                  <a:schemeClr val="tx1"/>
                </a:solidFill>
                <a:latin typeface="Arial" charset="0"/>
                <a:cs typeface="Arial" charset="0"/>
              </a:defRPr>
            </a:lvl4pPr>
            <a:lvl5pPr algn="l" defTabSz="457200" rtl="0" eaLnBrk="0" fontAlgn="base" hangingPunct="0">
              <a:spcBef>
                <a:spcPct val="0"/>
              </a:spcBef>
              <a:spcAft>
                <a:spcPct val="0"/>
              </a:spcAft>
              <a:defRPr sz="2400" b="1">
                <a:solidFill>
                  <a:schemeClr val="tx1"/>
                </a:solidFill>
                <a:latin typeface="Arial" charset="0"/>
                <a:cs typeface="Arial" charset="0"/>
              </a:defRPr>
            </a:lvl5pPr>
            <a:lvl6pPr marL="457200" algn="l" defTabSz="457200" rtl="0" fontAlgn="base">
              <a:spcBef>
                <a:spcPct val="0"/>
              </a:spcBef>
              <a:spcAft>
                <a:spcPct val="0"/>
              </a:spcAft>
              <a:defRPr sz="2400" b="1">
                <a:solidFill>
                  <a:schemeClr val="tx1"/>
                </a:solidFill>
                <a:latin typeface="Arial" charset="0"/>
                <a:cs typeface="Arial" charset="0"/>
              </a:defRPr>
            </a:lvl6pPr>
            <a:lvl7pPr marL="914400" algn="l" defTabSz="457200" rtl="0" fontAlgn="base">
              <a:spcBef>
                <a:spcPct val="0"/>
              </a:spcBef>
              <a:spcAft>
                <a:spcPct val="0"/>
              </a:spcAft>
              <a:defRPr sz="2400" b="1">
                <a:solidFill>
                  <a:schemeClr val="tx1"/>
                </a:solidFill>
                <a:latin typeface="Arial" charset="0"/>
                <a:cs typeface="Arial" charset="0"/>
              </a:defRPr>
            </a:lvl7pPr>
            <a:lvl8pPr marL="1371600" algn="l" defTabSz="457200" rtl="0" fontAlgn="base">
              <a:spcBef>
                <a:spcPct val="0"/>
              </a:spcBef>
              <a:spcAft>
                <a:spcPct val="0"/>
              </a:spcAft>
              <a:defRPr sz="2400" b="1">
                <a:solidFill>
                  <a:schemeClr val="tx1"/>
                </a:solidFill>
                <a:latin typeface="Arial" charset="0"/>
                <a:cs typeface="Arial" charset="0"/>
              </a:defRPr>
            </a:lvl8pPr>
            <a:lvl9pPr marL="1828800" algn="l" defTabSz="457200" rtl="0" fontAlgn="base">
              <a:spcBef>
                <a:spcPct val="0"/>
              </a:spcBef>
              <a:spcAft>
                <a:spcPct val="0"/>
              </a:spcAft>
              <a:defRPr sz="2400" b="1">
                <a:solidFill>
                  <a:schemeClr val="tx1"/>
                </a:solidFill>
                <a:latin typeface="Arial" charset="0"/>
                <a:cs typeface="Arial" charset="0"/>
              </a:defRPr>
            </a:lvl9pPr>
          </a:lstStyle>
          <a:p>
            <a:pPr eaLnBrk="1" hangingPunct="1"/>
            <a:r>
              <a:rPr lang="en-CA" altLang="en-US" smtClean="0">
                <a:latin typeface="Arial" panose="020B0604020202020204" pitchFamily="34" charset="0"/>
                <a:cs typeface="Arial" panose="020B0604020202020204" pitchFamily="34" charset="0"/>
              </a:rPr>
              <a:t>Perceived Strengths</a:t>
            </a:r>
            <a:endParaRPr lang="en-CA" altLang="en-US" dirty="0" smtClean="0">
              <a:latin typeface="Arial" panose="020B0604020202020204" pitchFamily="34" charset="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CA" altLang="en-US" dirty="0" smtClean="0">
                <a:latin typeface="Arial" panose="020B0604020202020204" pitchFamily="34" charset="0"/>
                <a:cs typeface="Arial" panose="020B0604020202020204" pitchFamily="34" charset="0"/>
              </a:rPr>
              <a:t>Perceived Concerns</a:t>
            </a:r>
          </a:p>
        </p:txBody>
      </p:sp>
      <p:sp>
        <p:nvSpPr>
          <p:cNvPr id="39939"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399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399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0CCEB361-3C71-4217-92F3-2751EBC44D1F}" type="slidenum">
              <a:rPr lang="en-US" altLang="en-US">
                <a:solidFill>
                  <a:srgbClr val="757648"/>
                </a:solidFill>
              </a:rPr>
              <a:pPr/>
              <a:t>43</a:t>
            </a:fld>
            <a:endParaRPr lang="en-US" altLang="en-US">
              <a:solidFill>
                <a:srgbClr val="757648"/>
              </a:solidFill>
            </a:endParaRPr>
          </a:p>
        </p:txBody>
      </p:sp>
      <p:sp>
        <p:nvSpPr>
          <p:cNvPr id="6" name="Content Placeholder 2"/>
          <p:cNvSpPr txBox="1">
            <a:spLocks/>
          </p:cNvSpPr>
          <p:nvPr/>
        </p:nvSpPr>
        <p:spPr bwMode="auto">
          <a:xfrm>
            <a:off x="2951164" y="970756"/>
            <a:ext cx="3602036" cy="401638"/>
          </a:xfrm>
          <a:prstGeom prst="rect">
            <a:avLst/>
          </a:prstGeom>
          <a:solidFill>
            <a:srgbClr val="A7B8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CA" altLang="en-US" b="1" dirty="0" smtClean="0">
                <a:solidFill>
                  <a:schemeClr val="bg1"/>
                </a:solidFill>
                <a:cs typeface="Arial" panose="020B0604020202020204" pitchFamily="34" charset="0"/>
              </a:rPr>
              <a:t>CONCERNS, UNAIDED</a:t>
            </a:r>
            <a:endParaRPr lang="en-CA" altLang="en-US" b="1" dirty="0">
              <a:solidFill>
                <a:schemeClr val="bg1"/>
              </a:solidFill>
              <a:cs typeface="Arial" panose="020B0604020202020204" pitchFamily="34" charset="0"/>
            </a:endParaRPr>
          </a:p>
        </p:txBody>
      </p:sp>
      <p:sp>
        <p:nvSpPr>
          <p:cNvPr id="7" name="Rectangle 9"/>
          <p:cNvSpPr>
            <a:spLocks noChangeArrowheads="1"/>
          </p:cNvSpPr>
          <p:nvPr/>
        </p:nvSpPr>
        <p:spPr bwMode="auto">
          <a:xfrm>
            <a:off x="388938" y="6019804"/>
            <a:ext cx="8408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t>Base: </a:t>
            </a:r>
            <a:r>
              <a:rPr lang="en-US" altLang="en-US" sz="900" dirty="0" smtClean="0"/>
              <a:t>Those with at least some familiarity with Bruce County (aware and familiarity score &gt;1) – those who were unsure: n=370 at most</a:t>
            </a:r>
          </a:p>
          <a:p>
            <a:pPr eaLnBrk="1" hangingPunct="1"/>
            <a:r>
              <a:rPr lang="en-US" altLang="en-US" sz="900" i="1" dirty="0" smtClean="0"/>
              <a:t>QD5b: </a:t>
            </a:r>
            <a:r>
              <a:rPr lang="en-US" sz="900" i="1" dirty="0"/>
              <a:t>What, if any, concerns would you have about Bruce County as a place to vacation, live, work, retire, or have a business?</a:t>
            </a:r>
            <a:endParaRPr lang="fr-CA" altLang="en-US" sz="900" i="1" dirty="0"/>
          </a:p>
        </p:txBody>
      </p:sp>
      <p:graphicFrame>
        <p:nvGraphicFramePr>
          <p:cNvPr id="8" name="Chart 7"/>
          <p:cNvGraphicFramePr/>
          <p:nvPr>
            <p:extLst>
              <p:ext uri="{D42A27DB-BD31-4B8C-83A1-F6EECF244321}">
                <p14:modId xmlns:p14="http://schemas.microsoft.com/office/powerpoint/2010/main" val="2357284034"/>
              </p:ext>
            </p:extLst>
          </p:nvPr>
        </p:nvGraphicFramePr>
        <p:xfrm>
          <a:off x="1455738" y="1373982"/>
          <a:ext cx="6096000" cy="385532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88938" y="5228517"/>
            <a:ext cx="8229600" cy="861774"/>
          </a:xfrm>
          <a:prstGeom prst="rect">
            <a:avLst/>
          </a:prstGeom>
          <a:noFill/>
        </p:spPr>
        <p:txBody>
          <a:bodyPr wrap="square" rtlCol="0">
            <a:spAutoFit/>
          </a:bodyPr>
          <a:lstStyle/>
          <a:p>
            <a:r>
              <a:rPr lang="en-CA" sz="1000" dirty="0" smtClean="0"/>
              <a:t>Those named by </a:t>
            </a:r>
            <a:r>
              <a:rPr lang="en-CA" sz="1000" u="sng" dirty="0" smtClean="0"/>
              <a:t>&lt;</a:t>
            </a:r>
            <a:r>
              <a:rPr lang="en-CA" sz="1000" dirty="0" smtClean="0"/>
              <a:t>3%:  Lack of education opportunities, lack of shopping / dining choices, lack of entertainment (e.g. children / teens would get bored), lack of infrastructure – roads / bridges / parking, low income / high cost of living, can only support seasonal business, lack of accessibility for seniors, possible overdevelopment / overcrowded, vacation atmosphere, wind turbines are disruptive, pollution (general), reputation of locals / local politics, no family in area / no connection to area, lack of housing, drug-related crime, poor recycling program / awareness</a:t>
            </a:r>
            <a:endParaRPr lang="en-CA" sz="1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841829"/>
            <a:ext cx="8229600" cy="5057775"/>
          </a:xfrm>
        </p:spPr>
        <p:txBody>
          <a:bodyPr/>
          <a:lstStyle/>
          <a:p>
            <a:endParaRPr lang="en-CA" dirty="0" smtClean="0"/>
          </a:p>
          <a:p>
            <a:endParaRPr lang="en-CA" dirty="0" smtClean="0"/>
          </a:p>
          <a:p>
            <a:pPr>
              <a:buNone/>
            </a:pPr>
            <a:r>
              <a:rPr lang="en-CA" i="1" dirty="0" smtClean="0"/>
              <a:t>Need more doctors, need more jobs, and need more things for teens and kids to do.</a:t>
            </a:r>
          </a:p>
          <a:p>
            <a:pPr>
              <a:buNone/>
            </a:pPr>
            <a:r>
              <a:rPr lang="en-CA" i="1" dirty="0" smtClean="0"/>
              <a:t>It might be tough for businesses. There isn't a huge population outside of tourist months.</a:t>
            </a:r>
          </a:p>
          <a:p>
            <a:pPr>
              <a:buNone/>
            </a:pPr>
            <a:r>
              <a:rPr lang="en-CA" i="1" dirty="0" smtClean="0"/>
              <a:t>I don't think there is enough nice dining and I don’t think it would support professional career advancement.</a:t>
            </a:r>
          </a:p>
          <a:p>
            <a:pPr>
              <a:buNone/>
            </a:pPr>
            <a:r>
              <a:rPr lang="en-CA" i="1" dirty="0" smtClean="0"/>
              <a:t>The population base is declining and demographic change is heavily towards the older generations. Lack of post secondary access and health care accessibility.</a:t>
            </a:r>
          </a:p>
          <a:p>
            <a:pPr>
              <a:buNone/>
            </a:pPr>
            <a:r>
              <a:rPr lang="en-CA" i="1" dirty="0" smtClean="0"/>
              <a:t>Access to healthcare, hospitals and transportation as well as essential services.</a:t>
            </a:r>
          </a:p>
          <a:p>
            <a:pPr>
              <a:buNone/>
            </a:pPr>
            <a:r>
              <a:rPr lang="en-CA" i="1" dirty="0" smtClean="0"/>
              <a:t>I would for sure never do anything else there, but vacation. It's too remote and limited access to other amenities other then nature.</a:t>
            </a:r>
          </a:p>
          <a:p>
            <a:pPr>
              <a:buNone/>
            </a:pPr>
            <a:r>
              <a:rPr lang="en-CA" i="1" dirty="0" smtClean="0"/>
              <a:t>It doesn't have enough to do or places to go in terms of  shopping and galleries. From what I know it doesn't seem like it has enough. Bruce County is basically vacation spot.</a:t>
            </a:r>
          </a:p>
          <a:p>
            <a:pPr>
              <a:buNone/>
            </a:pPr>
            <a:r>
              <a:rPr lang="en-CA" i="1" dirty="0" smtClean="0"/>
              <a:t>If I was going to retire I wouldn't go there because during the winter it must be very cold and everything is closed during fall and winter</a:t>
            </a:r>
          </a:p>
          <a:p>
            <a:pPr>
              <a:buNone/>
            </a:pPr>
            <a:r>
              <a:rPr lang="en-CA" i="1" dirty="0" smtClean="0"/>
              <a:t>I think for people who are looking to retire health care would be an issue. Access to schools and hospitals for the elderly.  For young people, access to employment. Accessibility to a vehicle</a:t>
            </a:r>
            <a:r>
              <a:rPr lang="en-CA" dirty="0" smtClean="0"/>
              <a:t>.</a:t>
            </a:r>
          </a:p>
          <a:p>
            <a:pPr>
              <a:buNone/>
            </a:pPr>
            <a:r>
              <a:rPr lang="en-CA" i="1" dirty="0" smtClean="0"/>
              <a:t>The nuclear plant and wind turbines.</a:t>
            </a:r>
          </a:p>
        </p:txBody>
      </p:sp>
      <p:sp>
        <p:nvSpPr>
          <p:cNvPr id="4" name="Date Placeholder 3"/>
          <p:cNvSpPr>
            <a:spLocks noGrp="1"/>
          </p:cNvSpPr>
          <p:nvPr>
            <p:ph type="dt" sz="half" idx="10"/>
          </p:nvPr>
        </p:nvSpPr>
        <p:spPr/>
        <p:txBody>
          <a:bodyPr/>
          <a:lstStyle/>
          <a:p>
            <a:pPr>
              <a:defRPr/>
            </a:pPr>
            <a:r>
              <a:rPr lang="en-US" smtClean="0"/>
              <a:t>January 14, 2016</a:t>
            </a:r>
            <a:endParaRPr lang="en-US"/>
          </a:p>
        </p:txBody>
      </p:sp>
      <p:sp>
        <p:nvSpPr>
          <p:cNvPr id="5" name="Footer Placeholder 4"/>
          <p:cNvSpPr>
            <a:spLocks noGrp="1"/>
          </p:cNvSpPr>
          <p:nvPr>
            <p:ph type="ftr" sz="quarter" idx="11"/>
          </p:nvPr>
        </p:nvSpPr>
        <p:spPr/>
        <p:txBody>
          <a:bodyPr/>
          <a:lstStyle/>
          <a:p>
            <a:pPr>
              <a:defRPr/>
            </a:pPr>
            <a:r>
              <a:rPr lang="en-CA" smtClean="0"/>
              <a:t>Bruce Brand Project</a:t>
            </a:r>
            <a:endParaRPr lang="en-US" dirty="0"/>
          </a:p>
        </p:txBody>
      </p:sp>
      <p:sp>
        <p:nvSpPr>
          <p:cNvPr id="6" name="Slide Number Placeholder 5"/>
          <p:cNvSpPr>
            <a:spLocks noGrp="1"/>
          </p:cNvSpPr>
          <p:nvPr>
            <p:ph type="sldNum" sz="quarter" idx="12"/>
          </p:nvPr>
        </p:nvSpPr>
        <p:spPr/>
        <p:txBody>
          <a:bodyPr/>
          <a:lstStyle/>
          <a:p>
            <a:fld id="{9D1A961A-115D-4687-AE2D-7E3068DFD7D5}" type="slidenum">
              <a:rPr lang="en-US" altLang="en-US" smtClean="0"/>
              <a:pPr/>
              <a:t>44</a:t>
            </a:fld>
            <a:endParaRPr lang="en-US" altLang="en-US"/>
          </a:p>
        </p:txBody>
      </p:sp>
      <p:sp>
        <p:nvSpPr>
          <p:cNvPr id="9" name="Content Placeholder 2"/>
          <p:cNvSpPr txBox="1">
            <a:spLocks noGrp="1"/>
          </p:cNvSpPr>
          <p:nvPr>
            <p:ph type="title"/>
          </p:nvPr>
        </p:nvSpPr>
        <p:spPr bwMode="auto">
          <a:xfrm>
            <a:off x="435424" y="928913"/>
            <a:ext cx="8258629" cy="473075"/>
          </a:xfrm>
          <a:prstGeom prst="rect">
            <a:avLst/>
          </a:prstGeom>
          <a:solidFill>
            <a:srgbClr val="B3D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CA" altLang="en-US" sz="1800" dirty="0" smtClean="0">
                <a:cs typeface="Arial" panose="020B0604020202020204" pitchFamily="34" charset="0"/>
              </a:rPr>
              <a:t>CONCERNS</a:t>
            </a:r>
            <a:r>
              <a:rPr lang="en-CA" altLang="en-US" sz="1800" b="1" dirty="0" smtClean="0">
                <a:cs typeface="Arial" panose="020B0604020202020204" pitchFamily="34" charset="0"/>
              </a:rPr>
              <a:t>, IN THE WORDS OF THE RESPONDENTS</a:t>
            </a:r>
            <a:endParaRPr lang="en-CA" altLang="en-US" sz="1800" b="1" dirty="0">
              <a:cs typeface="Arial" panose="020B0604020202020204" pitchFamily="34" charset="0"/>
            </a:endParaRPr>
          </a:p>
        </p:txBody>
      </p:sp>
      <p:sp>
        <p:nvSpPr>
          <p:cNvPr id="7" name="Title 1"/>
          <p:cNvSpPr txBox="1">
            <a:spLocks/>
          </p:cNvSpPr>
          <p:nvPr/>
        </p:nvSpPr>
        <p:spPr bwMode="auto">
          <a:xfrm>
            <a:off x="457200" y="215900"/>
            <a:ext cx="6096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1" kern="1200">
                <a:solidFill>
                  <a:schemeClr val="tx1"/>
                </a:solidFill>
                <a:latin typeface="Arial"/>
                <a:ea typeface="+mj-ea"/>
                <a:cs typeface="Arial"/>
              </a:defRPr>
            </a:lvl1pPr>
            <a:lvl2pPr algn="l" defTabSz="457200" rtl="0" eaLnBrk="0" fontAlgn="base" hangingPunct="0">
              <a:spcBef>
                <a:spcPct val="0"/>
              </a:spcBef>
              <a:spcAft>
                <a:spcPct val="0"/>
              </a:spcAft>
              <a:defRPr sz="2400" b="1">
                <a:solidFill>
                  <a:schemeClr val="tx1"/>
                </a:solidFill>
                <a:latin typeface="Arial" charset="0"/>
                <a:cs typeface="Arial" charset="0"/>
              </a:defRPr>
            </a:lvl2pPr>
            <a:lvl3pPr algn="l" defTabSz="457200" rtl="0" eaLnBrk="0" fontAlgn="base" hangingPunct="0">
              <a:spcBef>
                <a:spcPct val="0"/>
              </a:spcBef>
              <a:spcAft>
                <a:spcPct val="0"/>
              </a:spcAft>
              <a:defRPr sz="2400" b="1">
                <a:solidFill>
                  <a:schemeClr val="tx1"/>
                </a:solidFill>
                <a:latin typeface="Arial" charset="0"/>
                <a:cs typeface="Arial" charset="0"/>
              </a:defRPr>
            </a:lvl3pPr>
            <a:lvl4pPr algn="l" defTabSz="457200" rtl="0" eaLnBrk="0" fontAlgn="base" hangingPunct="0">
              <a:spcBef>
                <a:spcPct val="0"/>
              </a:spcBef>
              <a:spcAft>
                <a:spcPct val="0"/>
              </a:spcAft>
              <a:defRPr sz="2400" b="1">
                <a:solidFill>
                  <a:schemeClr val="tx1"/>
                </a:solidFill>
                <a:latin typeface="Arial" charset="0"/>
                <a:cs typeface="Arial" charset="0"/>
              </a:defRPr>
            </a:lvl4pPr>
            <a:lvl5pPr algn="l" defTabSz="457200" rtl="0" eaLnBrk="0" fontAlgn="base" hangingPunct="0">
              <a:spcBef>
                <a:spcPct val="0"/>
              </a:spcBef>
              <a:spcAft>
                <a:spcPct val="0"/>
              </a:spcAft>
              <a:defRPr sz="2400" b="1">
                <a:solidFill>
                  <a:schemeClr val="tx1"/>
                </a:solidFill>
                <a:latin typeface="Arial" charset="0"/>
                <a:cs typeface="Arial" charset="0"/>
              </a:defRPr>
            </a:lvl5pPr>
            <a:lvl6pPr marL="457200" algn="l" defTabSz="457200" rtl="0" fontAlgn="base">
              <a:spcBef>
                <a:spcPct val="0"/>
              </a:spcBef>
              <a:spcAft>
                <a:spcPct val="0"/>
              </a:spcAft>
              <a:defRPr sz="2400" b="1">
                <a:solidFill>
                  <a:schemeClr val="tx1"/>
                </a:solidFill>
                <a:latin typeface="Arial" charset="0"/>
                <a:cs typeface="Arial" charset="0"/>
              </a:defRPr>
            </a:lvl6pPr>
            <a:lvl7pPr marL="914400" algn="l" defTabSz="457200" rtl="0" fontAlgn="base">
              <a:spcBef>
                <a:spcPct val="0"/>
              </a:spcBef>
              <a:spcAft>
                <a:spcPct val="0"/>
              </a:spcAft>
              <a:defRPr sz="2400" b="1">
                <a:solidFill>
                  <a:schemeClr val="tx1"/>
                </a:solidFill>
                <a:latin typeface="Arial" charset="0"/>
                <a:cs typeface="Arial" charset="0"/>
              </a:defRPr>
            </a:lvl7pPr>
            <a:lvl8pPr marL="1371600" algn="l" defTabSz="457200" rtl="0" fontAlgn="base">
              <a:spcBef>
                <a:spcPct val="0"/>
              </a:spcBef>
              <a:spcAft>
                <a:spcPct val="0"/>
              </a:spcAft>
              <a:defRPr sz="2400" b="1">
                <a:solidFill>
                  <a:schemeClr val="tx1"/>
                </a:solidFill>
                <a:latin typeface="Arial" charset="0"/>
                <a:cs typeface="Arial" charset="0"/>
              </a:defRPr>
            </a:lvl8pPr>
            <a:lvl9pPr marL="1828800" algn="l" defTabSz="457200" rtl="0" fontAlgn="base">
              <a:spcBef>
                <a:spcPct val="0"/>
              </a:spcBef>
              <a:spcAft>
                <a:spcPct val="0"/>
              </a:spcAft>
              <a:defRPr sz="2400" b="1">
                <a:solidFill>
                  <a:schemeClr val="tx1"/>
                </a:solidFill>
                <a:latin typeface="Arial" charset="0"/>
                <a:cs typeface="Arial" charset="0"/>
              </a:defRPr>
            </a:lvl9pPr>
          </a:lstStyle>
          <a:p>
            <a:pPr eaLnBrk="1" hangingPunct="1"/>
            <a:r>
              <a:rPr lang="en-CA" altLang="en-US" smtClean="0">
                <a:latin typeface="Arial" panose="020B0604020202020204" pitchFamily="34" charset="0"/>
                <a:cs typeface="Arial" panose="020B0604020202020204" pitchFamily="34" charset="0"/>
              </a:rPr>
              <a:t>Perceived Concerns</a:t>
            </a:r>
            <a:endParaRPr lang="en-CA" altLang="en-US" dirty="0" smtClean="0">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750887"/>
          </a:xfrm>
        </p:spPr>
        <p:txBody>
          <a:bodyPr rtlCol="0">
            <a:normAutofit lnSpcReduction="10000"/>
          </a:bodyPr>
          <a:lstStyle/>
          <a:p>
            <a:pPr eaLnBrk="1" fontAlgn="auto" hangingPunct="1">
              <a:spcAft>
                <a:spcPts val="0"/>
              </a:spcAft>
              <a:buFont typeface="Arial"/>
              <a:buNone/>
              <a:defRPr/>
            </a:pPr>
            <a:r>
              <a:rPr lang="en-CA" cap="none" dirty="0" smtClean="0"/>
              <a:t>Reaction to Concept Statements Describing Bruce County</a:t>
            </a:r>
            <a:endParaRPr lang="en-CA" cap="none" dirty="0"/>
          </a:p>
        </p:txBody>
      </p:sp>
      <p:sp>
        <p:nvSpPr>
          <p:cNvPr id="4096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409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409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16198815-6647-4666-9F71-93B0784119CC}" type="slidenum">
              <a:rPr lang="en-US" altLang="en-US">
                <a:solidFill>
                  <a:srgbClr val="757648"/>
                </a:solidFill>
              </a:rPr>
              <a:pPr/>
              <a:t>45</a:t>
            </a:fld>
            <a:endParaRPr lang="en-US" altLang="en-US">
              <a:solidFill>
                <a:srgbClr val="757648"/>
              </a:solidFill>
            </a:endParaRPr>
          </a:p>
        </p:txBody>
      </p:sp>
      <p:sp>
        <p:nvSpPr>
          <p:cNvPr id="40966" name="TextBox 1"/>
          <p:cNvSpPr txBox="1">
            <a:spLocks noChangeArrowheads="1"/>
          </p:cNvSpPr>
          <p:nvPr/>
        </p:nvSpPr>
        <p:spPr bwMode="auto">
          <a:xfrm>
            <a:off x="722313" y="3986213"/>
            <a:ext cx="6078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600"/>
              <a:t>The Concept Statements</a:t>
            </a:r>
          </a:p>
          <a:p>
            <a:pPr eaLnBrk="1" hangingPunct="1"/>
            <a:r>
              <a:rPr lang="en-CA" altLang="en-US" sz="1600"/>
              <a:t>Evaluation of the Concept Statements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CA" altLang="en-US" dirty="0" smtClean="0">
                <a:latin typeface="Arial" panose="020B0604020202020204" pitchFamily="34" charset="0"/>
                <a:cs typeface="Arial" panose="020B0604020202020204" pitchFamily="34" charset="0"/>
              </a:rPr>
              <a:t>The Concept Statements</a:t>
            </a:r>
          </a:p>
        </p:txBody>
      </p:sp>
      <p:sp>
        <p:nvSpPr>
          <p:cNvPr id="41987" name="Content Placeholder 2"/>
          <p:cNvSpPr>
            <a:spLocks noGrp="1"/>
          </p:cNvSpPr>
          <p:nvPr>
            <p:ph idx="1"/>
          </p:nvPr>
        </p:nvSpPr>
        <p:spPr>
          <a:xfrm>
            <a:off x="2028825" y="1068389"/>
            <a:ext cx="6657975" cy="1592344"/>
          </a:xfrm>
        </p:spPr>
        <p:txBody>
          <a:bodyPr/>
          <a:lstStyle/>
          <a:p>
            <a:pPr eaLnBrk="1" hangingPunct="1"/>
            <a:r>
              <a:rPr lang="en-CA" altLang="en-US" sz="1500" dirty="0" smtClean="0">
                <a:latin typeface="Arial" panose="020B0604020202020204" pitchFamily="34" charset="0"/>
                <a:cs typeface="Arial" panose="020B0604020202020204" pitchFamily="34" charset="0"/>
              </a:rPr>
              <a:t>At the conclusion of the survey, respondents were asked to evaluate three concept statements:</a:t>
            </a:r>
          </a:p>
          <a:p>
            <a:pPr lvl="1" eaLnBrk="1" hangingPunct="1"/>
            <a:r>
              <a:rPr lang="en-CA" altLang="en-US" sz="1500" dirty="0" smtClean="0">
                <a:latin typeface="Arial" panose="020B0604020202020204" pitchFamily="34" charset="0"/>
                <a:cs typeface="Arial" panose="020B0604020202020204" pitchFamily="34" charset="0"/>
              </a:rPr>
              <a:t>firstly in terms of appeal (how appealing each was to them personally);</a:t>
            </a:r>
          </a:p>
          <a:p>
            <a:pPr lvl="1" eaLnBrk="1" hangingPunct="1"/>
            <a:r>
              <a:rPr lang="en-CA" altLang="en-US" sz="1500" dirty="0" smtClean="0">
                <a:latin typeface="Arial" panose="020B0604020202020204" pitchFamily="34" charset="0"/>
                <a:cs typeface="Arial" panose="020B0604020202020204" pitchFamily="34" charset="0"/>
              </a:rPr>
              <a:t>secondly in terms of credibility (extent to which they felt the statement was true of Bruce County).</a:t>
            </a:r>
          </a:p>
        </p:txBody>
      </p:sp>
      <p:sp>
        <p:nvSpPr>
          <p:cNvPr id="4198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419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419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4392747F-3EE1-4EAA-B576-C43D32D2A942}" type="slidenum">
              <a:rPr lang="en-US" altLang="en-US">
                <a:solidFill>
                  <a:srgbClr val="757648"/>
                </a:solidFill>
              </a:rPr>
              <a:pPr/>
              <a:t>46</a:t>
            </a:fld>
            <a:endParaRPr lang="en-US" altLang="en-US">
              <a:solidFill>
                <a:srgbClr val="757648"/>
              </a:solidFill>
            </a:endParaRPr>
          </a:p>
        </p:txBody>
      </p:sp>
      <p:grpSp>
        <p:nvGrpSpPr>
          <p:cNvPr id="41991" name="Content Placeholder 6"/>
          <p:cNvGrpSpPr>
            <a:grpSpLocks noGrp="1"/>
          </p:cNvGrpSpPr>
          <p:nvPr/>
        </p:nvGrpSpPr>
        <p:grpSpPr bwMode="auto">
          <a:xfrm>
            <a:off x="315913" y="1065213"/>
            <a:ext cx="1481137" cy="1577975"/>
            <a:chOff x="11273058" y="4069872"/>
            <a:chExt cx="773033" cy="946054"/>
          </a:xfrm>
        </p:grpSpPr>
        <p:pic>
          <p:nvPicPr>
            <p:cNvPr id="41996" name="Picture 7" descr="post-it note.jpg"/>
            <p:cNvPicPr>
              <a:picLocks noChangeAspect="1"/>
            </p:cNvPicPr>
            <p:nvPr/>
          </p:nvPicPr>
          <p:blipFill>
            <a:blip r:embed="rId2">
              <a:extLst>
                <a:ext uri="{28A0092B-C50C-407E-A947-70E740481C1C}">
                  <a14:useLocalDpi xmlns:a14="http://schemas.microsoft.com/office/drawing/2010/main" val="0"/>
                </a:ext>
              </a:extLst>
            </a:blip>
            <a:srcRect b="11"/>
            <a:stretch>
              <a:fillRect/>
            </a:stretch>
          </p:blipFill>
          <p:spPr bwMode="auto">
            <a:xfrm>
              <a:off x="11273058" y="4069872"/>
              <a:ext cx="773033" cy="94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7" name="TextBox 12"/>
            <p:cNvSpPr txBox="1">
              <a:spLocks noChangeArrowheads="1"/>
            </p:cNvSpPr>
            <p:nvPr/>
          </p:nvSpPr>
          <p:spPr bwMode="auto">
            <a:xfrm rot="21370524">
              <a:off x="11295854" y="4375823"/>
              <a:ext cx="740477" cy="38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smtClean="0">
                  <a:latin typeface="MV Boli" pitchFamily="2" charset="0"/>
                  <a:cs typeface="MV Boli" pitchFamily="2" charset="0"/>
                </a:rPr>
                <a:t>What we did</a:t>
              </a:r>
              <a:endParaRPr lang="en-US" altLang="en-US" b="1" dirty="0">
                <a:latin typeface="MV Boli" pitchFamily="2" charset="0"/>
                <a:cs typeface="MV Boli" pitchFamily="2" charset="0"/>
              </a:endParaRPr>
            </a:p>
          </p:txBody>
        </p:sp>
      </p:grpSp>
      <p:grpSp>
        <p:nvGrpSpPr>
          <p:cNvPr id="41992" name="Group 12"/>
          <p:cNvGrpSpPr>
            <a:grpSpLocks/>
          </p:cNvGrpSpPr>
          <p:nvPr/>
        </p:nvGrpSpPr>
        <p:grpSpPr bwMode="auto">
          <a:xfrm>
            <a:off x="663575" y="3705230"/>
            <a:ext cx="8016875" cy="2247900"/>
            <a:chOff x="664282" y="3305233"/>
            <a:chExt cx="8015459" cy="2248168"/>
          </a:xfrm>
        </p:grpSpPr>
        <p:sp>
          <p:nvSpPr>
            <p:cNvPr id="14" name="Freeform 13"/>
            <p:cNvSpPr/>
            <p:nvPr/>
          </p:nvSpPr>
          <p:spPr>
            <a:xfrm>
              <a:off x="664282" y="3305233"/>
              <a:ext cx="2109415" cy="2248168"/>
            </a:xfrm>
            <a:custGeom>
              <a:avLst/>
              <a:gdLst>
                <a:gd name="connsiteX0" fmla="*/ 0 w 2109331"/>
                <a:gd name="connsiteY0" fmla="*/ 210933 h 2248168"/>
                <a:gd name="connsiteX1" fmla="*/ 210933 w 2109331"/>
                <a:gd name="connsiteY1" fmla="*/ 0 h 2248168"/>
                <a:gd name="connsiteX2" fmla="*/ 1898398 w 2109331"/>
                <a:gd name="connsiteY2" fmla="*/ 0 h 2248168"/>
                <a:gd name="connsiteX3" fmla="*/ 2109331 w 2109331"/>
                <a:gd name="connsiteY3" fmla="*/ 210933 h 2248168"/>
                <a:gd name="connsiteX4" fmla="*/ 2109331 w 2109331"/>
                <a:gd name="connsiteY4" fmla="*/ 2037235 h 2248168"/>
                <a:gd name="connsiteX5" fmla="*/ 1898398 w 2109331"/>
                <a:gd name="connsiteY5" fmla="*/ 2248168 h 2248168"/>
                <a:gd name="connsiteX6" fmla="*/ 210933 w 2109331"/>
                <a:gd name="connsiteY6" fmla="*/ 2248168 h 2248168"/>
                <a:gd name="connsiteX7" fmla="*/ 0 w 2109331"/>
                <a:gd name="connsiteY7" fmla="*/ 2037235 h 2248168"/>
                <a:gd name="connsiteX8" fmla="*/ 0 w 2109331"/>
                <a:gd name="connsiteY8" fmla="*/ 210933 h 224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9331" h="2248168">
                  <a:moveTo>
                    <a:pt x="0" y="210933"/>
                  </a:moveTo>
                  <a:cubicBezTo>
                    <a:pt x="0" y="94438"/>
                    <a:pt x="94438" y="0"/>
                    <a:pt x="210933" y="0"/>
                  </a:cubicBezTo>
                  <a:lnTo>
                    <a:pt x="1898398" y="0"/>
                  </a:lnTo>
                  <a:cubicBezTo>
                    <a:pt x="2014893" y="0"/>
                    <a:pt x="2109331" y="94438"/>
                    <a:pt x="2109331" y="210933"/>
                  </a:cubicBezTo>
                  <a:lnTo>
                    <a:pt x="2109331" y="2037235"/>
                  </a:lnTo>
                  <a:cubicBezTo>
                    <a:pt x="2109331" y="2153730"/>
                    <a:pt x="2014893" y="2248168"/>
                    <a:pt x="1898398" y="2248168"/>
                  </a:cubicBezTo>
                  <a:lnTo>
                    <a:pt x="210933" y="2248168"/>
                  </a:lnTo>
                  <a:cubicBezTo>
                    <a:pt x="94438" y="2248168"/>
                    <a:pt x="0" y="2153730"/>
                    <a:pt x="0" y="2037235"/>
                  </a:cubicBezTo>
                  <a:lnTo>
                    <a:pt x="0" y="2109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30360" tIns="130360" rIns="130360" bIns="130360" spcCol="1270" anchor="ctr"/>
            <a:lstStyle/>
            <a:p>
              <a:pPr algn="ctr" defTabSz="800100" eaLnBrk="1" fontAlgn="auto" hangingPunct="1">
                <a:lnSpc>
                  <a:spcPct val="90000"/>
                </a:lnSpc>
                <a:spcAft>
                  <a:spcPct val="35000"/>
                </a:spcAft>
                <a:defRPr/>
              </a:pPr>
              <a:r>
                <a:rPr lang="en-CA" b="1" dirty="0"/>
                <a:t>Close to Nature</a:t>
              </a:r>
            </a:p>
            <a:p>
              <a:pPr algn="ctr" defTabSz="800100" eaLnBrk="1" fontAlgn="auto" hangingPunct="1">
                <a:lnSpc>
                  <a:spcPct val="90000"/>
                </a:lnSpc>
                <a:spcAft>
                  <a:spcPct val="35000"/>
                </a:spcAft>
                <a:defRPr/>
              </a:pPr>
              <a:r>
                <a:rPr lang="en-CA" sz="1200" b="1" dirty="0"/>
                <a:t>Living in an active outdoor oriented community with easy access to a unique and appealing blend of big water, small streams and world-class trails through a World Biosphere Reserve</a:t>
              </a:r>
            </a:p>
          </p:txBody>
        </p:sp>
        <p:sp>
          <p:nvSpPr>
            <p:cNvPr id="16" name="Freeform 15"/>
            <p:cNvSpPr/>
            <p:nvPr/>
          </p:nvSpPr>
          <p:spPr>
            <a:xfrm>
              <a:off x="3618098" y="3305233"/>
              <a:ext cx="2107828" cy="2248168"/>
            </a:xfrm>
            <a:custGeom>
              <a:avLst/>
              <a:gdLst>
                <a:gd name="connsiteX0" fmla="*/ 0 w 2109331"/>
                <a:gd name="connsiteY0" fmla="*/ 210933 h 2248168"/>
                <a:gd name="connsiteX1" fmla="*/ 210933 w 2109331"/>
                <a:gd name="connsiteY1" fmla="*/ 0 h 2248168"/>
                <a:gd name="connsiteX2" fmla="*/ 1898398 w 2109331"/>
                <a:gd name="connsiteY2" fmla="*/ 0 h 2248168"/>
                <a:gd name="connsiteX3" fmla="*/ 2109331 w 2109331"/>
                <a:gd name="connsiteY3" fmla="*/ 210933 h 2248168"/>
                <a:gd name="connsiteX4" fmla="*/ 2109331 w 2109331"/>
                <a:gd name="connsiteY4" fmla="*/ 2037235 h 2248168"/>
                <a:gd name="connsiteX5" fmla="*/ 1898398 w 2109331"/>
                <a:gd name="connsiteY5" fmla="*/ 2248168 h 2248168"/>
                <a:gd name="connsiteX6" fmla="*/ 210933 w 2109331"/>
                <a:gd name="connsiteY6" fmla="*/ 2248168 h 2248168"/>
                <a:gd name="connsiteX7" fmla="*/ 0 w 2109331"/>
                <a:gd name="connsiteY7" fmla="*/ 2037235 h 2248168"/>
                <a:gd name="connsiteX8" fmla="*/ 0 w 2109331"/>
                <a:gd name="connsiteY8" fmla="*/ 210933 h 224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9331" h="2248168">
                  <a:moveTo>
                    <a:pt x="0" y="210933"/>
                  </a:moveTo>
                  <a:cubicBezTo>
                    <a:pt x="0" y="94438"/>
                    <a:pt x="94438" y="0"/>
                    <a:pt x="210933" y="0"/>
                  </a:cubicBezTo>
                  <a:lnTo>
                    <a:pt x="1898398" y="0"/>
                  </a:lnTo>
                  <a:cubicBezTo>
                    <a:pt x="2014893" y="0"/>
                    <a:pt x="2109331" y="94438"/>
                    <a:pt x="2109331" y="210933"/>
                  </a:cubicBezTo>
                  <a:lnTo>
                    <a:pt x="2109331" y="2037235"/>
                  </a:lnTo>
                  <a:cubicBezTo>
                    <a:pt x="2109331" y="2153730"/>
                    <a:pt x="2014893" y="2248168"/>
                    <a:pt x="1898398" y="2248168"/>
                  </a:cubicBezTo>
                  <a:lnTo>
                    <a:pt x="210933" y="2248168"/>
                  </a:lnTo>
                  <a:cubicBezTo>
                    <a:pt x="94438" y="2248168"/>
                    <a:pt x="0" y="2153730"/>
                    <a:pt x="0" y="2037235"/>
                  </a:cubicBezTo>
                  <a:lnTo>
                    <a:pt x="0" y="2109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30360" tIns="130360" rIns="130360" bIns="130360" spcCol="1270" anchor="ctr"/>
            <a:lstStyle/>
            <a:p>
              <a:pPr algn="ctr" defTabSz="800100" eaLnBrk="1" fontAlgn="auto" hangingPunct="1">
                <a:lnSpc>
                  <a:spcPct val="90000"/>
                </a:lnSpc>
                <a:spcAft>
                  <a:spcPct val="35000"/>
                </a:spcAft>
                <a:defRPr/>
              </a:pPr>
              <a:r>
                <a:rPr lang="en-CA" b="1" dirty="0"/>
                <a:t>Simplify Life</a:t>
              </a:r>
            </a:p>
            <a:p>
              <a:pPr algn="ctr" defTabSz="800100" eaLnBrk="1" fontAlgn="auto" hangingPunct="1">
                <a:lnSpc>
                  <a:spcPct val="90000"/>
                </a:lnSpc>
                <a:spcAft>
                  <a:spcPct val="35000"/>
                </a:spcAft>
                <a:defRPr/>
              </a:pPr>
              <a:r>
                <a:rPr lang="en-CA" sz="1400" dirty="0"/>
                <a:t>Living an active life in a place with a lower cost of living that allows you to simplify your life and reduce stress on yourself and your family</a:t>
              </a:r>
            </a:p>
          </p:txBody>
        </p:sp>
        <p:sp>
          <p:nvSpPr>
            <p:cNvPr id="18" name="Freeform 17"/>
            <p:cNvSpPr/>
            <p:nvPr/>
          </p:nvSpPr>
          <p:spPr>
            <a:xfrm>
              <a:off x="6570327" y="3305233"/>
              <a:ext cx="2109414" cy="2248168"/>
            </a:xfrm>
            <a:custGeom>
              <a:avLst/>
              <a:gdLst>
                <a:gd name="connsiteX0" fmla="*/ 0 w 2109331"/>
                <a:gd name="connsiteY0" fmla="*/ 210933 h 2248168"/>
                <a:gd name="connsiteX1" fmla="*/ 210933 w 2109331"/>
                <a:gd name="connsiteY1" fmla="*/ 0 h 2248168"/>
                <a:gd name="connsiteX2" fmla="*/ 1898398 w 2109331"/>
                <a:gd name="connsiteY2" fmla="*/ 0 h 2248168"/>
                <a:gd name="connsiteX3" fmla="*/ 2109331 w 2109331"/>
                <a:gd name="connsiteY3" fmla="*/ 210933 h 2248168"/>
                <a:gd name="connsiteX4" fmla="*/ 2109331 w 2109331"/>
                <a:gd name="connsiteY4" fmla="*/ 2037235 h 2248168"/>
                <a:gd name="connsiteX5" fmla="*/ 1898398 w 2109331"/>
                <a:gd name="connsiteY5" fmla="*/ 2248168 h 2248168"/>
                <a:gd name="connsiteX6" fmla="*/ 210933 w 2109331"/>
                <a:gd name="connsiteY6" fmla="*/ 2248168 h 2248168"/>
                <a:gd name="connsiteX7" fmla="*/ 0 w 2109331"/>
                <a:gd name="connsiteY7" fmla="*/ 2037235 h 2248168"/>
                <a:gd name="connsiteX8" fmla="*/ 0 w 2109331"/>
                <a:gd name="connsiteY8" fmla="*/ 210933 h 224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9331" h="2248168">
                  <a:moveTo>
                    <a:pt x="0" y="210933"/>
                  </a:moveTo>
                  <a:cubicBezTo>
                    <a:pt x="0" y="94438"/>
                    <a:pt x="94438" y="0"/>
                    <a:pt x="210933" y="0"/>
                  </a:cubicBezTo>
                  <a:lnTo>
                    <a:pt x="1898398" y="0"/>
                  </a:lnTo>
                  <a:cubicBezTo>
                    <a:pt x="2014893" y="0"/>
                    <a:pt x="2109331" y="94438"/>
                    <a:pt x="2109331" y="210933"/>
                  </a:cubicBezTo>
                  <a:lnTo>
                    <a:pt x="2109331" y="2037235"/>
                  </a:lnTo>
                  <a:cubicBezTo>
                    <a:pt x="2109331" y="2153730"/>
                    <a:pt x="2014893" y="2248168"/>
                    <a:pt x="1898398" y="2248168"/>
                  </a:cubicBezTo>
                  <a:lnTo>
                    <a:pt x="210933" y="2248168"/>
                  </a:lnTo>
                  <a:cubicBezTo>
                    <a:pt x="94438" y="2248168"/>
                    <a:pt x="0" y="2153730"/>
                    <a:pt x="0" y="2037235"/>
                  </a:cubicBezTo>
                  <a:lnTo>
                    <a:pt x="0" y="2109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30360" tIns="130360" rIns="130360" bIns="130360" spcCol="1270" anchor="ctr"/>
            <a:lstStyle/>
            <a:p>
              <a:pPr algn="ctr" defTabSz="800100" eaLnBrk="1" fontAlgn="auto" hangingPunct="1">
                <a:lnSpc>
                  <a:spcPct val="90000"/>
                </a:lnSpc>
                <a:spcAft>
                  <a:spcPct val="35000"/>
                </a:spcAft>
                <a:defRPr/>
              </a:pPr>
              <a:r>
                <a:rPr lang="en-CA" b="1" dirty="0"/>
                <a:t>Rural / Local</a:t>
              </a:r>
            </a:p>
            <a:p>
              <a:pPr algn="ctr" defTabSz="800100" eaLnBrk="1" fontAlgn="auto" hangingPunct="1">
                <a:lnSpc>
                  <a:spcPct val="90000"/>
                </a:lnSpc>
                <a:spcAft>
                  <a:spcPct val="35000"/>
                </a:spcAft>
                <a:defRPr/>
              </a:pPr>
              <a:r>
                <a:rPr lang="en-CA" sz="1400" dirty="0"/>
                <a:t>Rural living that blends more space, country kitchens and a closer connection to agriculture with the convenience of close-knit communities, shopping and family-friendly services</a:t>
              </a:r>
            </a:p>
          </p:txBody>
        </p:sp>
      </p:grpSp>
      <p:sp>
        <p:nvSpPr>
          <p:cNvPr id="15" name="Content Placeholder 2"/>
          <p:cNvSpPr txBox="1">
            <a:spLocks/>
          </p:cNvSpPr>
          <p:nvPr/>
        </p:nvSpPr>
        <p:spPr bwMode="auto">
          <a:xfrm>
            <a:off x="315913" y="2660732"/>
            <a:ext cx="8364537" cy="119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CA" altLang="en-US" sz="1500" dirty="0" smtClean="0">
                <a:latin typeface="Arial" panose="020B0604020202020204" pitchFamily="34" charset="0"/>
                <a:cs typeface="Arial" panose="020B0604020202020204" pitchFamily="34" charset="0"/>
              </a:rPr>
              <a:t>‘Simplify Life’ was extremely appealing; it drew high scores from ~85%, while the others received high scores from ~70%.</a:t>
            </a:r>
          </a:p>
          <a:p>
            <a:pPr eaLnBrk="1" hangingPunct="1"/>
            <a:r>
              <a:rPr lang="en-CA" altLang="en-US" sz="1500" dirty="0" smtClean="0">
                <a:latin typeface="Arial" panose="020B0604020202020204" pitchFamily="34" charset="0"/>
                <a:cs typeface="Arial" panose="020B0604020202020204" pitchFamily="34" charset="0"/>
              </a:rPr>
              <a:t>‘Close to Nature’ had the strongest credibility with high scores from ~80% … but the others followed closely.</a:t>
            </a:r>
          </a:p>
          <a:p>
            <a:pPr eaLnBrk="1" hangingPunct="1"/>
            <a:endParaRPr lang="en-CA" altLang="en-US" sz="1500" dirty="0" smtClean="0">
              <a:latin typeface="Arial" panose="020B0604020202020204" pitchFamily="34" charset="0"/>
              <a:cs typeface="Arial" panose="020B0604020202020204" pitchFamily="34" charset="0"/>
            </a:endParaRPr>
          </a:p>
        </p:txBody>
      </p:sp>
      <p:sp>
        <p:nvSpPr>
          <p:cNvPr id="17" name="Rectangular Callout 16"/>
          <p:cNvSpPr/>
          <p:nvPr/>
        </p:nvSpPr>
        <p:spPr>
          <a:xfrm>
            <a:off x="642938" y="6024570"/>
            <a:ext cx="2115596" cy="408975"/>
          </a:xfrm>
          <a:prstGeom prst="wedgeRectCallout">
            <a:avLst>
              <a:gd name="adj1" fmla="val -14070"/>
              <a:gd name="adj2" fmla="val -79833"/>
            </a:avLst>
          </a:prstGeom>
          <a:ln w="28575">
            <a:solidFill>
              <a:schemeClr val="accent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CA" sz="1200" dirty="0" smtClean="0">
                <a:solidFill>
                  <a:schemeClr val="tx1"/>
                </a:solidFill>
              </a:rPr>
              <a:t>HIGHEST CREDIBILITY, JUST BARELY</a:t>
            </a:r>
            <a:endParaRPr lang="en-CA" sz="1200" dirty="0">
              <a:solidFill>
                <a:schemeClr val="tx1"/>
              </a:solidFill>
            </a:endParaRPr>
          </a:p>
        </p:txBody>
      </p:sp>
      <p:sp>
        <p:nvSpPr>
          <p:cNvPr id="20" name="Rectangular Callout 19"/>
          <p:cNvSpPr/>
          <p:nvPr/>
        </p:nvSpPr>
        <p:spPr>
          <a:xfrm>
            <a:off x="3751263" y="6008202"/>
            <a:ext cx="1993900" cy="408975"/>
          </a:xfrm>
          <a:prstGeom prst="wedgeRectCallout">
            <a:avLst>
              <a:gd name="adj1" fmla="val -17182"/>
              <a:gd name="adj2" fmla="val -74865"/>
            </a:avLst>
          </a:prstGeom>
          <a:ln w="28575">
            <a:solidFill>
              <a:schemeClr val="accent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n-CA" sz="1200" dirty="0" smtClean="0">
                <a:solidFill>
                  <a:schemeClr val="tx1"/>
                </a:solidFill>
              </a:rPr>
              <a:t>MOST APPEALING BY QUITE A MARGIN</a:t>
            </a:r>
            <a:endParaRPr lang="en-CA" sz="1200"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p:cNvSpPr>
            <a:spLocks noGrp="1"/>
          </p:cNvSpPr>
          <p:nvPr>
            <p:ph type="title"/>
          </p:nvPr>
        </p:nvSpPr>
        <p:spPr/>
        <p:txBody>
          <a:bodyPr/>
          <a:lstStyle/>
          <a:p>
            <a:pPr eaLnBrk="1" hangingPunct="1"/>
            <a:r>
              <a:rPr lang="en-CA" altLang="en-US" smtClean="0">
                <a:latin typeface="Arial" panose="020B0604020202020204" pitchFamily="34" charset="0"/>
                <a:cs typeface="Arial" panose="020B0604020202020204" pitchFamily="34" charset="0"/>
              </a:rPr>
              <a:t>Evaluation of the Concept Statements</a:t>
            </a:r>
          </a:p>
        </p:txBody>
      </p:sp>
      <p:sp>
        <p:nvSpPr>
          <p:cNvPr id="14341"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1434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1434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CDFE31BC-A0C3-44E8-917D-1550070850BB}" type="slidenum">
              <a:rPr lang="en-US" altLang="en-US">
                <a:solidFill>
                  <a:srgbClr val="757648"/>
                </a:solidFill>
              </a:rPr>
              <a:pPr/>
              <a:t>47</a:t>
            </a:fld>
            <a:endParaRPr lang="en-US" altLang="en-US">
              <a:solidFill>
                <a:srgbClr val="757648"/>
              </a:solidFill>
            </a:endParaRPr>
          </a:p>
        </p:txBody>
      </p:sp>
      <p:sp>
        <p:nvSpPr>
          <p:cNvPr id="14344" name="Content Placeholder 2"/>
          <p:cNvSpPr txBox="1">
            <a:spLocks/>
          </p:cNvSpPr>
          <p:nvPr/>
        </p:nvSpPr>
        <p:spPr bwMode="auto">
          <a:xfrm>
            <a:off x="441325" y="855663"/>
            <a:ext cx="837406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CA" altLang="en-US" sz="2400" b="1" dirty="0">
                <a:cs typeface="Arial" panose="020B0604020202020204" pitchFamily="34" charset="0"/>
              </a:rPr>
              <a:t>Concept Evaluation</a:t>
            </a:r>
          </a:p>
        </p:txBody>
      </p:sp>
      <p:cxnSp>
        <p:nvCxnSpPr>
          <p:cNvPr id="8" name="Straight Connector 7"/>
          <p:cNvCxnSpPr>
            <a:stCxn id="14344" idx="2"/>
          </p:cNvCxnSpPr>
          <p:nvPr/>
        </p:nvCxnSpPr>
        <p:spPr>
          <a:xfrm flipH="1">
            <a:off x="4614863" y="1387475"/>
            <a:ext cx="14287" cy="3832225"/>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14346" name="TextBox 9"/>
          <p:cNvSpPr txBox="1">
            <a:spLocks noChangeArrowheads="1"/>
          </p:cNvSpPr>
          <p:nvPr/>
        </p:nvSpPr>
        <p:spPr bwMode="auto">
          <a:xfrm>
            <a:off x="557213" y="1338263"/>
            <a:ext cx="387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CA" altLang="en-US" b="1"/>
              <a:t>Appeal</a:t>
            </a:r>
          </a:p>
        </p:txBody>
      </p:sp>
      <p:sp>
        <p:nvSpPr>
          <p:cNvPr id="14347" name="TextBox 10"/>
          <p:cNvSpPr txBox="1">
            <a:spLocks noChangeArrowheads="1"/>
          </p:cNvSpPr>
          <p:nvPr/>
        </p:nvSpPr>
        <p:spPr bwMode="auto">
          <a:xfrm>
            <a:off x="4857750" y="1352550"/>
            <a:ext cx="3876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CA" altLang="en-US" b="1"/>
              <a:t>Credibility</a:t>
            </a:r>
          </a:p>
        </p:txBody>
      </p:sp>
      <p:sp>
        <p:nvSpPr>
          <p:cNvPr id="13" name="Rectangle à coins arrondis 24"/>
          <p:cNvSpPr/>
          <p:nvPr/>
        </p:nvSpPr>
        <p:spPr>
          <a:xfrm>
            <a:off x="3027363" y="1568450"/>
            <a:ext cx="1428750" cy="538163"/>
          </a:xfrm>
          <a:prstGeom prst="roundRect">
            <a:avLst>
              <a:gd name="adj" fmla="val 28205"/>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200" b="1" dirty="0">
                <a:solidFill>
                  <a:schemeClr val="tx1"/>
                </a:solidFill>
              </a:rPr>
              <a:t>AVERAGE SCORE ON 10</a:t>
            </a:r>
          </a:p>
        </p:txBody>
      </p:sp>
      <p:sp>
        <p:nvSpPr>
          <p:cNvPr id="14349" name="TextBox 13"/>
          <p:cNvSpPr txBox="1">
            <a:spLocks noChangeArrowheads="1"/>
          </p:cNvSpPr>
          <p:nvPr/>
        </p:nvSpPr>
        <p:spPr bwMode="auto">
          <a:xfrm>
            <a:off x="0" y="4941888"/>
            <a:ext cx="1200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a:t>low scores</a:t>
            </a:r>
          </a:p>
        </p:txBody>
      </p:sp>
      <p:sp>
        <p:nvSpPr>
          <p:cNvPr id="14350" name="TextBox 14"/>
          <p:cNvSpPr txBox="1">
            <a:spLocks noChangeArrowheads="1"/>
          </p:cNvSpPr>
          <p:nvPr/>
        </p:nvSpPr>
        <p:spPr bwMode="auto">
          <a:xfrm>
            <a:off x="3168650" y="4938713"/>
            <a:ext cx="1200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a:t>high scores</a:t>
            </a:r>
          </a:p>
        </p:txBody>
      </p:sp>
      <p:graphicFrame>
        <p:nvGraphicFramePr>
          <p:cNvPr id="16" name="Table 15"/>
          <p:cNvGraphicFramePr>
            <a:graphicFrameLocks noGrp="1"/>
          </p:cNvGraphicFramePr>
          <p:nvPr>
            <p:extLst>
              <p:ext uri="{D42A27DB-BD31-4B8C-83A1-F6EECF244321}">
                <p14:modId xmlns:p14="http://schemas.microsoft.com/office/powerpoint/2010/main" val="2138875870"/>
              </p:ext>
            </p:extLst>
          </p:nvPr>
        </p:nvGraphicFramePr>
        <p:xfrm>
          <a:off x="2982913" y="2241550"/>
          <a:ext cx="1481137" cy="2454331"/>
        </p:xfrm>
        <a:graphic>
          <a:graphicData uri="http://schemas.openxmlformats.org/drawingml/2006/table">
            <a:tbl>
              <a:tblPr firstRow="1" bandRow="1">
                <a:tableStyleId>{2D5ABB26-0587-4C30-8999-92F81FD0307C}</a:tableStyleId>
              </a:tblPr>
              <a:tblGrid>
                <a:gridCol w="1481137"/>
              </a:tblGrid>
              <a:tr h="958926">
                <a:tc>
                  <a:txBody>
                    <a:bodyPr/>
                    <a:lstStyle/>
                    <a:p>
                      <a:pPr algn="ctr"/>
                      <a:r>
                        <a:rPr lang="en-CA" sz="1800" b="1" dirty="0" smtClean="0"/>
                        <a:t>8.4</a:t>
                      </a:r>
                      <a:endParaRPr lang="en-CA" sz="1800" b="1" dirty="0"/>
                    </a:p>
                  </a:txBody>
                  <a:tcPr marL="91398" marR="91398" marT="45711" marB="45711"/>
                </a:tc>
              </a:tr>
              <a:tr h="1129663">
                <a:tc>
                  <a:txBody>
                    <a:bodyPr/>
                    <a:lstStyle/>
                    <a:p>
                      <a:pPr algn="ctr"/>
                      <a:r>
                        <a:rPr lang="en-CA" sz="1800" b="1" dirty="0" smtClean="0"/>
                        <a:t>7.4</a:t>
                      </a:r>
                      <a:endParaRPr lang="en-CA" sz="1800" b="1" dirty="0"/>
                    </a:p>
                  </a:txBody>
                  <a:tcPr marL="91398" marR="91398" marT="45711" marB="45711"/>
                </a:tc>
              </a:tr>
              <a:tr h="365687">
                <a:tc>
                  <a:txBody>
                    <a:bodyPr/>
                    <a:lstStyle/>
                    <a:p>
                      <a:pPr algn="ctr"/>
                      <a:r>
                        <a:rPr lang="en-CA" sz="1800" b="1" dirty="0" smtClean="0"/>
                        <a:t>7.3</a:t>
                      </a:r>
                      <a:endParaRPr lang="en-CA" sz="1800" b="1" dirty="0"/>
                    </a:p>
                  </a:txBody>
                  <a:tcPr marL="91398" marR="91398" marT="45711" marB="45711"/>
                </a:tc>
              </a:tr>
            </a:tbl>
          </a:graphicData>
        </a:graphic>
      </p:graphicFrame>
      <p:sp>
        <p:nvSpPr>
          <p:cNvPr id="18" name="Rectangle à coins arrondis 24"/>
          <p:cNvSpPr/>
          <p:nvPr/>
        </p:nvSpPr>
        <p:spPr>
          <a:xfrm>
            <a:off x="7426325" y="1555750"/>
            <a:ext cx="1428750" cy="538163"/>
          </a:xfrm>
          <a:prstGeom prst="roundRect">
            <a:avLst>
              <a:gd name="adj" fmla="val 28205"/>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200" b="1" dirty="0">
                <a:solidFill>
                  <a:schemeClr val="tx1"/>
                </a:solidFill>
              </a:rPr>
              <a:t>AVERAGE SCORE ON 10</a:t>
            </a:r>
          </a:p>
        </p:txBody>
      </p:sp>
      <p:graphicFrame>
        <p:nvGraphicFramePr>
          <p:cNvPr id="19" name="Table 18"/>
          <p:cNvGraphicFramePr>
            <a:graphicFrameLocks noGrp="1"/>
          </p:cNvGraphicFramePr>
          <p:nvPr>
            <p:extLst>
              <p:ext uri="{D42A27DB-BD31-4B8C-83A1-F6EECF244321}">
                <p14:modId xmlns:p14="http://schemas.microsoft.com/office/powerpoint/2010/main" val="454822804"/>
              </p:ext>
            </p:extLst>
          </p:nvPr>
        </p:nvGraphicFramePr>
        <p:xfrm>
          <a:off x="7383463" y="2228850"/>
          <a:ext cx="1481137" cy="2454331"/>
        </p:xfrm>
        <a:graphic>
          <a:graphicData uri="http://schemas.openxmlformats.org/drawingml/2006/table">
            <a:tbl>
              <a:tblPr firstRow="1" bandRow="1">
                <a:tableStyleId>{2D5ABB26-0587-4C30-8999-92F81FD0307C}</a:tableStyleId>
              </a:tblPr>
              <a:tblGrid>
                <a:gridCol w="1481137"/>
              </a:tblGrid>
              <a:tr h="958926">
                <a:tc>
                  <a:txBody>
                    <a:bodyPr/>
                    <a:lstStyle/>
                    <a:p>
                      <a:pPr algn="ctr"/>
                      <a:r>
                        <a:rPr lang="en-CA" sz="1800" b="1" dirty="0" smtClean="0"/>
                        <a:t>8.3</a:t>
                      </a:r>
                      <a:endParaRPr lang="en-CA" sz="1800" b="1" dirty="0"/>
                    </a:p>
                  </a:txBody>
                  <a:tcPr marL="91398" marR="91398" marT="45711" marB="45711"/>
                </a:tc>
              </a:tr>
              <a:tr h="1129663">
                <a:tc>
                  <a:txBody>
                    <a:bodyPr/>
                    <a:lstStyle/>
                    <a:p>
                      <a:pPr algn="ctr"/>
                      <a:r>
                        <a:rPr lang="en-CA" sz="1800" b="1" dirty="0" smtClean="0"/>
                        <a:t>8.0</a:t>
                      </a:r>
                    </a:p>
                  </a:txBody>
                  <a:tcPr marL="91398" marR="91398" marT="45711" marB="45711"/>
                </a:tc>
              </a:tr>
              <a:tr h="365687">
                <a:tc>
                  <a:txBody>
                    <a:bodyPr/>
                    <a:lstStyle/>
                    <a:p>
                      <a:pPr algn="ctr"/>
                      <a:r>
                        <a:rPr lang="en-CA" sz="1800" b="1" dirty="0" smtClean="0"/>
                        <a:t>8.0</a:t>
                      </a:r>
                      <a:endParaRPr lang="en-CA" sz="1800" b="1" dirty="0"/>
                    </a:p>
                  </a:txBody>
                  <a:tcPr marL="91398" marR="91398" marT="45711" marB="45711"/>
                </a:tc>
              </a:tr>
            </a:tbl>
          </a:graphicData>
        </a:graphic>
      </p:graphicFrame>
      <p:sp>
        <p:nvSpPr>
          <p:cNvPr id="14360" name="TextBox 19"/>
          <p:cNvSpPr txBox="1">
            <a:spLocks noChangeArrowheads="1"/>
          </p:cNvSpPr>
          <p:nvPr/>
        </p:nvSpPr>
        <p:spPr bwMode="auto">
          <a:xfrm>
            <a:off x="4456113" y="4938713"/>
            <a:ext cx="1200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a:t>low scores</a:t>
            </a:r>
          </a:p>
        </p:txBody>
      </p:sp>
      <p:sp>
        <p:nvSpPr>
          <p:cNvPr id="14361" name="TextBox 20"/>
          <p:cNvSpPr txBox="1">
            <a:spLocks noChangeArrowheads="1"/>
          </p:cNvSpPr>
          <p:nvPr/>
        </p:nvSpPr>
        <p:spPr bwMode="auto">
          <a:xfrm>
            <a:off x="7624763" y="4935538"/>
            <a:ext cx="120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CA" altLang="en-US" sz="1200"/>
              <a:t>high scores</a:t>
            </a:r>
          </a:p>
        </p:txBody>
      </p:sp>
      <p:sp>
        <p:nvSpPr>
          <p:cNvPr id="14362" name="Rectangle 22"/>
          <p:cNvSpPr>
            <a:spLocks noChangeArrowheads="1"/>
          </p:cNvSpPr>
          <p:nvPr/>
        </p:nvSpPr>
        <p:spPr bwMode="auto">
          <a:xfrm>
            <a:off x="409575" y="5505450"/>
            <a:ext cx="84089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t>Base: For appeal: All respondents: </a:t>
            </a:r>
            <a:r>
              <a:rPr lang="en-US" altLang="en-US" sz="900" dirty="0" smtClean="0"/>
              <a:t>n=505; for Appeal &lt;.5% were unsure</a:t>
            </a:r>
            <a:endParaRPr lang="en-US" altLang="en-US" sz="900" dirty="0"/>
          </a:p>
          <a:p>
            <a:pPr eaLnBrk="1" hangingPunct="1"/>
            <a:r>
              <a:rPr lang="en-US" altLang="en-US" sz="900" dirty="0"/>
              <a:t>For </a:t>
            </a:r>
            <a:r>
              <a:rPr lang="en-US" altLang="en-US" sz="900" dirty="0" smtClean="0"/>
              <a:t>credibility: </a:t>
            </a:r>
            <a:r>
              <a:rPr lang="en-US" altLang="en-US" sz="900" dirty="0"/>
              <a:t>those who were aware of Bruce County: n=447</a:t>
            </a:r>
          </a:p>
          <a:p>
            <a:pPr eaLnBrk="1" hangingPunct="1"/>
            <a:r>
              <a:rPr lang="en-US" altLang="en-US" sz="900" i="1" dirty="0"/>
              <a:t>QV1: I am going to read some statements that describe different lifestyles, and I would like you to tell me how much each appeals to you.  Please continue to use a ten point scale, where 1 means 'not at all appealing' and 10 means 'extremely appealing'.</a:t>
            </a:r>
          </a:p>
          <a:p>
            <a:pPr eaLnBrk="1" hangingPunct="1"/>
            <a:r>
              <a:rPr lang="en-US" altLang="en-US" sz="900" i="1" dirty="0"/>
              <a:t>QV2: I am going to read those same statements again, and this time I would like you to choose the number from one to ten - where 1 means 'not at all' and 10 means 'very much so' -  that indicates the extent to which you feel that the statement is true of Bruce County.</a:t>
            </a:r>
            <a:endParaRPr lang="fr-CA" altLang="en-US" sz="900" i="1" dirty="0"/>
          </a:p>
        </p:txBody>
      </p:sp>
      <p:graphicFrame>
        <p:nvGraphicFramePr>
          <p:cNvPr id="21" name="Chart 20"/>
          <p:cNvGraphicFramePr/>
          <p:nvPr>
            <p:extLst>
              <p:ext uri="{D42A27DB-BD31-4B8C-83A1-F6EECF244321}">
                <p14:modId xmlns:p14="http://schemas.microsoft.com/office/powerpoint/2010/main" val="3320879299"/>
              </p:ext>
            </p:extLst>
          </p:nvPr>
        </p:nvGraphicFramePr>
        <p:xfrm>
          <a:off x="475879" y="1719250"/>
          <a:ext cx="3053134" cy="3475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p:cNvGraphicFramePr/>
          <p:nvPr>
            <p:extLst>
              <p:ext uri="{D42A27DB-BD31-4B8C-83A1-F6EECF244321}">
                <p14:modId xmlns:p14="http://schemas.microsoft.com/office/powerpoint/2010/main" val="3318343356"/>
              </p:ext>
            </p:extLst>
          </p:nvPr>
        </p:nvGraphicFramePr>
        <p:xfrm>
          <a:off x="4875397" y="1707003"/>
          <a:ext cx="3053134" cy="3475635"/>
        </p:xfrm>
        <a:graphic>
          <a:graphicData uri="http://schemas.openxmlformats.org/drawingml/2006/chart">
            <c:chart xmlns:c="http://schemas.openxmlformats.org/drawingml/2006/chart" xmlns:r="http://schemas.openxmlformats.org/officeDocument/2006/relationships" r:id="rId3"/>
          </a:graphicData>
        </a:graphic>
      </p:graphicFrame>
      <p:sp>
        <p:nvSpPr>
          <p:cNvPr id="2" name="Left-Right Arrow 1"/>
          <p:cNvSpPr/>
          <p:nvPr/>
        </p:nvSpPr>
        <p:spPr>
          <a:xfrm rot="2318970">
            <a:off x="3818606" y="2640794"/>
            <a:ext cx="1271587" cy="40005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3" name="Left-Right Arrow 22"/>
          <p:cNvSpPr/>
          <p:nvPr/>
        </p:nvSpPr>
        <p:spPr>
          <a:xfrm rot="8177600">
            <a:off x="3828256" y="2668089"/>
            <a:ext cx="1271587" cy="40005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22313" y="3859213"/>
            <a:ext cx="7772400" cy="1909762"/>
          </a:xfrm>
        </p:spPr>
        <p:txBody>
          <a:bodyPr/>
          <a:lstStyle/>
          <a:p>
            <a:pPr eaLnBrk="1" hangingPunct="1"/>
            <a:r>
              <a:rPr lang="en-CA" altLang="en-US" dirty="0" smtClean="0">
                <a:latin typeface="Arial" panose="020B0604020202020204" pitchFamily="34" charset="0"/>
                <a:cs typeface="Arial" panose="020B0604020202020204" pitchFamily="34" charset="0"/>
              </a:rPr>
              <a:t>Themes from Community Discussions</a:t>
            </a:r>
            <a:br>
              <a:rPr lang="en-CA" altLang="en-US" dirty="0" smtClean="0">
                <a:latin typeface="Arial" panose="020B0604020202020204" pitchFamily="34" charset="0"/>
                <a:cs typeface="Arial" panose="020B0604020202020204" pitchFamily="34" charset="0"/>
              </a:rPr>
            </a:br>
            <a:r>
              <a:rPr lang="en-CA" altLang="en-US" dirty="0" smtClean="0">
                <a:latin typeface="Arial" panose="020B0604020202020204" pitchFamily="34" charset="0"/>
                <a:cs typeface="Arial" panose="020B0604020202020204" pitchFamily="34" charset="0"/>
              </a:rPr>
              <a:t>Personality of Bruce County</a:t>
            </a:r>
            <a:br>
              <a:rPr lang="en-CA" altLang="en-US" dirty="0" smtClean="0">
                <a:latin typeface="Arial" panose="020B0604020202020204" pitchFamily="34" charset="0"/>
                <a:cs typeface="Arial" panose="020B0604020202020204" pitchFamily="34" charset="0"/>
              </a:rPr>
            </a:br>
            <a:r>
              <a:rPr lang="en-CA" altLang="en-US" dirty="0" smtClean="0">
                <a:latin typeface="Arial" panose="020B0604020202020204" pitchFamily="34" charset="0"/>
                <a:cs typeface="Arial" panose="020B0604020202020204" pitchFamily="34" charset="0"/>
              </a:rPr>
              <a:t>Living in Bruce County</a:t>
            </a:r>
            <a:br>
              <a:rPr lang="en-CA" altLang="en-US" dirty="0" smtClean="0">
                <a:latin typeface="Arial" panose="020B0604020202020204" pitchFamily="34" charset="0"/>
                <a:cs typeface="Arial" panose="020B0604020202020204" pitchFamily="34" charset="0"/>
              </a:rPr>
            </a:br>
            <a:r>
              <a:rPr lang="en-CA" altLang="en-US" dirty="0" smtClean="0">
                <a:latin typeface="Arial" panose="020B0604020202020204" pitchFamily="34" charset="0"/>
                <a:cs typeface="Arial" panose="020B0604020202020204" pitchFamily="34" charset="0"/>
              </a:rPr>
              <a:t>Brainstorming the New Bruce Brand</a:t>
            </a:r>
          </a:p>
        </p:txBody>
      </p:sp>
      <p:sp>
        <p:nvSpPr>
          <p:cNvPr id="3" name="Text Placeholder 2"/>
          <p:cNvSpPr>
            <a:spLocks noGrp="1"/>
          </p:cNvSpPr>
          <p:nvPr>
            <p:ph type="body" idx="1"/>
          </p:nvPr>
        </p:nvSpPr>
        <p:spPr>
          <a:xfrm>
            <a:off x="722313" y="2906713"/>
            <a:ext cx="7772400" cy="750887"/>
          </a:xfrm>
        </p:spPr>
        <p:txBody>
          <a:bodyPr rtlCol="0"/>
          <a:lstStyle/>
          <a:p>
            <a:pPr eaLnBrk="1" fontAlgn="auto" hangingPunct="1">
              <a:spcAft>
                <a:spcPts val="0"/>
              </a:spcAft>
              <a:buFont typeface="Arial"/>
              <a:buNone/>
              <a:defRPr/>
            </a:pPr>
            <a:r>
              <a:rPr lang="en-CA" sz="3400" dirty="0" smtClean="0"/>
              <a:t>4	</a:t>
            </a:r>
            <a:r>
              <a:rPr lang="en-CA" dirty="0" smtClean="0"/>
              <a:t>INPUT FROM COMMUNITY MEETINGS</a:t>
            </a:r>
            <a:endParaRPr lang="en-CA" sz="3400" dirty="0"/>
          </a:p>
        </p:txBody>
      </p:sp>
      <p:sp>
        <p:nvSpPr>
          <p:cNvPr id="317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317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317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44C22BE2-A384-4AC7-93AB-B6997126D699}" type="slidenum">
              <a:rPr lang="en-US" altLang="en-US">
                <a:solidFill>
                  <a:srgbClr val="757648"/>
                </a:solidFill>
              </a:rPr>
              <a:pPr/>
              <a:t>48</a:t>
            </a:fld>
            <a:endParaRPr lang="en-US" altLang="en-US">
              <a:solidFill>
                <a:srgbClr val="757648"/>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Themes from Community Discussions</a:t>
            </a:r>
            <a:endParaRPr lang="en-CA" dirty="0"/>
          </a:p>
        </p:txBody>
      </p:sp>
      <p:sp>
        <p:nvSpPr>
          <p:cNvPr id="8" name="Text Placeholder 7"/>
          <p:cNvSpPr>
            <a:spLocks noGrp="1"/>
          </p:cNvSpPr>
          <p:nvPr>
            <p:ph type="body" sz="quarter" idx="13"/>
          </p:nvPr>
        </p:nvSpPr>
        <p:spPr>
          <a:xfrm>
            <a:off x="457200" y="941692"/>
            <a:ext cx="8229600" cy="447997"/>
          </a:xfrm>
        </p:spPr>
        <p:txBody>
          <a:bodyPr/>
          <a:lstStyle/>
          <a:p>
            <a:r>
              <a:rPr lang="en-CA" dirty="0" smtClean="0"/>
              <a:t>MAIN THEMES</a:t>
            </a:r>
          </a:p>
        </p:txBody>
      </p:sp>
      <p:sp>
        <p:nvSpPr>
          <p:cNvPr id="9" name="Text Placeholder 8"/>
          <p:cNvSpPr>
            <a:spLocks noGrp="1"/>
          </p:cNvSpPr>
          <p:nvPr>
            <p:ph type="body" sz="quarter" idx="14"/>
          </p:nvPr>
        </p:nvSpPr>
        <p:spPr>
          <a:xfrm>
            <a:off x="348015" y="1458409"/>
            <a:ext cx="8413845" cy="4454525"/>
          </a:xfrm>
        </p:spPr>
        <p:txBody>
          <a:bodyPr/>
          <a:lstStyle/>
          <a:p>
            <a:pPr>
              <a:buFont typeface="+mj-lt"/>
              <a:buAutoNum type="arabicPeriod"/>
            </a:pPr>
            <a:r>
              <a:rPr lang="en-CA" dirty="0" smtClean="0"/>
              <a:t>Bruce County is </a:t>
            </a:r>
            <a:r>
              <a:rPr lang="en-CA" b="1" dirty="0" smtClean="0"/>
              <a:t>best known for its geography</a:t>
            </a:r>
            <a:r>
              <a:rPr lang="en-CA" dirty="0" smtClean="0"/>
              <a:t>: the splendour of its natural landscapes.  This is seen as a key driver for all who come there.</a:t>
            </a:r>
          </a:p>
          <a:p>
            <a:pPr>
              <a:buFont typeface="+mj-lt"/>
              <a:buAutoNum type="arabicPeriod"/>
            </a:pPr>
            <a:endParaRPr lang="en-CA" dirty="0" smtClean="0"/>
          </a:p>
          <a:p>
            <a:pPr>
              <a:buFont typeface="+mj-lt"/>
              <a:buAutoNum type="arabicPeriod"/>
            </a:pPr>
            <a:r>
              <a:rPr lang="en-CA" dirty="0" smtClean="0"/>
              <a:t>There are many distinct differences across the County; this translates to a unique strength, particularly for tourism and, secondarily, for those living in the area ... but adds a layer of difficulty to creating a brand identity.</a:t>
            </a:r>
          </a:p>
          <a:p>
            <a:pPr>
              <a:buNone/>
            </a:pPr>
            <a:r>
              <a:rPr lang="en-CA" dirty="0" smtClean="0"/>
              <a:t>	</a:t>
            </a:r>
            <a:r>
              <a:rPr lang="en-CA" i="1" dirty="0" smtClean="0"/>
              <a:t>There’s more energy – more activity and options - than in a purely agricultural rural area.</a:t>
            </a:r>
          </a:p>
          <a:p>
            <a:pPr>
              <a:buNone/>
            </a:pPr>
            <a:r>
              <a:rPr lang="en-CA" i="1" dirty="0" smtClean="0"/>
              <a:t>	Come here and you can have a different vacation every day!  Diversity is a big attractor.</a:t>
            </a:r>
            <a:endParaRPr lang="en-CA" dirty="0" smtClean="0"/>
          </a:p>
          <a:p>
            <a:pPr lvl="1"/>
            <a:r>
              <a:rPr lang="en-CA" sz="1400" b="1" dirty="0" smtClean="0"/>
              <a:t>Geographic</a:t>
            </a:r>
            <a:r>
              <a:rPr lang="en-CA" sz="1400" dirty="0" smtClean="0"/>
              <a:t> variation: </a:t>
            </a:r>
            <a:r>
              <a:rPr lang="en-CA" sz="1400" i="1" dirty="0" smtClean="0"/>
              <a:t>Beaches on one side, cliffs on the other, and farmland in between … from the cottages of Southampton to the rural interior to the recreational </a:t>
            </a:r>
            <a:r>
              <a:rPr lang="en-CA" sz="1400" i="1" dirty="0" err="1" smtClean="0"/>
              <a:t>mecca</a:t>
            </a:r>
            <a:r>
              <a:rPr lang="en-CA" sz="1400" i="1" dirty="0" smtClean="0"/>
              <a:t> that is the Peninsula.</a:t>
            </a:r>
          </a:p>
          <a:p>
            <a:pPr lvl="1"/>
            <a:r>
              <a:rPr lang="en-CA" sz="1400" dirty="0" smtClean="0"/>
              <a:t>Wide range of </a:t>
            </a:r>
            <a:r>
              <a:rPr lang="en-CA" sz="1400" b="1" dirty="0" smtClean="0"/>
              <a:t>experiences</a:t>
            </a:r>
            <a:r>
              <a:rPr lang="en-CA" sz="1400" dirty="0" smtClean="0"/>
              <a:t>: varying ways to interact with nature including beaches; observing the natural environment (scenic beauty, naturalists); pursuits such as hunting, fishing, snowmobiling; sports such as hiking, climbing, skiing and so on</a:t>
            </a:r>
          </a:p>
          <a:p>
            <a:pPr lvl="1"/>
            <a:r>
              <a:rPr lang="en-CA" sz="1400" b="1" dirty="0" smtClean="0"/>
              <a:t>Cultural</a:t>
            </a:r>
            <a:r>
              <a:rPr lang="en-CA" sz="1400" dirty="0" smtClean="0"/>
              <a:t> variation: </a:t>
            </a:r>
            <a:r>
              <a:rPr lang="en-CA" sz="1400" i="1" dirty="0" smtClean="0"/>
              <a:t>It’s a real melting pot.  We have the </a:t>
            </a:r>
            <a:r>
              <a:rPr lang="en-CA" sz="1400" i="1" dirty="0" err="1" smtClean="0"/>
              <a:t>Metis</a:t>
            </a:r>
            <a:r>
              <a:rPr lang="en-CA" sz="1400" i="1" dirty="0" smtClean="0"/>
              <a:t> culture, Mennonites … farmers and professionals from Bruce Power … generational and seasonal residents.</a:t>
            </a:r>
            <a:endParaRPr lang="en-CA" sz="1400" dirty="0" smtClean="0"/>
          </a:p>
          <a:p>
            <a:pPr lvl="1"/>
            <a:r>
              <a:rPr lang="en-CA" sz="1400" b="1" dirty="0" smtClean="0"/>
              <a:t>Economic</a:t>
            </a:r>
            <a:r>
              <a:rPr lang="en-CA" sz="1400" dirty="0" smtClean="0"/>
              <a:t> differences: from affluent areas on the Huron shore to the struggles of the Central Bruce; from economic engines as diverse at Bruce Power as an employer to agriculture, small business and tourism.</a:t>
            </a:r>
          </a:p>
          <a:p>
            <a:pPr lvl="1"/>
            <a:endParaRPr lang="en-CA" dirty="0" smtClean="0"/>
          </a:p>
        </p:txBody>
      </p:sp>
      <p:sp>
        <p:nvSpPr>
          <p:cNvPr id="4" name="Date Placeholder 3"/>
          <p:cNvSpPr>
            <a:spLocks noGrp="1"/>
          </p:cNvSpPr>
          <p:nvPr>
            <p:ph type="dt" sz="half" idx="15"/>
          </p:nvPr>
        </p:nvSpPr>
        <p:spPr/>
        <p:txBody>
          <a:bodyPr/>
          <a:lstStyle/>
          <a:p>
            <a:pPr>
              <a:defRPr/>
            </a:pPr>
            <a:r>
              <a:rPr lang="en-US" smtClean="0"/>
              <a:t>January 14, 2016</a:t>
            </a:r>
            <a:endParaRPr lang="en-US"/>
          </a:p>
        </p:txBody>
      </p:sp>
      <p:sp>
        <p:nvSpPr>
          <p:cNvPr id="5" name="Footer Placeholder 4"/>
          <p:cNvSpPr>
            <a:spLocks noGrp="1"/>
          </p:cNvSpPr>
          <p:nvPr>
            <p:ph type="ftr" sz="quarter" idx="16"/>
          </p:nvPr>
        </p:nvSpPr>
        <p:spPr/>
        <p:txBody>
          <a:bodyPr/>
          <a:lstStyle/>
          <a:p>
            <a:pPr>
              <a:defRPr/>
            </a:pPr>
            <a:r>
              <a:rPr lang="en-CA" smtClean="0"/>
              <a:t>Bruce Brand Project</a:t>
            </a:r>
            <a:endParaRPr lang="en-US" dirty="0"/>
          </a:p>
        </p:txBody>
      </p:sp>
      <p:sp>
        <p:nvSpPr>
          <p:cNvPr id="6" name="Slide Number Placeholder 5"/>
          <p:cNvSpPr>
            <a:spLocks noGrp="1"/>
          </p:cNvSpPr>
          <p:nvPr>
            <p:ph type="sldNum" sz="quarter" idx="17"/>
          </p:nvPr>
        </p:nvSpPr>
        <p:spPr/>
        <p:txBody>
          <a:bodyPr/>
          <a:lstStyle/>
          <a:p>
            <a:fld id="{9D1A961A-115D-4687-AE2D-7E3068DFD7D5}" type="slidenum">
              <a:rPr lang="en-US" altLang="en-US" smtClean="0"/>
              <a:pPr/>
              <a:t>49</a:t>
            </a:fld>
            <a:endParaRPr lang="en-US" altLang="en-US"/>
          </a:p>
        </p:txBody>
      </p:sp>
    </p:spTree>
    <p:extLst>
      <p:ext uri="{BB962C8B-B14F-4D97-AF65-F5344CB8AC3E}">
        <p14:creationId xmlns:p14="http://schemas.microsoft.com/office/powerpoint/2010/main" val="4089633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a:graphicFrameLocks noGrp="1"/>
          </p:cNvGraphicFramePr>
          <p:nvPr>
            <p:extLst>
              <p:ext uri="{D42A27DB-BD31-4B8C-83A1-F6EECF244321}">
                <p14:modId xmlns:p14="http://schemas.microsoft.com/office/powerpoint/2010/main" val="1560679709"/>
              </p:ext>
            </p:extLst>
          </p:nvPr>
        </p:nvGraphicFramePr>
        <p:xfrm>
          <a:off x="2660650" y="1519238"/>
          <a:ext cx="6026150" cy="1188720"/>
        </p:xfrm>
        <a:graphic>
          <a:graphicData uri="http://schemas.openxmlformats.org/drawingml/2006/table">
            <a:tbl>
              <a:tblPr firstRow="1" bandRow="1">
                <a:tableStyleId>{69012ECD-51FC-41F1-AA8D-1B2483CD663E}</a:tableStyleId>
              </a:tblPr>
              <a:tblGrid>
                <a:gridCol w="6026150"/>
              </a:tblGrid>
              <a:tr h="698268">
                <a:tc>
                  <a:txBody>
                    <a:bodyPr/>
                    <a:lstStyle/>
                    <a:p>
                      <a:pPr marL="342900" indent="-342900" algn="ctr">
                        <a:buFont typeface="+mj-lt"/>
                        <a:buNone/>
                      </a:pPr>
                      <a:r>
                        <a:rPr lang="en-CA" sz="1200" b="0" i="0" dirty="0" smtClean="0">
                          <a:solidFill>
                            <a:schemeClr val="tx1"/>
                          </a:solidFill>
                        </a:rPr>
                        <a:t>OBJECTIVES FOR PART 1</a:t>
                      </a:r>
                    </a:p>
                    <a:p>
                      <a:pPr marL="177800" indent="-177800" algn="l">
                        <a:buFont typeface="Arial" pitchFamily="34" charset="0"/>
                        <a:buChar char="•"/>
                      </a:pPr>
                      <a:r>
                        <a:rPr lang="en-CA" sz="1200" b="0" i="0" dirty="0" smtClean="0">
                          <a:solidFill>
                            <a:schemeClr val="tx1"/>
                          </a:solidFill>
                        </a:rPr>
                        <a:t>To</a:t>
                      </a:r>
                      <a:r>
                        <a:rPr lang="en-CA" sz="1200" b="0" i="0" baseline="0" dirty="0" smtClean="0">
                          <a:solidFill>
                            <a:schemeClr val="tx1"/>
                          </a:solidFill>
                        </a:rPr>
                        <a:t> leverage existing learning and avoid duplication of effort, particularly in addressing tourism (as this was the focus of most of the resources); see Appendix for list of reports and studies that were reviewed</a:t>
                      </a:r>
                    </a:p>
                    <a:p>
                      <a:pPr marL="177800" indent="-177800" algn="l">
                        <a:buFont typeface="Arial" pitchFamily="34" charset="0"/>
                        <a:buChar char="•"/>
                      </a:pPr>
                      <a:r>
                        <a:rPr lang="en-CA" sz="1200" b="0" i="0" baseline="0" dirty="0" smtClean="0">
                          <a:solidFill>
                            <a:schemeClr val="tx1"/>
                          </a:solidFill>
                        </a:rPr>
                        <a:t>Note that Part 1 was primarily used to inform questionnaire design for Part 2; no specific deliverables but some limited references in this report as relevant</a:t>
                      </a:r>
                      <a:endParaRPr lang="en-CA" sz="1200" b="0" i="0" dirty="0">
                        <a:solidFill>
                          <a:schemeClr val="tx1"/>
                        </a:solidFill>
                      </a:endParaRPr>
                    </a:p>
                  </a:txBody>
                  <a:tcPr>
                    <a:noFill/>
                  </a:tcPr>
                </a:tc>
              </a:tr>
            </a:tbl>
          </a:graphicData>
        </a:graphic>
      </p:graphicFrame>
      <p:sp>
        <p:nvSpPr>
          <p:cNvPr id="29704" name="Title 1"/>
          <p:cNvSpPr>
            <a:spLocks noGrp="1"/>
          </p:cNvSpPr>
          <p:nvPr>
            <p:ph type="title"/>
          </p:nvPr>
        </p:nvSpPr>
        <p:spPr/>
        <p:txBody>
          <a:bodyPr/>
          <a:lstStyle/>
          <a:p>
            <a:pPr eaLnBrk="1" hangingPunct="1"/>
            <a:r>
              <a:rPr lang="en-CA" altLang="en-US" smtClean="0">
                <a:latin typeface="Arial" panose="020B0604020202020204" pitchFamily="34" charset="0"/>
                <a:cs typeface="Arial" panose="020B0604020202020204" pitchFamily="34" charset="0"/>
              </a:rPr>
              <a:t>Objectives</a:t>
            </a:r>
          </a:p>
        </p:txBody>
      </p:sp>
      <p:sp>
        <p:nvSpPr>
          <p:cNvPr id="2970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2970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297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ECA68E48-DB13-4C49-A8BD-6BA0F9F2E0CC}" type="slidenum">
              <a:rPr lang="en-US" altLang="en-US">
                <a:solidFill>
                  <a:srgbClr val="757648"/>
                </a:solidFill>
              </a:rPr>
              <a:pPr/>
              <a:t>5</a:t>
            </a:fld>
            <a:endParaRPr lang="en-US" altLang="en-US">
              <a:solidFill>
                <a:srgbClr val="757648"/>
              </a:solidFill>
            </a:endParaRPr>
          </a:p>
        </p:txBody>
      </p:sp>
      <p:graphicFrame>
        <p:nvGraphicFramePr>
          <p:cNvPr id="21" name="Table 20"/>
          <p:cNvGraphicFramePr>
            <a:graphicFrameLocks noGrp="1"/>
          </p:cNvGraphicFramePr>
          <p:nvPr/>
        </p:nvGraphicFramePr>
        <p:xfrm>
          <a:off x="457200" y="971550"/>
          <a:ext cx="8229600" cy="428625"/>
        </p:xfrm>
        <a:graphic>
          <a:graphicData uri="http://schemas.openxmlformats.org/drawingml/2006/table">
            <a:tbl>
              <a:tblPr firstRow="1" bandRow="1">
                <a:tableStyleId>{69012ECD-51FC-41F1-AA8D-1B2483CD663E}</a:tableStyleId>
              </a:tblPr>
              <a:tblGrid>
                <a:gridCol w="8229600"/>
              </a:tblGrid>
              <a:tr h="428625">
                <a:tc>
                  <a:txBody>
                    <a:bodyPr/>
                    <a:lstStyle/>
                    <a:p>
                      <a:r>
                        <a:rPr lang="en-CA" sz="1600" dirty="0" smtClean="0"/>
                        <a:t>A THREE</a:t>
                      </a:r>
                      <a:r>
                        <a:rPr lang="en-CA" sz="1600" baseline="0" dirty="0" smtClean="0"/>
                        <a:t> PART RESEARCH PROCESS</a:t>
                      </a:r>
                      <a:endParaRPr lang="en-CA" sz="1600" dirty="0"/>
                    </a:p>
                  </a:txBody>
                  <a:tcPr marT="45628" marB="45628" anchor="ctr" anchorCtr="1"/>
                </a:tc>
              </a:tr>
            </a:tbl>
          </a:graphicData>
        </a:graphic>
      </p:graphicFrame>
      <p:sp>
        <p:nvSpPr>
          <p:cNvPr id="22" name="Rounded Rectangle 21"/>
          <p:cNvSpPr/>
          <p:nvPr/>
        </p:nvSpPr>
        <p:spPr>
          <a:xfrm>
            <a:off x="239713" y="1601788"/>
            <a:ext cx="1922462" cy="1157287"/>
          </a:xfrm>
          <a:prstGeom prst="round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1400" b="1" u="sng" dirty="0"/>
              <a:t>PART 1</a:t>
            </a:r>
          </a:p>
          <a:p>
            <a:pPr algn="ctr" eaLnBrk="1" fontAlgn="auto" hangingPunct="1">
              <a:spcBef>
                <a:spcPts val="0"/>
              </a:spcBef>
              <a:spcAft>
                <a:spcPts val="0"/>
              </a:spcAft>
              <a:defRPr/>
            </a:pPr>
            <a:r>
              <a:rPr lang="en-CA" sz="1400" b="1" dirty="0"/>
              <a:t>REVIEWING EXISTING REPORTS AND STUDIES</a:t>
            </a:r>
          </a:p>
        </p:txBody>
      </p:sp>
      <p:sp>
        <p:nvSpPr>
          <p:cNvPr id="23" name="Right Arrow 22"/>
          <p:cNvSpPr/>
          <p:nvPr/>
        </p:nvSpPr>
        <p:spPr>
          <a:xfrm>
            <a:off x="2162175" y="1922463"/>
            <a:ext cx="346075" cy="5111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6" name="Rounded Rectangle 15"/>
          <p:cNvSpPr/>
          <p:nvPr/>
        </p:nvSpPr>
        <p:spPr>
          <a:xfrm>
            <a:off x="239713" y="3254375"/>
            <a:ext cx="1922462" cy="1168400"/>
          </a:xfrm>
          <a:prstGeom prst="round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1400" b="1" u="sng" dirty="0"/>
              <a:t>PART 2</a:t>
            </a:r>
          </a:p>
          <a:p>
            <a:pPr algn="ctr" eaLnBrk="1" fontAlgn="auto" hangingPunct="1">
              <a:spcBef>
                <a:spcPts val="0"/>
              </a:spcBef>
              <a:spcAft>
                <a:spcPts val="0"/>
              </a:spcAft>
              <a:defRPr/>
            </a:pPr>
            <a:r>
              <a:rPr lang="en-CA" sz="1400" b="1" dirty="0"/>
              <a:t>QUANTITATIVE SURVEY OF ONTARIO RESIDENTS</a:t>
            </a:r>
          </a:p>
        </p:txBody>
      </p:sp>
      <p:sp>
        <p:nvSpPr>
          <p:cNvPr id="18" name="Right Arrow 17"/>
          <p:cNvSpPr/>
          <p:nvPr/>
        </p:nvSpPr>
        <p:spPr>
          <a:xfrm>
            <a:off x="2146300" y="3529013"/>
            <a:ext cx="347663" cy="51276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graphicFrame>
        <p:nvGraphicFramePr>
          <p:cNvPr id="32" name="Table 31"/>
          <p:cNvGraphicFramePr>
            <a:graphicFrameLocks noGrp="1"/>
          </p:cNvGraphicFramePr>
          <p:nvPr>
            <p:extLst>
              <p:ext uri="{D42A27DB-BD31-4B8C-83A1-F6EECF244321}">
                <p14:modId xmlns:p14="http://schemas.microsoft.com/office/powerpoint/2010/main" val="1744693541"/>
              </p:ext>
            </p:extLst>
          </p:nvPr>
        </p:nvGraphicFramePr>
        <p:xfrm>
          <a:off x="2660650" y="3051175"/>
          <a:ext cx="6026150" cy="1555750"/>
        </p:xfrm>
        <a:graphic>
          <a:graphicData uri="http://schemas.openxmlformats.org/drawingml/2006/table">
            <a:tbl>
              <a:tblPr firstRow="1" bandRow="1">
                <a:tableStyleId>{69012ECD-51FC-41F1-AA8D-1B2483CD663E}</a:tableStyleId>
              </a:tblPr>
              <a:tblGrid>
                <a:gridCol w="6026150"/>
              </a:tblGrid>
              <a:tr h="1555750">
                <a:tc>
                  <a:txBody>
                    <a:bodyPr/>
                    <a:lstStyle/>
                    <a:p>
                      <a:pPr marL="342900" indent="-342900" algn="ctr">
                        <a:buFont typeface="+mj-lt"/>
                        <a:buNone/>
                      </a:pPr>
                      <a:r>
                        <a:rPr lang="en-CA" sz="1200" b="0" i="0" dirty="0" smtClean="0">
                          <a:solidFill>
                            <a:schemeClr val="tx1"/>
                          </a:solidFill>
                        </a:rPr>
                        <a:t>OBJECTIVES FOR PART 2</a:t>
                      </a:r>
                    </a:p>
                    <a:p>
                      <a:pPr marL="177800" indent="-177800" algn="l">
                        <a:buFont typeface="Arial" pitchFamily="34" charset="0"/>
                        <a:buChar char="•"/>
                      </a:pPr>
                      <a:r>
                        <a:rPr lang="en-CA" sz="1200" b="0" i="0" dirty="0" smtClean="0">
                          <a:solidFill>
                            <a:schemeClr val="tx1"/>
                          </a:solidFill>
                        </a:rPr>
                        <a:t>To</a:t>
                      </a:r>
                      <a:r>
                        <a:rPr lang="en-CA" sz="1200" b="0" i="0" baseline="0" dirty="0" smtClean="0">
                          <a:solidFill>
                            <a:schemeClr val="tx1"/>
                          </a:solidFill>
                        </a:rPr>
                        <a:t> learn, from the key target audience of Ontario residents:</a:t>
                      </a:r>
                    </a:p>
                    <a:p>
                      <a:pPr marL="635000" lvl="1" indent="-177800" algn="l">
                        <a:buFont typeface="Arial" pitchFamily="34" charset="0"/>
                        <a:buChar char="•"/>
                      </a:pPr>
                      <a:r>
                        <a:rPr lang="en-CA" sz="1200" b="0" i="0" baseline="0" dirty="0" smtClean="0">
                          <a:solidFill>
                            <a:schemeClr val="tx1"/>
                          </a:solidFill>
                        </a:rPr>
                        <a:t>awareness, familiarity (including incidence of first hand experience through visiting) and impressions of Bruce County</a:t>
                      </a:r>
                    </a:p>
                    <a:p>
                      <a:pPr marL="635000" lvl="1" indent="-177800" algn="l">
                        <a:buFont typeface="Arial" pitchFamily="34" charset="0"/>
                        <a:buChar char="•"/>
                      </a:pPr>
                      <a:r>
                        <a:rPr lang="en-CA" sz="1200" b="0" i="0" baseline="0" dirty="0" smtClean="0">
                          <a:solidFill>
                            <a:schemeClr val="tx1"/>
                          </a:solidFill>
                        </a:rPr>
                        <a:t>evaluation of Bruce County on a variety of dimensions, including perceived suitability as a place to live and work</a:t>
                      </a:r>
                    </a:p>
                    <a:p>
                      <a:pPr marL="635000" lvl="1" indent="-177800" algn="l">
                        <a:buFont typeface="Arial" pitchFamily="34" charset="0"/>
                        <a:buChar char="•"/>
                      </a:pPr>
                      <a:r>
                        <a:rPr lang="en-CA" sz="1200" b="0" i="0" baseline="0" dirty="0" smtClean="0">
                          <a:solidFill>
                            <a:schemeClr val="tx1"/>
                          </a:solidFill>
                        </a:rPr>
                        <a:t>unaided perceptions of strengths and concerns for Bruce County</a:t>
                      </a:r>
                    </a:p>
                    <a:p>
                      <a:pPr marL="635000" lvl="1" indent="-177800" algn="l">
                        <a:buFont typeface="Arial" pitchFamily="34" charset="0"/>
                        <a:buChar char="•"/>
                      </a:pPr>
                      <a:r>
                        <a:rPr lang="en-CA" sz="1200" b="0" i="0" baseline="0" dirty="0" smtClean="0">
                          <a:solidFill>
                            <a:schemeClr val="tx1"/>
                          </a:solidFill>
                        </a:rPr>
                        <a:t>reaction to preliminary concept statements describing the County</a:t>
                      </a:r>
                    </a:p>
                  </a:txBody>
                  <a:tcPr marL="91431" marR="91431" marT="45757" marB="45757">
                    <a:noFill/>
                  </a:tcPr>
                </a:tc>
              </a:tr>
            </a:tbl>
          </a:graphicData>
        </a:graphic>
      </p:graphicFrame>
      <p:sp>
        <p:nvSpPr>
          <p:cNvPr id="13" name="Rounded Rectangle 12"/>
          <p:cNvSpPr/>
          <p:nvPr/>
        </p:nvSpPr>
        <p:spPr>
          <a:xfrm>
            <a:off x="239713" y="4978400"/>
            <a:ext cx="1922462" cy="1196975"/>
          </a:xfrm>
          <a:prstGeom prst="round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1400" b="1" u="sng" dirty="0"/>
              <a:t>PART 3</a:t>
            </a:r>
          </a:p>
          <a:p>
            <a:pPr algn="ctr" eaLnBrk="1" fontAlgn="auto" hangingPunct="1">
              <a:spcBef>
                <a:spcPts val="0"/>
              </a:spcBef>
              <a:spcAft>
                <a:spcPts val="0"/>
              </a:spcAft>
              <a:defRPr/>
            </a:pPr>
            <a:r>
              <a:rPr lang="en-CA" sz="1400" b="1" dirty="0"/>
              <a:t>QUALITATIVE RESEARCH WITH STAKEHOLDERS &amp; RESIDENTS</a:t>
            </a:r>
          </a:p>
        </p:txBody>
      </p:sp>
      <p:sp>
        <p:nvSpPr>
          <p:cNvPr id="14" name="Right Arrow 13"/>
          <p:cNvSpPr/>
          <p:nvPr/>
        </p:nvSpPr>
        <p:spPr>
          <a:xfrm>
            <a:off x="2162175" y="5251450"/>
            <a:ext cx="347663" cy="5127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graphicFrame>
        <p:nvGraphicFramePr>
          <p:cNvPr id="15" name="Table 14"/>
          <p:cNvGraphicFramePr>
            <a:graphicFrameLocks noGrp="1"/>
          </p:cNvGraphicFramePr>
          <p:nvPr>
            <p:extLst>
              <p:ext uri="{D42A27DB-BD31-4B8C-83A1-F6EECF244321}">
                <p14:modId xmlns:p14="http://schemas.microsoft.com/office/powerpoint/2010/main" val="940255882"/>
              </p:ext>
            </p:extLst>
          </p:nvPr>
        </p:nvGraphicFramePr>
        <p:xfrm>
          <a:off x="2660650" y="4848225"/>
          <a:ext cx="6026150" cy="1371600"/>
        </p:xfrm>
        <a:graphic>
          <a:graphicData uri="http://schemas.openxmlformats.org/drawingml/2006/table">
            <a:tbl>
              <a:tblPr firstRow="1" bandRow="1">
                <a:tableStyleId>{69012ECD-51FC-41F1-AA8D-1B2483CD663E}</a:tableStyleId>
              </a:tblPr>
              <a:tblGrid>
                <a:gridCol w="6026150"/>
              </a:tblGrid>
              <a:tr h="698268">
                <a:tc>
                  <a:txBody>
                    <a:bodyPr/>
                    <a:lstStyle/>
                    <a:p>
                      <a:pPr marL="342900" indent="-342900" algn="ctr">
                        <a:buFont typeface="+mj-lt"/>
                        <a:buNone/>
                      </a:pPr>
                      <a:r>
                        <a:rPr lang="en-CA" sz="1200" b="0" i="0" baseline="0" dirty="0" smtClean="0">
                          <a:solidFill>
                            <a:schemeClr val="tx1"/>
                          </a:solidFill>
                        </a:rPr>
                        <a:t>OBJECTIVES FOR PART 3</a:t>
                      </a:r>
                    </a:p>
                    <a:p>
                      <a:pPr marL="177800" indent="-177800" algn="l">
                        <a:buFont typeface="Arial" pitchFamily="34" charset="0"/>
                        <a:buChar char="•"/>
                      </a:pPr>
                      <a:r>
                        <a:rPr lang="en-CA" sz="1200" b="0" i="0" baseline="0" dirty="0" smtClean="0">
                          <a:solidFill>
                            <a:schemeClr val="tx1"/>
                          </a:solidFill>
                        </a:rPr>
                        <a:t>To involve the community in the branding project by sharing objectives and process, clarifying expectations and seeking input regarding:</a:t>
                      </a:r>
                    </a:p>
                    <a:p>
                      <a:pPr marL="635000" lvl="1" indent="-177800" algn="l">
                        <a:buFont typeface="Arial" pitchFamily="34" charset="0"/>
                        <a:buChar char="•"/>
                      </a:pPr>
                      <a:r>
                        <a:rPr lang="en-CA" sz="1200" b="0" i="0" baseline="0" dirty="0" smtClean="0">
                          <a:solidFill>
                            <a:schemeClr val="tx1"/>
                          </a:solidFill>
                        </a:rPr>
                        <a:t>the personality of Bruce County, including strengths, shortcomings, and areas of uniqueness</a:t>
                      </a:r>
                    </a:p>
                    <a:p>
                      <a:pPr marL="635000" lvl="1" indent="-177800" algn="l">
                        <a:buFont typeface="Arial" pitchFamily="34" charset="0"/>
                        <a:buChar char="•"/>
                      </a:pPr>
                      <a:r>
                        <a:rPr lang="en-CA" sz="1200" b="0" i="0" baseline="0" dirty="0" smtClean="0">
                          <a:solidFill>
                            <a:schemeClr val="tx1"/>
                          </a:solidFill>
                        </a:rPr>
                        <a:t>perceptions of what makes the County attractive for residents, businesses and visitors</a:t>
                      </a:r>
                    </a:p>
                  </a:txBody>
                  <a:tcPr marL="91431" marR="91431">
                    <a:no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Themes from Community Discussions</a:t>
            </a:r>
            <a:endParaRPr lang="en-CA" dirty="0"/>
          </a:p>
        </p:txBody>
      </p:sp>
      <p:sp>
        <p:nvSpPr>
          <p:cNvPr id="8" name="Text Placeholder 7"/>
          <p:cNvSpPr>
            <a:spLocks noGrp="1"/>
          </p:cNvSpPr>
          <p:nvPr>
            <p:ph type="body" sz="quarter" idx="13"/>
          </p:nvPr>
        </p:nvSpPr>
        <p:spPr>
          <a:xfrm>
            <a:off x="457200" y="941692"/>
            <a:ext cx="8229600" cy="447997"/>
          </a:xfrm>
        </p:spPr>
        <p:txBody>
          <a:bodyPr/>
          <a:lstStyle/>
          <a:p>
            <a:r>
              <a:rPr lang="en-CA" dirty="0" smtClean="0"/>
              <a:t>MAIN THEMES … continued</a:t>
            </a:r>
          </a:p>
        </p:txBody>
      </p:sp>
      <p:sp>
        <p:nvSpPr>
          <p:cNvPr id="9" name="Text Placeholder 8"/>
          <p:cNvSpPr>
            <a:spLocks noGrp="1"/>
          </p:cNvSpPr>
          <p:nvPr>
            <p:ph type="body" sz="quarter" idx="14"/>
          </p:nvPr>
        </p:nvSpPr>
        <p:spPr>
          <a:xfrm>
            <a:off x="457200" y="1472057"/>
            <a:ext cx="8229600" cy="4454525"/>
          </a:xfrm>
        </p:spPr>
        <p:txBody>
          <a:bodyPr/>
          <a:lstStyle/>
          <a:p>
            <a:pPr>
              <a:buAutoNum type="arabicPeriod" startAt="3"/>
            </a:pPr>
            <a:r>
              <a:rPr lang="en-CA" sz="1400" b="1" dirty="0" smtClean="0"/>
              <a:t>Tourism</a:t>
            </a:r>
            <a:r>
              <a:rPr lang="en-CA" sz="1400" dirty="0" smtClean="0"/>
              <a:t> was largely seen as a success story – to the point that the some attractions on the Peninsula, such as the Grotto, had been turning people away during peak periods.</a:t>
            </a:r>
          </a:p>
          <a:p>
            <a:pPr>
              <a:buNone/>
            </a:pPr>
            <a:r>
              <a:rPr lang="en-CA" sz="1400" dirty="0" smtClean="0"/>
              <a:t>	</a:t>
            </a:r>
            <a:r>
              <a:rPr lang="en-CA" sz="1400" i="1" dirty="0" smtClean="0"/>
              <a:t>People are coming from all over the world, and tourism has been growing.</a:t>
            </a:r>
            <a:endParaRPr lang="en-CA" sz="1400" dirty="0" smtClean="0"/>
          </a:p>
          <a:p>
            <a:pPr>
              <a:buNone/>
            </a:pPr>
            <a:r>
              <a:rPr lang="en-CA" sz="1400" dirty="0" smtClean="0"/>
              <a:t>	Contributors to success were the natural resource and recreational opportunities, marketing efforts, easy access to major Ontario markets, and the fact that is it considered to be affordable.  Challenges included extending the season and developing interest and opportunities in Central Bruce.</a:t>
            </a:r>
          </a:p>
          <a:p>
            <a:pPr>
              <a:buNone/>
            </a:pPr>
            <a:endParaRPr lang="en-CA" sz="1400" dirty="0" smtClean="0"/>
          </a:p>
          <a:p>
            <a:pPr>
              <a:buAutoNum type="arabicPeriod" startAt="4"/>
            </a:pPr>
            <a:r>
              <a:rPr lang="en-CA" sz="1400" dirty="0" smtClean="0"/>
              <a:t>Running a </a:t>
            </a:r>
            <a:r>
              <a:rPr lang="en-CA" sz="1400" b="1" dirty="0" smtClean="0"/>
              <a:t>business</a:t>
            </a:r>
            <a:r>
              <a:rPr lang="en-CA" sz="1400" dirty="0" smtClean="0"/>
              <a:t> in Bruce County was considered to be challenging, and the groups did not feel that there had been growth in this sector.  The seasonality of the tourism industry coupled with the relatively limited permanent population made it difficult to succeed, and participants felt that it was difficult to obtain financing to start a new business.  Moreover, poor internet services were seen as a significant barrier to working remotely from the Bruce.  The community offered this advice to those attempting to start a business in the area.</a:t>
            </a:r>
          </a:p>
          <a:p>
            <a:pPr>
              <a:buNone/>
            </a:pPr>
            <a:r>
              <a:rPr lang="en-CA" sz="1400" dirty="0" smtClean="0"/>
              <a:t>	</a:t>
            </a:r>
            <a:r>
              <a:rPr lang="en-CA" sz="1400" i="1" dirty="0" smtClean="0"/>
              <a:t>Find a niche, have a plan, and make connections.  You have to fill a need that competitors are not addressing.  It helps to be unique and, for tourism, it is all about experiences – rock climbing, night skies, local food …. </a:t>
            </a:r>
          </a:p>
          <a:p>
            <a:pPr>
              <a:buNone/>
            </a:pPr>
            <a:endParaRPr lang="en-CA" sz="1400" dirty="0" smtClean="0"/>
          </a:p>
          <a:p>
            <a:pPr>
              <a:buNone/>
            </a:pPr>
            <a:r>
              <a:rPr lang="en-CA" sz="1400" dirty="0" smtClean="0"/>
              <a:t>5.	</a:t>
            </a:r>
            <a:r>
              <a:rPr lang="en-CA" sz="1400" b="1" dirty="0" smtClean="0"/>
              <a:t>Bruce Power </a:t>
            </a:r>
            <a:r>
              <a:rPr lang="en-CA" sz="1400" dirty="0" smtClean="0"/>
              <a:t>plays an important role in the County, creating economic stability as a significant employer.  While many were very positive about nuclear as a progressive energy source, there was also awareness that the general public might regard it with apprehension.</a:t>
            </a:r>
          </a:p>
          <a:p>
            <a:pPr>
              <a:buNone/>
            </a:pPr>
            <a:r>
              <a:rPr lang="en-CA" dirty="0" smtClean="0"/>
              <a:t>	</a:t>
            </a:r>
          </a:p>
          <a:p>
            <a:pPr>
              <a:buNone/>
            </a:pPr>
            <a:endParaRPr lang="en-CA" dirty="0" smtClean="0"/>
          </a:p>
          <a:p>
            <a:pPr>
              <a:buNone/>
            </a:pPr>
            <a:endParaRPr lang="en-CA" dirty="0" smtClean="0"/>
          </a:p>
          <a:p>
            <a:pPr>
              <a:buNone/>
            </a:pPr>
            <a:endParaRPr lang="en-CA" dirty="0" smtClean="0"/>
          </a:p>
          <a:p>
            <a:pPr>
              <a:buNone/>
            </a:pPr>
            <a:endParaRPr lang="en-CA" dirty="0" smtClean="0"/>
          </a:p>
          <a:p>
            <a:pPr>
              <a:buAutoNum type="arabicPeriod" startAt="3"/>
            </a:pPr>
            <a:endParaRPr lang="en-CA" dirty="0" smtClean="0"/>
          </a:p>
          <a:p>
            <a:pPr>
              <a:buAutoNum type="arabicPeriod" startAt="3"/>
            </a:pPr>
            <a:endParaRPr lang="en-CA" dirty="0" smtClean="0"/>
          </a:p>
        </p:txBody>
      </p:sp>
      <p:sp>
        <p:nvSpPr>
          <p:cNvPr id="4" name="Date Placeholder 3"/>
          <p:cNvSpPr>
            <a:spLocks noGrp="1"/>
          </p:cNvSpPr>
          <p:nvPr>
            <p:ph type="dt" sz="half" idx="15"/>
          </p:nvPr>
        </p:nvSpPr>
        <p:spPr/>
        <p:txBody>
          <a:bodyPr/>
          <a:lstStyle/>
          <a:p>
            <a:pPr>
              <a:defRPr/>
            </a:pPr>
            <a:r>
              <a:rPr lang="en-US" smtClean="0"/>
              <a:t>January 14, 2016</a:t>
            </a:r>
            <a:endParaRPr lang="en-US"/>
          </a:p>
        </p:txBody>
      </p:sp>
      <p:sp>
        <p:nvSpPr>
          <p:cNvPr id="5" name="Footer Placeholder 4"/>
          <p:cNvSpPr>
            <a:spLocks noGrp="1"/>
          </p:cNvSpPr>
          <p:nvPr>
            <p:ph type="ftr" sz="quarter" idx="16"/>
          </p:nvPr>
        </p:nvSpPr>
        <p:spPr/>
        <p:txBody>
          <a:bodyPr/>
          <a:lstStyle/>
          <a:p>
            <a:pPr>
              <a:defRPr/>
            </a:pPr>
            <a:r>
              <a:rPr lang="en-CA" smtClean="0"/>
              <a:t>Bruce Brand Project</a:t>
            </a:r>
            <a:endParaRPr lang="en-US" dirty="0"/>
          </a:p>
        </p:txBody>
      </p:sp>
      <p:sp>
        <p:nvSpPr>
          <p:cNvPr id="6" name="Slide Number Placeholder 5"/>
          <p:cNvSpPr>
            <a:spLocks noGrp="1"/>
          </p:cNvSpPr>
          <p:nvPr>
            <p:ph type="sldNum" sz="quarter" idx="17"/>
          </p:nvPr>
        </p:nvSpPr>
        <p:spPr/>
        <p:txBody>
          <a:bodyPr/>
          <a:lstStyle/>
          <a:p>
            <a:fld id="{9D1A961A-115D-4687-AE2D-7E3068DFD7D5}" type="slidenum">
              <a:rPr lang="en-US" altLang="en-US" smtClean="0"/>
              <a:pPr/>
              <a:t>50</a:t>
            </a:fld>
            <a:endParaRPr lang="en-US" altLang="en-US"/>
          </a:p>
        </p:txBody>
      </p:sp>
    </p:spTree>
    <p:extLst>
      <p:ext uri="{BB962C8B-B14F-4D97-AF65-F5344CB8AC3E}">
        <p14:creationId xmlns:p14="http://schemas.microsoft.com/office/powerpoint/2010/main" val="1703555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Themes from Community Discussions</a:t>
            </a:r>
            <a:endParaRPr lang="en-CA" dirty="0"/>
          </a:p>
        </p:txBody>
      </p:sp>
      <p:sp>
        <p:nvSpPr>
          <p:cNvPr id="8" name="Text Placeholder 7"/>
          <p:cNvSpPr>
            <a:spLocks noGrp="1"/>
          </p:cNvSpPr>
          <p:nvPr>
            <p:ph type="body" sz="quarter" idx="13"/>
          </p:nvPr>
        </p:nvSpPr>
        <p:spPr>
          <a:xfrm>
            <a:off x="457200" y="914396"/>
            <a:ext cx="8229600" cy="447997"/>
          </a:xfrm>
        </p:spPr>
        <p:txBody>
          <a:bodyPr/>
          <a:lstStyle/>
          <a:p>
            <a:r>
              <a:rPr lang="en-CA" dirty="0" smtClean="0"/>
              <a:t>MAIN THEMES … continued</a:t>
            </a:r>
          </a:p>
        </p:txBody>
      </p:sp>
      <p:sp>
        <p:nvSpPr>
          <p:cNvPr id="9" name="Text Placeholder 8"/>
          <p:cNvSpPr>
            <a:spLocks noGrp="1"/>
          </p:cNvSpPr>
          <p:nvPr>
            <p:ph type="body" sz="quarter" idx="14"/>
          </p:nvPr>
        </p:nvSpPr>
        <p:spPr>
          <a:xfrm>
            <a:off x="457200" y="1403817"/>
            <a:ext cx="8229600" cy="4454525"/>
          </a:xfrm>
        </p:spPr>
        <p:txBody>
          <a:bodyPr/>
          <a:lstStyle/>
          <a:p>
            <a:pPr>
              <a:buNone/>
            </a:pPr>
            <a:r>
              <a:rPr lang="en-CA" sz="1400" dirty="0" smtClean="0"/>
              <a:t>6.	The groups agreed that </a:t>
            </a:r>
            <a:r>
              <a:rPr lang="en-CA" sz="1400" b="1" dirty="0" smtClean="0"/>
              <a:t>living in Bruce County </a:t>
            </a:r>
            <a:r>
              <a:rPr lang="en-CA" sz="1400" dirty="0" smtClean="0"/>
              <a:t>was not for everyone and felt that the type of person who would be happiest there would be someone who:</a:t>
            </a:r>
          </a:p>
          <a:p>
            <a:pPr lvl="1"/>
            <a:r>
              <a:rPr lang="en-CA" sz="1400" dirty="0" smtClean="0"/>
              <a:t>enjoys nature and outdoor activity;</a:t>
            </a:r>
          </a:p>
          <a:p>
            <a:pPr lvl="1"/>
            <a:r>
              <a:rPr lang="en-CA" sz="1400" dirty="0" smtClean="0"/>
              <a:t>prioritizes family;</a:t>
            </a:r>
          </a:p>
          <a:p>
            <a:pPr lvl="1"/>
            <a:r>
              <a:rPr lang="en-CA" sz="1400" dirty="0" smtClean="0"/>
              <a:t>likes social interaction and wants to participate actively in a community;</a:t>
            </a:r>
          </a:p>
          <a:p>
            <a:pPr lvl="1"/>
            <a:r>
              <a:rPr lang="en-CA" sz="1400" dirty="0" smtClean="0"/>
              <a:t>is satisfied with / hopes for a simpler life.</a:t>
            </a:r>
          </a:p>
          <a:p>
            <a:pPr>
              <a:buNone/>
            </a:pPr>
            <a:r>
              <a:rPr lang="en-CA" sz="1400" dirty="0" smtClean="0"/>
              <a:t>	The County was seen as particularly appealing as a </a:t>
            </a:r>
            <a:r>
              <a:rPr lang="en-CA" sz="1400" b="1" dirty="0" smtClean="0"/>
              <a:t>place to raise a family, and to live once your family had left home. </a:t>
            </a:r>
            <a:r>
              <a:rPr lang="en-CA" sz="1400" dirty="0" smtClean="0"/>
              <a:t>Although it had considerable appeal as a place for </a:t>
            </a:r>
            <a:r>
              <a:rPr lang="en-CA" sz="1400" b="1" dirty="0" smtClean="0"/>
              <a:t>retirees </a:t>
            </a:r>
            <a:r>
              <a:rPr lang="en-CA" sz="1400" dirty="0" smtClean="0"/>
              <a:t>to settle, barriers included access to specialized medical care, pressures on long term care, mobility, and the inhospitable winters.</a:t>
            </a:r>
          </a:p>
          <a:p>
            <a:pPr>
              <a:buNone/>
            </a:pPr>
            <a:r>
              <a:rPr lang="en-CA" sz="1400" b="1" dirty="0" smtClean="0"/>
              <a:t>	</a:t>
            </a:r>
            <a:r>
              <a:rPr lang="en-CA" sz="1400" dirty="0" smtClean="0"/>
              <a:t>The County was said to be of relatively </a:t>
            </a:r>
            <a:r>
              <a:rPr lang="en-CA" sz="1400" b="1" dirty="0" smtClean="0"/>
              <a:t>least appeal to young adults </a:t>
            </a:r>
            <a:r>
              <a:rPr lang="en-CA" sz="1400" dirty="0" smtClean="0"/>
              <a:t>– both because of a dearth of jobs and because it was often not seen as fitting with the desired lifestyle for this age group. </a:t>
            </a:r>
          </a:p>
          <a:p>
            <a:pPr>
              <a:buNone/>
            </a:pPr>
            <a:r>
              <a:rPr lang="en-CA" sz="1400" dirty="0" smtClean="0"/>
              <a:t>	</a:t>
            </a:r>
            <a:r>
              <a:rPr lang="en-CA" sz="1400" i="1" dirty="0" smtClean="0"/>
              <a:t>When you’re 18, you are dying to get out of here.  And there is no university here anyway, so you have to leave it you want to do that. </a:t>
            </a:r>
          </a:p>
          <a:p>
            <a:pPr>
              <a:buNone/>
            </a:pPr>
            <a:r>
              <a:rPr lang="en-CA" sz="1400" i="1" dirty="0" smtClean="0"/>
              <a:t>	We are losing the new generation; there is nothing here for them.</a:t>
            </a:r>
            <a:endParaRPr lang="en-CA" sz="1400" dirty="0" smtClean="0"/>
          </a:p>
          <a:p>
            <a:pPr>
              <a:buNone/>
            </a:pPr>
            <a:r>
              <a:rPr lang="en-CA" sz="1400" dirty="0" smtClean="0"/>
              <a:t>	Nonetheless, young people were seen as the key target audience for recruitment of new residents – and those who had grown up in the area, or in another rural area, were seen as prime prospects.</a:t>
            </a:r>
          </a:p>
          <a:p>
            <a:pPr>
              <a:buNone/>
            </a:pPr>
            <a:r>
              <a:rPr lang="en-CA" sz="1400" dirty="0" smtClean="0"/>
              <a:t>	</a:t>
            </a:r>
            <a:r>
              <a:rPr lang="en-CA" sz="1400" i="1" dirty="0" smtClean="0"/>
              <a:t>It’s a coming home thing.  Once you have a family, you are drawn back – and you understand the benefits and appreciate the lifestyle.</a:t>
            </a:r>
          </a:p>
          <a:p>
            <a:pPr>
              <a:buNone/>
            </a:pPr>
            <a:r>
              <a:rPr lang="en-CA" sz="1400" i="1" dirty="0" smtClean="0"/>
              <a:t>	Attracting young people, and jobs for young people, is a number one issue for us.</a:t>
            </a:r>
          </a:p>
          <a:p>
            <a:pPr>
              <a:buNone/>
            </a:pPr>
            <a:r>
              <a:rPr lang="en-CA" sz="1400" i="1" dirty="0" smtClean="0"/>
              <a:t>	</a:t>
            </a:r>
            <a:endParaRPr lang="en-CA" sz="1400" dirty="0" smtClean="0"/>
          </a:p>
        </p:txBody>
      </p:sp>
      <p:sp>
        <p:nvSpPr>
          <p:cNvPr id="4" name="Date Placeholder 3"/>
          <p:cNvSpPr>
            <a:spLocks noGrp="1"/>
          </p:cNvSpPr>
          <p:nvPr>
            <p:ph type="dt" sz="half" idx="15"/>
          </p:nvPr>
        </p:nvSpPr>
        <p:spPr/>
        <p:txBody>
          <a:bodyPr/>
          <a:lstStyle/>
          <a:p>
            <a:pPr>
              <a:defRPr/>
            </a:pPr>
            <a:r>
              <a:rPr lang="en-US" smtClean="0"/>
              <a:t>January 14, 2016</a:t>
            </a:r>
            <a:endParaRPr lang="en-US" dirty="0"/>
          </a:p>
        </p:txBody>
      </p:sp>
      <p:sp>
        <p:nvSpPr>
          <p:cNvPr id="5" name="Footer Placeholder 4"/>
          <p:cNvSpPr>
            <a:spLocks noGrp="1"/>
          </p:cNvSpPr>
          <p:nvPr>
            <p:ph type="ftr" sz="quarter" idx="16"/>
          </p:nvPr>
        </p:nvSpPr>
        <p:spPr/>
        <p:txBody>
          <a:bodyPr/>
          <a:lstStyle/>
          <a:p>
            <a:pPr>
              <a:defRPr/>
            </a:pPr>
            <a:r>
              <a:rPr lang="en-CA" dirty="0" smtClean="0"/>
              <a:t>Bruce Brand Project</a:t>
            </a:r>
            <a:endParaRPr lang="en-US" dirty="0"/>
          </a:p>
        </p:txBody>
      </p:sp>
      <p:sp>
        <p:nvSpPr>
          <p:cNvPr id="6" name="Slide Number Placeholder 5"/>
          <p:cNvSpPr>
            <a:spLocks noGrp="1"/>
          </p:cNvSpPr>
          <p:nvPr>
            <p:ph type="sldNum" sz="quarter" idx="17"/>
          </p:nvPr>
        </p:nvSpPr>
        <p:spPr/>
        <p:txBody>
          <a:bodyPr/>
          <a:lstStyle/>
          <a:p>
            <a:fld id="{9D1A961A-115D-4687-AE2D-7E3068DFD7D5}" type="slidenum">
              <a:rPr lang="en-US" altLang="en-US" smtClean="0"/>
              <a:pPr/>
              <a:t>51</a:t>
            </a:fld>
            <a:endParaRPr lang="en-US" altLang="en-US"/>
          </a:p>
        </p:txBody>
      </p:sp>
    </p:spTree>
    <p:extLst>
      <p:ext uri="{BB962C8B-B14F-4D97-AF65-F5344CB8AC3E}">
        <p14:creationId xmlns:p14="http://schemas.microsoft.com/office/powerpoint/2010/main" val="3638209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Personality of Bruce County</a:t>
            </a:r>
            <a:endParaRPr lang="en-CA" dirty="0"/>
          </a:p>
        </p:txBody>
      </p:sp>
      <p:sp>
        <p:nvSpPr>
          <p:cNvPr id="4" name="Date Placeholder 3"/>
          <p:cNvSpPr>
            <a:spLocks noGrp="1"/>
          </p:cNvSpPr>
          <p:nvPr>
            <p:ph type="dt" sz="half" idx="15"/>
          </p:nvPr>
        </p:nvSpPr>
        <p:spPr/>
        <p:txBody>
          <a:bodyPr/>
          <a:lstStyle/>
          <a:p>
            <a:pPr>
              <a:defRPr/>
            </a:pPr>
            <a:r>
              <a:rPr lang="en-US" smtClean="0"/>
              <a:t>January 14, 2016</a:t>
            </a:r>
            <a:endParaRPr lang="en-US"/>
          </a:p>
        </p:txBody>
      </p:sp>
      <p:sp>
        <p:nvSpPr>
          <p:cNvPr id="5" name="Footer Placeholder 4"/>
          <p:cNvSpPr>
            <a:spLocks noGrp="1"/>
          </p:cNvSpPr>
          <p:nvPr>
            <p:ph type="ftr" sz="quarter" idx="16"/>
          </p:nvPr>
        </p:nvSpPr>
        <p:spPr/>
        <p:txBody>
          <a:bodyPr/>
          <a:lstStyle/>
          <a:p>
            <a:pPr>
              <a:defRPr/>
            </a:pPr>
            <a:r>
              <a:rPr lang="en-CA" smtClean="0"/>
              <a:t>Bruce Brand Project</a:t>
            </a:r>
            <a:endParaRPr lang="en-US" dirty="0"/>
          </a:p>
        </p:txBody>
      </p:sp>
      <p:sp>
        <p:nvSpPr>
          <p:cNvPr id="6" name="Slide Number Placeholder 5"/>
          <p:cNvSpPr>
            <a:spLocks noGrp="1"/>
          </p:cNvSpPr>
          <p:nvPr>
            <p:ph type="sldNum" sz="quarter" idx="17"/>
          </p:nvPr>
        </p:nvSpPr>
        <p:spPr/>
        <p:txBody>
          <a:bodyPr/>
          <a:lstStyle/>
          <a:p>
            <a:fld id="{9D1A961A-115D-4687-AE2D-7E3068DFD7D5}" type="slidenum">
              <a:rPr lang="en-US" altLang="en-US" smtClean="0"/>
              <a:pPr/>
              <a:t>52</a:t>
            </a:fld>
            <a:endParaRPr lang="en-US" altLang="en-US"/>
          </a:p>
        </p:txBody>
      </p:sp>
      <p:graphicFrame>
        <p:nvGraphicFramePr>
          <p:cNvPr id="2" name="Diagram 1"/>
          <p:cNvGraphicFramePr/>
          <p:nvPr>
            <p:extLst>
              <p:ext uri="{D42A27DB-BD31-4B8C-83A1-F6EECF244321}">
                <p14:modId xmlns:p14="http://schemas.microsoft.com/office/powerpoint/2010/main" val="4083604387"/>
              </p:ext>
            </p:extLst>
          </p:nvPr>
        </p:nvGraphicFramePr>
        <p:xfrm>
          <a:off x="457199" y="911225"/>
          <a:ext cx="8101013" cy="5303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loud Callout 2"/>
          <p:cNvSpPr/>
          <p:nvPr/>
        </p:nvSpPr>
        <p:spPr>
          <a:xfrm>
            <a:off x="5257800" y="911225"/>
            <a:ext cx="3300412" cy="746125"/>
          </a:xfrm>
          <a:prstGeom prst="cloudCallout">
            <a:avLst>
              <a:gd name="adj1" fmla="val -61959"/>
              <a:gd name="adj2" fmla="val -45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000" dirty="0" smtClean="0"/>
              <a:t>The Peninsula is just unbelievable – take your breath away spectacular!</a:t>
            </a:r>
            <a:endParaRPr lang="en-CA" sz="1000" dirty="0"/>
          </a:p>
        </p:txBody>
      </p:sp>
    </p:spTree>
    <p:extLst>
      <p:ext uri="{BB962C8B-B14F-4D97-AF65-F5344CB8AC3E}">
        <p14:creationId xmlns:p14="http://schemas.microsoft.com/office/powerpoint/2010/main" val="2293437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Living in Bruce County</a:t>
            </a:r>
            <a:endParaRPr lang="en-CA" dirty="0"/>
          </a:p>
        </p:txBody>
      </p:sp>
      <p:sp>
        <p:nvSpPr>
          <p:cNvPr id="11" name="Text Placeholder 10"/>
          <p:cNvSpPr>
            <a:spLocks noGrp="1"/>
          </p:cNvSpPr>
          <p:nvPr>
            <p:ph type="body" idx="1"/>
          </p:nvPr>
        </p:nvSpPr>
        <p:spPr/>
        <p:txBody>
          <a:bodyPr/>
          <a:lstStyle/>
          <a:p>
            <a:pPr algn="ctr"/>
            <a:r>
              <a:rPr lang="en-CA" dirty="0" smtClean="0"/>
              <a:t>ADVANTAGES	</a:t>
            </a:r>
            <a:endParaRPr lang="en-CA" dirty="0"/>
          </a:p>
        </p:txBody>
      </p:sp>
      <p:sp>
        <p:nvSpPr>
          <p:cNvPr id="12" name="Content Placeholder 11"/>
          <p:cNvSpPr>
            <a:spLocks noGrp="1"/>
          </p:cNvSpPr>
          <p:nvPr>
            <p:ph sz="half" idx="2"/>
          </p:nvPr>
        </p:nvSpPr>
        <p:spPr/>
        <p:txBody>
          <a:bodyPr>
            <a:normAutofit lnSpcReduction="10000"/>
          </a:bodyPr>
          <a:lstStyle/>
          <a:p>
            <a:pPr>
              <a:buNone/>
            </a:pPr>
            <a:r>
              <a:rPr lang="en-CA" sz="1400" dirty="0" smtClean="0"/>
              <a:t>NATURAL ENVIRONMENT</a:t>
            </a:r>
          </a:p>
          <a:p>
            <a:r>
              <a:rPr lang="en-CA" sz="1400" dirty="0" smtClean="0"/>
              <a:t>Beauty and access to outdoor activities</a:t>
            </a:r>
          </a:p>
          <a:p>
            <a:r>
              <a:rPr lang="en-CA" sz="1400" dirty="0" smtClean="0"/>
              <a:t>Healthier lifestyle: proximity of activities, clean air and water</a:t>
            </a:r>
          </a:p>
          <a:p>
            <a:pPr>
              <a:buNone/>
            </a:pPr>
            <a:r>
              <a:rPr lang="en-CA" sz="1400" dirty="0" smtClean="0"/>
              <a:t>COMMUNITY</a:t>
            </a:r>
          </a:p>
          <a:p>
            <a:r>
              <a:rPr lang="en-CA" sz="1400" dirty="0" smtClean="0"/>
              <a:t>Known as an individual, supportive community</a:t>
            </a:r>
          </a:p>
          <a:p>
            <a:r>
              <a:rPr lang="en-CA" sz="1400" dirty="0" smtClean="0"/>
              <a:t>Authentic friendliness and caring</a:t>
            </a:r>
          </a:p>
          <a:p>
            <a:r>
              <a:rPr lang="en-CA" sz="1400" dirty="0" smtClean="0"/>
              <a:t>Safe: kids walk to school, play outdoors – live a real, not virtual life</a:t>
            </a:r>
          </a:p>
          <a:p>
            <a:r>
              <a:rPr lang="en-CA" sz="1400" dirty="0" smtClean="0"/>
              <a:t>Opportunities to volunteer / contribute</a:t>
            </a:r>
          </a:p>
          <a:p>
            <a:pPr>
              <a:buNone/>
            </a:pPr>
            <a:r>
              <a:rPr lang="en-CA" sz="1400" dirty="0" smtClean="0"/>
              <a:t>SIMPLICITY</a:t>
            </a:r>
          </a:p>
          <a:p>
            <a:r>
              <a:rPr lang="en-CA" sz="1400" dirty="0" smtClean="0"/>
              <a:t>Less traffic, shorter commute, more personal time: easier to achieve better </a:t>
            </a:r>
            <a:r>
              <a:rPr lang="en-CA" sz="1400" dirty="0" err="1" smtClean="0"/>
              <a:t>work:life</a:t>
            </a:r>
            <a:r>
              <a:rPr lang="en-CA" sz="1400" dirty="0" smtClean="0"/>
              <a:t> balance</a:t>
            </a:r>
          </a:p>
          <a:p>
            <a:r>
              <a:rPr lang="en-CA" sz="1400" dirty="0" smtClean="0"/>
              <a:t>Greater sense of freedom, spontaneity</a:t>
            </a:r>
          </a:p>
          <a:p>
            <a:r>
              <a:rPr lang="en-CA" sz="1400" dirty="0" smtClean="0"/>
              <a:t>Slower pace, competitive for kids’ sports / careers: opportunity to excel and be recognized</a:t>
            </a:r>
          </a:p>
          <a:p>
            <a:r>
              <a:rPr lang="en-CA" sz="1400" dirty="0" smtClean="0"/>
              <a:t>Quiet, peaceful</a:t>
            </a:r>
          </a:p>
          <a:p>
            <a:endParaRPr lang="en-CA" dirty="0" smtClean="0"/>
          </a:p>
          <a:p>
            <a:endParaRPr lang="en-CA" dirty="0"/>
          </a:p>
        </p:txBody>
      </p:sp>
      <p:sp>
        <p:nvSpPr>
          <p:cNvPr id="13" name="Text Placeholder 12"/>
          <p:cNvSpPr>
            <a:spLocks noGrp="1"/>
          </p:cNvSpPr>
          <p:nvPr>
            <p:ph type="body" sz="quarter" idx="3"/>
          </p:nvPr>
        </p:nvSpPr>
        <p:spPr/>
        <p:txBody>
          <a:bodyPr/>
          <a:lstStyle/>
          <a:p>
            <a:pPr algn="ctr"/>
            <a:r>
              <a:rPr lang="en-CA" dirty="0" smtClean="0"/>
              <a:t>OBSTACLES</a:t>
            </a:r>
            <a:endParaRPr lang="en-CA" dirty="0"/>
          </a:p>
        </p:txBody>
      </p:sp>
      <p:sp>
        <p:nvSpPr>
          <p:cNvPr id="14" name="Content Placeholder 13"/>
          <p:cNvSpPr>
            <a:spLocks noGrp="1"/>
          </p:cNvSpPr>
          <p:nvPr>
            <p:ph sz="quarter" idx="4"/>
          </p:nvPr>
        </p:nvSpPr>
        <p:spPr/>
        <p:txBody>
          <a:bodyPr/>
          <a:lstStyle/>
          <a:p>
            <a:r>
              <a:rPr lang="en-CA" dirty="0" smtClean="0"/>
              <a:t>Limited job opportunities</a:t>
            </a:r>
          </a:p>
          <a:p>
            <a:r>
              <a:rPr lang="en-CA" dirty="0" smtClean="0"/>
              <a:t>Need to have a car, must travel for some activities</a:t>
            </a:r>
          </a:p>
          <a:p>
            <a:r>
              <a:rPr lang="en-CA" dirty="0" smtClean="0"/>
              <a:t>No university, programs and activities offered by some schools are limited</a:t>
            </a:r>
          </a:p>
          <a:p>
            <a:r>
              <a:rPr lang="en-CA" dirty="0" smtClean="0"/>
              <a:t>Some shopping and services limited, especially in off-season</a:t>
            </a:r>
          </a:p>
          <a:p>
            <a:r>
              <a:rPr lang="en-CA" dirty="0" smtClean="0"/>
              <a:t>Not certain that new people would be made to feel at home from the outset</a:t>
            </a:r>
            <a:endParaRPr lang="en-CA" dirty="0"/>
          </a:p>
        </p:txBody>
      </p:sp>
      <p:sp>
        <p:nvSpPr>
          <p:cNvPr id="4" name="Date Placeholder 3"/>
          <p:cNvSpPr>
            <a:spLocks noGrp="1"/>
          </p:cNvSpPr>
          <p:nvPr>
            <p:ph type="dt" sz="half" idx="10"/>
          </p:nvPr>
        </p:nvSpPr>
        <p:spPr/>
        <p:txBody>
          <a:bodyPr/>
          <a:lstStyle/>
          <a:p>
            <a:pPr>
              <a:defRPr/>
            </a:pPr>
            <a:r>
              <a:rPr lang="en-US" smtClean="0"/>
              <a:t>January 14, 2016</a:t>
            </a:r>
            <a:endParaRPr lang="en-US" dirty="0"/>
          </a:p>
        </p:txBody>
      </p:sp>
      <p:sp>
        <p:nvSpPr>
          <p:cNvPr id="5" name="Footer Placeholder 4"/>
          <p:cNvSpPr>
            <a:spLocks noGrp="1"/>
          </p:cNvSpPr>
          <p:nvPr>
            <p:ph type="ftr" sz="quarter" idx="11"/>
          </p:nvPr>
        </p:nvSpPr>
        <p:spPr/>
        <p:txBody>
          <a:bodyPr/>
          <a:lstStyle/>
          <a:p>
            <a:pPr>
              <a:defRPr/>
            </a:pPr>
            <a:r>
              <a:rPr lang="en-CA" dirty="0" smtClean="0"/>
              <a:t>Bruce Brand Project</a:t>
            </a:r>
            <a:endParaRPr lang="en-US" dirty="0"/>
          </a:p>
        </p:txBody>
      </p:sp>
      <p:sp>
        <p:nvSpPr>
          <p:cNvPr id="6" name="Slide Number Placeholder 5"/>
          <p:cNvSpPr>
            <a:spLocks noGrp="1"/>
          </p:cNvSpPr>
          <p:nvPr>
            <p:ph type="sldNum" sz="quarter" idx="12"/>
          </p:nvPr>
        </p:nvSpPr>
        <p:spPr/>
        <p:txBody>
          <a:bodyPr/>
          <a:lstStyle/>
          <a:p>
            <a:fld id="{9D1A961A-115D-4687-AE2D-7E3068DFD7D5}" type="slidenum">
              <a:rPr lang="en-US" altLang="en-US" smtClean="0"/>
              <a:pPr/>
              <a:t>53</a:t>
            </a:fld>
            <a:endParaRPr lang="en-US" altLang="en-US"/>
          </a:p>
        </p:txBody>
      </p:sp>
    </p:spTree>
    <p:extLst>
      <p:ext uri="{BB962C8B-B14F-4D97-AF65-F5344CB8AC3E}">
        <p14:creationId xmlns:p14="http://schemas.microsoft.com/office/powerpoint/2010/main" val="36382095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Brainstorming the New Bruce Brand</a:t>
            </a:r>
            <a:endParaRPr lang="en-CA" dirty="0"/>
          </a:p>
        </p:txBody>
      </p:sp>
      <p:sp>
        <p:nvSpPr>
          <p:cNvPr id="8" name="Text Placeholder 7"/>
          <p:cNvSpPr>
            <a:spLocks noGrp="1"/>
          </p:cNvSpPr>
          <p:nvPr>
            <p:ph type="body" sz="quarter" idx="13"/>
          </p:nvPr>
        </p:nvSpPr>
        <p:spPr>
          <a:xfrm>
            <a:off x="457200" y="955698"/>
            <a:ext cx="8340726" cy="2096633"/>
          </a:xfrm>
        </p:spPr>
        <p:txBody>
          <a:bodyPr>
            <a:normAutofit fontScale="92500" lnSpcReduction="20000"/>
          </a:bodyPr>
          <a:lstStyle/>
          <a:p>
            <a:r>
              <a:rPr lang="en-CA" sz="2100" dirty="0" smtClean="0"/>
              <a:t>BRAINSTORMING THE NEW BRUCE BRAND</a:t>
            </a:r>
          </a:p>
          <a:p>
            <a:r>
              <a:rPr lang="en-CA" sz="2100" dirty="0" smtClean="0"/>
              <a:t>THE CHALLENGE:</a:t>
            </a:r>
          </a:p>
          <a:p>
            <a:r>
              <a:rPr lang="en-CA" sz="1600" dirty="0" smtClean="0"/>
              <a:t>The groups were asked to thing about ideas that could form the core of the new Bruce brand: concepts that were true, unique and potentially interesting / motivational for the target audiences – that is, visitors as well as existing and potential residents and business owners.</a:t>
            </a:r>
          </a:p>
          <a:p>
            <a:r>
              <a:rPr lang="en-CA" sz="1600" dirty="0" smtClean="0"/>
              <a:t>The groups had the most difficulty with developing a concept that they felt was </a:t>
            </a:r>
            <a:r>
              <a:rPr lang="en-CA" sz="1600" u="sng" dirty="0" smtClean="0"/>
              <a:t>unique</a:t>
            </a:r>
            <a:r>
              <a:rPr lang="en-CA" sz="1600" dirty="0" smtClean="0"/>
              <a:t>;  most anchored their ideas in the natural environment and opportunities afforded by it. </a:t>
            </a:r>
          </a:p>
          <a:p>
            <a:r>
              <a:rPr lang="en-CA" sz="1600" dirty="0" smtClean="0"/>
              <a:t>Some of their ideas are captured below.</a:t>
            </a:r>
            <a:endParaRPr lang="en-CA" sz="1600" dirty="0"/>
          </a:p>
        </p:txBody>
      </p:sp>
      <p:sp>
        <p:nvSpPr>
          <p:cNvPr id="4" name="Date Placeholder 3"/>
          <p:cNvSpPr>
            <a:spLocks noGrp="1"/>
          </p:cNvSpPr>
          <p:nvPr>
            <p:ph type="dt" sz="half" idx="15"/>
          </p:nvPr>
        </p:nvSpPr>
        <p:spPr/>
        <p:txBody>
          <a:bodyPr/>
          <a:lstStyle/>
          <a:p>
            <a:pPr>
              <a:defRPr/>
            </a:pPr>
            <a:r>
              <a:rPr lang="en-US" smtClean="0"/>
              <a:t>January 14, 2016</a:t>
            </a:r>
            <a:endParaRPr lang="en-US"/>
          </a:p>
        </p:txBody>
      </p:sp>
      <p:sp>
        <p:nvSpPr>
          <p:cNvPr id="5" name="Footer Placeholder 4"/>
          <p:cNvSpPr>
            <a:spLocks noGrp="1"/>
          </p:cNvSpPr>
          <p:nvPr>
            <p:ph type="ftr" sz="quarter" idx="16"/>
          </p:nvPr>
        </p:nvSpPr>
        <p:spPr/>
        <p:txBody>
          <a:bodyPr/>
          <a:lstStyle/>
          <a:p>
            <a:pPr>
              <a:defRPr/>
            </a:pPr>
            <a:r>
              <a:rPr lang="en-CA" smtClean="0"/>
              <a:t>Bruce Brand Project</a:t>
            </a:r>
            <a:endParaRPr lang="en-US" dirty="0"/>
          </a:p>
        </p:txBody>
      </p:sp>
      <p:sp>
        <p:nvSpPr>
          <p:cNvPr id="6" name="Slide Number Placeholder 5"/>
          <p:cNvSpPr>
            <a:spLocks noGrp="1"/>
          </p:cNvSpPr>
          <p:nvPr>
            <p:ph type="sldNum" sz="quarter" idx="17"/>
          </p:nvPr>
        </p:nvSpPr>
        <p:spPr/>
        <p:txBody>
          <a:bodyPr/>
          <a:lstStyle/>
          <a:p>
            <a:fld id="{9D1A961A-115D-4687-AE2D-7E3068DFD7D5}" type="slidenum">
              <a:rPr lang="en-US" altLang="en-US" smtClean="0"/>
              <a:pPr/>
              <a:t>54</a:t>
            </a:fld>
            <a:endParaRPr lang="en-US" altLang="en-US"/>
          </a:p>
        </p:txBody>
      </p:sp>
      <p:graphicFrame>
        <p:nvGraphicFramePr>
          <p:cNvPr id="14" name="Table 13"/>
          <p:cNvGraphicFramePr>
            <a:graphicFrameLocks noGrp="1"/>
          </p:cNvGraphicFramePr>
          <p:nvPr/>
        </p:nvGraphicFramePr>
        <p:xfrm>
          <a:off x="473075" y="4620061"/>
          <a:ext cx="4094163" cy="1779814"/>
        </p:xfrm>
        <a:graphic>
          <a:graphicData uri="http://schemas.openxmlformats.org/drawingml/2006/table">
            <a:tbl>
              <a:tblPr firstRow="1" bandRow="1">
                <a:tableStyleId>{72833802-FEF1-4C79-8D5D-14CF1EAF98D9}</a:tableStyleId>
              </a:tblPr>
              <a:tblGrid>
                <a:gridCol w="4094163"/>
              </a:tblGrid>
              <a:tr h="340360">
                <a:tc>
                  <a:txBody>
                    <a:bodyPr/>
                    <a:lstStyle/>
                    <a:p>
                      <a:pPr algn="ctr"/>
                      <a:r>
                        <a:rPr lang="en-CA" dirty="0" smtClean="0">
                          <a:solidFill>
                            <a:schemeClr val="tx1"/>
                          </a:solidFill>
                        </a:rPr>
                        <a:t>GROUND</a:t>
                      </a:r>
                      <a:r>
                        <a:rPr lang="en-CA" baseline="0" dirty="0" smtClean="0">
                          <a:solidFill>
                            <a:schemeClr val="tx1"/>
                          </a:solidFill>
                        </a:rPr>
                        <a:t> YOURSELF</a:t>
                      </a:r>
                      <a:endParaRPr lang="en-CA" dirty="0">
                        <a:solidFill>
                          <a:schemeClr val="tx1"/>
                        </a:solidFill>
                      </a:endParaRPr>
                    </a:p>
                  </a:txBody>
                  <a:tcPr/>
                </a:tc>
              </a:tr>
              <a:tr h="1414054">
                <a:tc>
                  <a:txBody>
                    <a:bodyPr/>
                    <a:lstStyle/>
                    <a:p>
                      <a:r>
                        <a:rPr lang="en-CA" sz="1600" i="1" dirty="0" smtClean="0"/>
                        <a:t>Up</a:t>
                      </a:r>
                      <a:r>
                        <a:rPr lang="en-CA" sz="1600" i="1" baseline="0" dirty="0" smtClean="0"/>
                        <a:t> here, there’s a feeling; it’s hard to describe but it grabs you.  The ‘it’ factor.</a:t>
                      </a:r>
                    </a:p>
                    <a:p>
                      <a:r>
                        <a:rPr lang="en-CA" sz="1600" i="1" baseline="0" dirty="0" smtClean="0"/>
                        <a:t>Earth, wind, water – back to the essential elements: calm your mind.</a:t>
                      </a:r>
                    </a:p>
                    <a:p>
                      <a:r>
                        <a:rPr lang="en-CA" sz="1600" i="1" baseline="0" dirty="0" smtClean="0"/>
                        <a:t>Find yourself here.</a:t>
                      </a:r>
                      <a:endParaRPr lang="en-CA" sz="1600" i="1" dirty="0"/>
                    </a:p>
                  </a:txBody>
                  <a:tcPr/>
                </a:tc>
              </a:tr>
            </a:tbl>
          </a:graphicData>
        </a:graphic>
      </p:graphicFrame>
      <p:graphicFrame>
        <p:nvGraphicFramePr>
          <p:cNvPr id="15" name="Table 14"/>
          <p:cNvGraphicFramePr>
            <a:graphicFrameLocks noGrp="1"/>
          </p:cNvGraphicFramePr>
          <p:nvPr/>
        </p:nvGraphicFramePr>
        <p:xfrm>
          <a:off x="457200" y="3240523"/>
          <a:ext cx="4094163" cy="1193800"/>
        </p:xfrm>
        <a:graphic>
          <a:graphicData uri="http://schemas.openxmlformats.org/drawingml/2006/table">
            <a:tbl>
              <a:tblPr firstRow="1" bandRow="1">
                <a:tableStyleId>{72833802-FEF1-4C79-8D5D-14CF1EAF98D9}</a:tableStyleId>
              </a:tblPr>
              <a:tblGrid>
                <a:gridCol w="4094163"/>
              </a:tblGrid>
              <a:tr h="370840">
                <a:tc>
                  <a:txBody>
                    <a:bodyPr/>
                    <a:lstStyle/>
                    <a:p>
                      <a:pPr algn="ctr"/>
                      <a:r>
                        <a:rPr lang="en-CA" dirty="0" smtClean="0">
                          <a:solidFill>
                            <a:schemeClr val="tx1"/>
                          </a:solidFill>
                        </a:rPr>
                        <a:t>UNPLUG</a:t>
                      </a:r>
                      <a:endParaRPr lang="en-CA" dirty="0">
                        <a:solidFill>
                          <a:schemeClr val="tx1"/>
                        </a:solidFill>
                      </a:endParaRPr>
                    </a:p>
                  </a:txBody>
                  <a:tcPr/>
                </a:tc>
              </a:tr>
              <a:tr h="370840">
                <a:tc>
                  <a:txBody>
                    <a:bodyPr/>
                    <a:lstStyle/>
                    <a:p>
                      <a:r>
                        <a:rPr lang="en-CA" sz="1600" i="1" dirty="0" smtClean="0"/>
                        <a:t>We’ve got a lot of nothing!</a:t>
                      </a:r>
                      <a:r>
                        <a:rPr lang="en-CA" sz="1600" i="1" baseline="0" dirty="0" smtClean="0"/>
                        <a:t>  Go to the city if you want to plug in.  Come here if you want to unplug!</a:t>
                      </a:r>
                      <a:endParaRPr lang="en-CA" sz="1600" i="1" dirty="0"/>
                    </a:p>
                  </a:txBody>
                  <a:tcPr/>
                </a:tc>
              </a:tr>
            </a:tbl>
          </a:graphicData>
        </a:graphic>
      </p:graphicFrame>
      <p:graphicFrame>
        <p:nvGraphicFramePr>
          <p:cNvPr id="17" name="Table 16"/>
          <p:cNvGraphicFramePr>
            <a:graphicFrameLocks noGrp="1"/>
          </p:cNvGraphicFramePr>
          <p:nvPr/>
        </p:nvGraphicFramePr>
        <p:xfrm>
          <a:off x="4731059" y="3240523"/>
          <a:ext cx="4094163" cy="3144520"/>
        </p:xfrm>
        <a:graphic>
          <a:graphicData uri="http://schemas.openxmlformats.org/drawingml/2006/table">
            <a:tbl>
              <a:tblPr firstRow="1" bandRow="1">
                <a:tableStyleId>{72833802-FEF1-4C79-8D5D-14CF1EAF98D9}</a:tableStyleId>
              </a:tblPr>
              <a:tblGrid>
                <a:gridCol w="4094163"/>
              </a:tblGrid>
              <a:tr h="370840">
                <a:tc>
                  <a:txBody>
                    <a:bodyPr/>
                    <a:lstStyle/>
                    <a:p>
                      <a:pPr algn="ctr"/>
                      <a:r>
                        <a:rPr lang="en-CA" dirty="0" smtClean="0">
                          <a:solidFill>
                            <a:schemeClr val="tx1"/>
                          </a:solidFill>
                        </a:rPr>
                        <a:t>WEEKEND ALL WEEK LONG</a:t>
                      </a:r>
                      <a:endParaRPr lang="en-CA" dirty="0">
                        <a:solidFill>
                          <a:schemeClr val="tx1"/>
                        </a:solidFill>
                      </a:endParaRPr>
                    </a:p>
                  </a:txBody>
                  <a:tcPr/>
                </a:tc>
              </a:tr>
              <a:tr h="370840">
                <a:tc>
                  <a:txBody>
                    <a:bodyPr/>
                    <a:lstStyle/>
                    <a:p>
                      <a:pPr>
                        <a:buFontTx/>
                        <a:buChar char="-"/>
                      </a:pPr>
                      <a:r>
                        <a:rPr lang="en-CA" sz="1600" i="0" dirty="0" smtClean="0"/>
                        <a:t> a</a:t>
                      </a:r>
                      <a:r>
                        <a:rPr lang="en-CA" sz="1600" i="0" baseline="0" dirty="0" smtClean="0"/>
                        <a:t> less competitive, less stressful, slower paced lifestyle</a:t>
                      </a:r>
                    </a:p>
                    <a:p>
                      <a:pPr>
                        <a:buFontTx/>
                        <a:buChar char="-"/>
                      </a:pPr>
                      <a:r>
                        <a:rPr lang="en-CA" sz="1600" i="0" baseline="0" dirty="0" smtClean="0"/>
                        <a:t> less time spent commuting translates to more family time</a:t>
                      </a:r>
                    </a:p>
                    <a:p>
                      <a:pPr>
                        <a:buFontTx/>
                        <a:buChar char="-"/>
                      </a:pPr>
                      <a:r>
                        <a:rPr lang="en-CA" sz="1600" i="0" baseline="0" dirty="0" smtClean="0"/>
                        <a:t> enjoy living with nature – the beauty and the access to recreational activities</a:t>
                      </a:r>
                    </a:p>
                    <a:p>
                      <a:pPr>
                        <a:buFontTx/>
                        <a:buNone/>
                      </a:pPr>
                      <a:r>
                        <a:rPr lang="en-CA" sz="1600" i="1" baseline="0" dirty="0" smtClean="0"/>
                        <a:t>It can be the weekend all week long.  You’re home from work in time to go out and do something, and the opportunities are steps from your door.  You don’t have to wait until Saturday to have an adventure.</a:t>
                      </a:r>
                      <a:endParaRPr lang="en-CA" sz="1600" i="1" dirty="0"/>
                    </a:p>
                  </a:txBody>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Brainstorming the New Bruce Brand</a:t>
            </a:r>
            <a:endParaRPr lang="en-CA" dirty="0"/>
          </a:p>
        </p:txBody>
      </p:sp>
      <p:sp>
        <p:nvSpPr>
          <p:cNvPr id="4" name="Date Placeholder 3"/>
          <p:cNvSpPr>
            <a:spLocks noGrp="1"/>
          </p:cNvSpPr>
          <p:nvPr>
            <p:ph type="dt" sz="half" idx="15"/>
          </p:nvPr>
        </p:nvSpPr>
        <p:spPr/>
        <p:txBody>
          <a:bodyPr/>
          <a:lstStyle/>
          <a:p>
            <a:pPr>
              <a:defRPr/>
            </a:pPr>
            <a:r>
              <a:rPr lang="en-US" smtClean="0"/>
              <a:t>January 14, 2016</a:t>
            </a:r>
            <a:endParaRPr lang="en-US"/>
          </a:p>
        </p:txBody>
      </p:sp>
      <p:sp>
        <p:nvSpPr>
          <p:cNvPr id="5" name="Footer Placeholder 4"/>
          <p:cNvSpPr>
            <a:spLocks noGrp="1"/>
          </p:cNvSpPr>
          <p:nvPr>
            <p:ph type="ftr" sz="quarter" idx="16"/>
          </p:nvPr>
        </p:nvSpPr>
        <p:spPr/>
        <p:txBody>
          <a:bodyPr/>
          <a:lstStyle/>
          <a:p>
            <a:pPr>
              <a:defRPr/>
            </a:pPr>
            <a:r>
              <a:rPr lang="en-CA" smtClean="0"/>
              <a:t>Bruce Brand Project</a:t>
            </a:r>
            <a:endParaRPr lang="en-US" dirty="0"/>
          </a:p>
        </p:txBody>
      </p:sp>
      <p:sp>
        <p:nvSpPr>
          <p:cNvPr id="6" name="Slide Number Placeholder 5"/>
          <p:cNvSpPr>
            <a:spLocks noGrp="1"/>
          </p:cNvSpPr>
          <p:nvPr>
            <p:ph type="sldNum" sz="quarter" idx="17"/>
          </p:nvPr>
        </p:nvSpPr>
        <p:spPr/>
        <p:txBody>
          <a:bodyPr/>
          <a:lstStyle/>
          <a:p>
            <a:fld id="{9D1A961A-115D-4687-AE2D-7E3068DFD7D5}" type="slidenum">
              <a:rPr lang="en-US" altLang="en-US" smtClean="0"/>
              <a:pPr/>
              <a:t>55</a:t>
            </a:fld>
            <a:endParaRPr lang="en-US" altLang="en-US"/>
          </a:p>
        </p:txBody>
      </p:sp>
      <p:graphicFrame>
        <p:nvGraphicFramePr>
          <p:cNvPr id="15" name="Table 14"/>
          <p:cNvGraphicFramePr>
            <a:graphicFrameLocks noGrp="1"/>
          </p:cNvGraphicFramePr>
          <p:nvPr/>
        </p:nvGraphicFramePr>
        <p:xfrm>
          <a:off x="457200" y="1842003"/>
          <a:ext cx="8229600" cy="2169160"/>
        </p:xfrm>
        <a:graphic>
          <a:graphicData uri="http://schemas.openxmlformats.org/drawingml/2006/table">
            <a:tbl>
              <a:tblPr firstRow="1" bandRow="1">
                <a:tableStyleId>{72833802-FEF1-4C79-8D5D-14CF1EAF98D9}</a:tableStyleId>
              </a:tblPr>
              <a:tblGrid>
                <a:gridCol w="8229600"/>
              </a:tblGrid>
              <a:tr h="370840">
                <a:tc>
                  <a:txBody>
                    <a:bodyPr/>
                    <a:lstStyle/>
                    <a:p>
                      <a:pPr algn="ctr"/>
                      <a:r>
                        <a:rPr lang="en-CA" dirty="0" smtClean="0">
                          <a:solidFill>
                            <a:schemeClr val="tx1"/>
                          </a:solidFill>
                        </a:rPr>
                        <a:t>HAVE</a:t>
                      </a:r>
                      <a:r>
                        <a:rPr lang="en-CA" baseline="0" dirty="0" smtClean="0">
                          <a:solidFill>
                            <a:schemeClr val="tx1"/>
                          </a:solidFill>
                        </a:rPr>
                        <a:t> A REAL LIFE IN NATURE’S RETREAT</a:t>
                      </a:r>
                      <a:endParaRPr lang="en-CA" dirty="0">
                        <a:solidFill>
                          <a:schemeClr val="tx1"/>
                        </a:solidFill>
                      </a:endParaRPr>
                    </a:p>
                  </a:txBody>
                  <a:tcPr/>
                </a:tc>
              </a:tr>
              <a:tr h="370840">
                <a:tc>
                  <a:txBody>
                    <a:bodyPr/>
                    <a:lstStyle/>
                    <a:p>
                      <a:pPr>
                        <a:buFontTx/>
                        <a:buChar char="-"/>
                      </a:pPr>
                      <a:r>
                        <a:rPr lang="en-CA" sz="1600" i="0" dirty="0" smtClean="0"/>
                        <a:t> living</a:t>
                      </a:r>
                      <a:r>
                        <a:rPr lang="en-CA" sz="1600" i="0" baseline="0" dirty="0" smtClean="0"/>
                        <a:t> in a real world rather than an artificial one … a world that is true and authentic, with meaningful values: a place where family, community and nature are important, where you know and help one another</a:t>
                      </a:r>
                    </a:p>
                    <a:p>
                      <a:pPr>
                        <a:buFontTx/>
                        <a:buChar char="-"/>
                      </a:pPr>
                      <a:r>
                        <a:rPr lang="en-CA" sz="1600" i="0" baseline="0" dirty="0" smtClean="0"/>
                        <a:t> be surrounded by a spectacular natural environment ranging from beaches to farmland to the rugged Peninsula – not by the artificial built environment of a city</a:t>
                      </a:r>
                    </a:p>
                    <a:p>
                      <a:pPr>
                        <a:buFontTx/>
                        <a:buNone/>
                      </a:pPr>
                      <a:r>
                        <a:rPr lang="en-CA" sz="1600" i="1" baseline="0" dirty="0" smtClean="0"/>
                        <a:t>Ask people who live in the city, ‘Are you really living life?’  You’re in the traffic at 6:30; we are home with our families.</a:t>
                      </a:r>
                      <a:endParaRPr lang="en-CA" sz="1600" i="1"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276162775"/>
              </p:ext>
            </p:extLst>
          </p:nvPr>
        </p:nvGraphicFramePr>
        <p:xfrm>
          <a:off x="473075" y="4203515"/>
          <a:ext cx="8213725" cy="1925320"/>
        </p:xfrm>
        <a:graphic>
          <a:graphicData uri="http://schemas.openxmlformats.org/drawingml/2006/table">
            <a:tbl>
              <a:tblPr firstRow="1" bandRow="1">
                <a:tableStyleId>{72833802-FEF1-4C79-8D5D-14CF1EAF98D9}</a:tableStyleId>
              </a:tblPr>
              <a:tblGrid>
                <a:gridCol w="8213725"/>
              </a:tblGrid>
              <a:tr h="370840">
                <a:tc>
                  <a:txBody>
                    <a:bodyPr/>
                    <a:lstStyle/>
                    <a:p>
                      <a:pPr algn="ctr"/>
                      <a:r>
                        <a:rPr lang="en-CA" dirty="0" smtClean="0">
                          <a:solidFill>
                            <a:schemeClr val="tx1"/>
                          </a:solidFill>
                        </a:rPr>
                        <a:t>DIVERSITY: COUNTRY LIVING PLUS</a:t>
                      </a:r>
                      <a:endParaRPr lang="en-CA" dirty="0">
                        <a:solidFill>
                          <a:schemeClr val="tx1"/>
                        </a:solidFill>
                      </a:endParaRPr>
                    </a:p>
                  </a:txBody>
                  <a:tcPr/>
                </a:tc>
              </a:tr>
              <a:tr h="370840">
                <a:tc>
                  <a:txBody>
                    <a:bodyPr/>
                    <a:lstStyle/>
                    <a:p>
                      <a:pPr>
                        <a:buFontTx/>
                        <a:buChar char="-"/>
                      </a:pPr>
                      <a:r>
                        <a:rPr lang="en-CA" sz="1600" i="0" dirty="0" smtClean="0"/>
                        <a:t> living</a:t>
                      </a:r>
                      <a:r>
                        <a:rPr lang="en-CA" sz="1600" i="0" baseline="0" dirty="0" smtClean="0"/>
                        <a:t> in the Country with all of those advantages … but not in a uniform rural environment with limited opportunities – rather, in a place with huge diversity: diversity of landscapes, diversity of cultures, and diversity of activities and opportunities</a:t>
                      </a:r>
                    </a:p>
                    <a:p>
                      <a:pPr>
                        <a:buFontTx/>
                        <a:buNone/>
                      </a:pPr>
                      <a:r>
                        <a:rPr lang="en-CA" sz="1600" i="1" baseline="0" dirty="0" smtClean="0"/>
                        <a:t>You don’t have to give up everything to come and live in the country.  We have the benefits of Country living, but parts of the County also have a thriving arts community, and you can do a surprising amount of your shopping locally.</a:t>
                      </a:r>
                      <a:endParaRPr lang="en-CA" sz="1600" i="1" dirty="0"/>
                    </a:p>
                  </a:txBody>
                  <a:tcPr/>
                </a:tc>
              </a:tr>
            </a:tbl>
          </a:graphicData>
        </a:graphic>
      </p:graphicFrame>
      <p:sp>
        <p:nvSpPr>
          <p:cNvPr id="10" name="Text Placeholder 9"/>
          <p:cNvSpPr>
            <a:spLocks noGrp="1"/>
          </p:cNvSpPr>
          <p:nvPr>
            <p:ph type="body" sz="quarter" idx="13"/>
          </p:nvPr>
        </p:nvSpPr>
        <p:spPr>
          <a:xfrm>
            <a:off x="457200" y="1023938"/>
            <a:ext cx="8229600" cy="627441"/>
          </a:xfrm>
        </p:spPr>
        <p:txBody>
          <a:bodyPr/>
          <a:lstStyle/>
          <a:p>
            <a:r>
              <a:rPr lang="en-CA" dirty="0" smtClean="0"/>
              <a:t>BRAINSTORMING THE NEW BRUCE BRAND … IDEAS continued</a:t>
            </a:r>
            <a:endParaRPr lang="en-CA"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Brainstorming the New Bruce Brand</a:t>
            </a:r>
            <a:endParaRPr lang="en-CA" dirty="0"/>
          </a:p>
        </p:txBody>
      </p:sp>
      <p:sp>
        <p:nvSpPr>
          <p:cNvPr id="4" name="Date Placeholder 3"/>
          <p:cNvSpPr>
            <a:spLocks noGrp="1"/>
          </p:cNvSpPr>
          <p:nvPr>
            <p:ph type="dt" sz="half" idx="15"/>
          </p:nvPr>
        </p:nvSpPr>
        <p:spPr/>
        <p:txBody>
          <a:bodyPr/>
          <a:lstStyle/>
          <a:p>
            <a:pPr>
              <a:defRPr/>
            </a:pPr>
            <a:r>
              <a:rPr lang="en-US" smtClean="0"/>
              <a:t>January 14, 2016</a:t>
            </a:r>
            <a:endParaRPr lang="en-US"/>
          </a:p>
        </p:txBody>
      </p:sp>
      <p:sp>
        <p:nvSpPr>
          <p:cNvPr id="5" name="Footer Placeholder 4"/>
          <p:cNvSpPr>
            <a:spLocks noGrp="1"/>
          </p:cNvSpPr>
          <p:nvPr>
            <p:ph type="ftr" sz="quarter" idx="16"/>
          </p:nvPr>
        </p:nvSpPr>
        <p:spPr/>
        <p:txBody>
          <a:bodyPr/>
          <a:lstStyle/>
          <a:p>
            <a:pPr>
              <a:defRPr/>
            </a:pPr>
            <a:r>
              <a:rPr lang="en-CA" smtClean="0"/>
              <a:t>Bruce Brand Project</a:t>
            </a:r>
            <a:endParaRPr lang="en-US" dirty="0"/>
          </a:p>
        </p:txBody>
      </p:sp>
      <p:sp>
        <p:nvSpPr>
          <p:cNvPr id="6" name="Slide Number Placeholder 5"/>
          <p:cNvSpPr>
            <a:spLocks noGrp="1"/>
          </p:cNvSpPr>
          <p:nvPr>
            <p:ph type="sldNum" sz="quarter" idx="17"/>
          </p:nvPr>
        </p:nvSpPr>
        <p:spPr/>
        <p:txBody>
          <a:bodyPr/>
          <a:lstStyle/>
          <a:p>
            <a:fld id="{9D1A961A-115D-4687-AE2D-7E3068DFD7D5}" type="slidenum">
              <a:rPr lang="en-US" altLang="en-US" smtClean="0"/>
              <a:pPr/>
              <a:t>56</a:t>
            </a:fld>
            <a:endParaRPr lang="en-US" altLang="en-US"/>
          </a:p>
        </p:txBody>
      </p:sp>
      <p:graphicFrame>
        <p:nvGraphicFramePr>
          <p:cNvPr id="15" name="Table 14"/>
          <p:cNvGraphicFramePr>
            <a:graphicFrameLocks noGrp="1"/>
          </p:cNvGraphicFramePr>
          <p:nvPr/>
        </p:nvGraphicFramePr>
        <p:xfrm>
          <a:off x="457200" y="1842003"/>
          <a:ext cx="8229600" cy="4363720"/>
        </p:xfrm>
        <a:graphic>
          <a:graphicData uri="http://schemas.openxmlformats.org/drawingml/2006/table">
            <a:tbl>
              <a:tblPr firstRow="1" bandRow="1">
                <a:tableStyleId>{72833802-FEF1-4C79-8D5D-14CF1EAF98D9}</a:tableStyleId>
              </a:tblPr>
              <a:tblGrid>
                <a:gridCol w="3418764"/>
                <a:gridCol w="4810836"/>
              </a:tblGrid>
              <a:tr h="370840">
                <a:tc gridSpan="2">
                  <a:txBody>
                    <a:bodyPr/>
                    <a:lstStyle/>
                    <a:p>
                      <a:pPr algn="ctr"/>
                      <a:r>
                        <a:rPr lang="en-CA" dirty="0" smtClean="0">
                          <a:solidFill>
                            <a:schemeClr val="tx1"/>
                          </a:solidFill>
                        </a:rPr>
                        <a:t>ENVIRONMENTALLY</a:t>
                      </a:r>
                      <a:r>
                        <a:rPr lang="en-CA" baseline="0" dirty="0" smtClean="0">
                          <a:solidFill>
                            <a:schemeClr val="tx1"/>
                          </a:solidFill>
                        </a:rPr>
                        <a:t> FORWARD: LEADER IN CLIMATE CHANGE</a:t>
                      </a:r>
                      <a:endParaRPr lang="en-CA" dirty="0">
                        <a:solidFill>
                          <a:schemeClr val="tx1"/>
                        </a:solidFill>
                      </a:endParaRPr>
                    </a:p>
                  </a:txBody>
                  <a:tcPr/>
                </a:tc>
                <a:tc hMerge="1">
                  <a:txBody>
                    <a:bodyPr/>
                    <a:lstStyle/>
                    <a:p>
                      <a:endParaRPr lang="en-CA"/>
                    </a:p>
                  </a:txBody>
                  <a:tcPr/>
                </a:tc>
              </a:tr>
              <a:tr h="370840">
                <a:tc>
                  <a:txBody>
                    <a:bodyPr/>
                    <a:lstStyle/>
                    <a:p>
                      <a:pPr>
                        <a:buFontTx/>
                        <a:buChar char="-"/>
                      </a:pPr>
                      <a:endParaRPr lang="en-CA" sz="1600" i="1" baseline="0" dirty="0" smtClean="0"/>
                    </a:p>
                    <a:p>
                      <a:pPr>
                        <a:buFontTx/>
                        <a:buChar char="-"/>
                      </a:pPr>
                      <a:endParaRPr lang="en-CA" sz="1600" i="1" baseline="0" dirty="0" smtClean="0"/>
                    </a:p>
                    <a:p>
                      <a:pPr>
                        <a:buFontTx/>
                        <a:buChar char="-"/>
                      </a:pPr>
                      <a:endParaRPr lang="en-CA" sz="1600" i="1" baseline="0" dirty="0" smtClean="0"/>
                    </a:p>
                    <a:p>
                      <a:pPr>
                        <a:buFontTx/>
                        <a:buChar char="-"/>
                      </a:pPr>
                      <a:endParaRPr lang="en-CA" sz="1600" i="1" baseline="0" dirty="0" smtClean="0"/>
                    </a:p>
                    <a:p>
                      <a:pPr>
                        <a:buFontTx/>
                        <a:buChar char="-"/>
                      </a:pPr>
                      <a:endParaRPr lang="en-CA" sz="1600" i="1" baseline="0" dirty="0" smtClean="0"/>
                    </a:p>
                    <a:p>
                      <a:pPr>
                        <a:buFontTx/>
                        <a:buChar char="-"/>
                      </a:pPr>
                      <a:endParaRPr lang="en-CA" sz="1600" i="1" baseline="0" dirty="0" smtClean="0"/>
                    </a:p>
                    <a:p>
                      <a:pPr>
                        <a:buFontTx/>
                        <a:buChar char="-"/>
                      </a:pPr>
                      <a:endParaRPr lang="en-CA" sz="1600" i="1" baseline="0" dirty="0" smtClean="0"/>
                    </a:p>
                    <a:p>
                      <a:pPr>
                        <a:buFontTx/>
                        <a:buChar char="-"/>
                      </a:pPr>
                      <a:endParaRPr lang="en-CA" sz="1600" i="1" baseline="0" dirty="0" smtClean="0"/>
                    </a:p>
                    <a:p>
                      <a:pPr>
                        <a:buFontTx/>
                        <a:buChar char="-"/>
                      </a:pPr>
                      <a:endParaRPr lang="en-CA" sz="1600" i="1" baseline="0" dirty="0" smtClean="0"/>
                    </a:p>
                    <a:p>
                      <a:pPr>
                        <a:buFontTx/>
                        <a:buChar char="-"/>
                      </a:pPr>
                      <a:endParaRPr lang="en-CA" sz="1600" i="1" baseline="0" dirty="0" smtClean="0"/>
                    </a:p>
                    <a:p>
                      <a:pPr>
                        <a:buFontTx/>
                        <a:buChar char="-"/>
                      </a:pPr>
                      <a:endParaRPr lang="en-CA" sz="1600" i="1" baseline="0" dirty="0" smtClean="0"/>
                    </a:p>
                    <a:p>
                      <a:pPr>
                        <a:buFontTx/>
                        <a:buChar char="-"/>
                      </a:pPr>
                      <a:endParaRPr lang="en-CA" sz="1600" i="1" baseline="0" dirty="0" smtClean="0"/>
                    </a:p>
                    <a:p>
                      <a:pPr>
                        <a:buFontTx/>
                        <a:buNone/>
                      </a:pPr>
                      <a:endParaRPr lang="en-CA" sz="1600" i="1"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CA" sz="1600" i="1" baseline="0" dirty="0" smtClean="0"/>
                        <a:t>We are inspired by where we live to do better, to value and preserve what is around us.</a:t>
                      </a:r>
                      <a:endParaRPr lang="en-CA" sz="1600" i="1" dirty="0"/>
                    </a:p>
                  </a:txBody>
                  <a:tcPr/>
                </a:tc>
                <a:tc>
                  <a:txBody>
                    <a:bodyPr/>
                    <a:lstStyle/>
                    <a:p>
                      <a:pPr>
                        <a:buFontTx/>
                        <a:buChar char="-"/>
                      </a:pPr>
                      <a:r>
                        <a:rPr lang="en-CA" sz="1600" i="0" baseline="0" dirty="0" smtClean="0"/>
                        <a:t> living with nature inspires environmental stewardship, and lends credibility to leadership in green initiatives</a:t>
                      </a:r>
                    </a:p>
                    <a:p>
                      <a:pPr marL="0" marR="0" indent="0" algn="l" defTabSz="457200" rtl="0" eaLnBrk="1" fontAlgn="auto" latinLnBrk="0" hangingPunct="1">
                        <a:lnSpc>
                          <a:spcPct val="100000"/>
                        </a:lnSpc>
                        <a:spcBef>
                          <a:spcPts val="0"/>
                        </a:spcBef>
                        <a:spcAft>
                          <a:spcPts val="0"/>
                        </a:spcAft>
                        <a:buClrTx/>
                        <a:buSzTx/>
                        <a:buFontTx/>
                        <a:buChar char="-"/>
                        <a:tabLst/>
                        <a:defRPr/>
                      </a:pPr>
                      <a:r>
                        <a:rPr lang="en-CA" sz="1600" i="1" dirty="0" smtClean="0"/>
                        <a:t>  </a:t>
                      </a:r>
                      <a:r>
                        <a:rPr lang="en-CA" sz="1600" i="0" baseline="0" dirty="0" smtClean="0"/>
                        <a:t>an area with trees, clean air and an abundance of clean water</a:t>
                      </a:r>
                    </a:p>
                    <a:p>
                      <a:pPr>
                        <a:buFontTx/>
                        <a:buChar char="-"/>
                      </a:pPr>
                      <a:r>
                        <a:rPr lang="en-CA" sz="1600" i="0" baseline="0" dirty="0" smtClean="0"/>
                        <a:t>  World Biosphere Reserve and National and Provincial Parks demonstrate protection of the natural environment and provide educational opportunities</a:t>
                      </a:r>
                    </a:p>
                    <a:p>
                      <a:pPr>
                        <a:buFontTx/>
                        <a:buChar char="-"/>
                      </a:pPr>
                      <a:r>
                        <a:rPr lang="en-CA" sz="1600" i="0" baseline="0" dirty="0" smtClean="0"/>
                        <a:t>  range of progressive energy sources: Bruce Power, wind and solar installations</a:t>
                      </a:r>
                    </a:p>
                    <a:p>
                      <a:pPr>
                        <a:buFontTx/>
                        <a:buChar char="-"/>
                      </a:pPr>
                      <a:r>
                        <a:rPr lang="en-CA" sz="1600" i="0" baseline="0" dirty="0" smtClean="0"/>
                        <a:t>  local food from </a:t>
                      </a:r>
                      <a:r>
                        <a:rPr lang="en-CA" sz="1600" i="0" baseline="0" dirty="0" err="1" smtClean="0"/>
                        <a:t>farmgate</a:t>
                      </a:r>
                      <a:endParaRPr lang="en-CA" sz="1600" i="0" baseline="0" dirty="0" smtClean="0"/>
                    </a:p>
                    <a:p>
                      <a:pPr>
                        <a:buFontTx/>
                        <a:buChar char="-"/>
                      </a:pPr>
                      <a:r>
                        <a:rPr lang="en-CA" sz="1600" i="0" baseline="0" dirty="0" smtClean="0"/>
                        <a:t>  progressive environmentally oriented agricultural projects</a:t>
                      </a:r>
                    </a:p>
                    <a:p>
                      <a:pPr>
                        <a:buFontTx/>
                        <a:buChar char="-"/>
                      </a:pPr>
                      <a:r>
                        <a:rPr lang="en-CA" sz="1600" i="0" baseline="0" dirty="0" smtClean="0"/>
                        <a:t>  Dark Skies initiative</a:t>
                      </a:r>
                    </a:p>
                    <a:p>
                      <a:pPr>
                        <a:buFontTx/>
                        <a:buChar char="-"/>
                      </a:pPr>
                      <a:r>
                        <a:rPr lang="en-CA" sz="1600" i="0" baseline="0" dirty="0" smtClean="0"/>
                        <a:t>  local environmental groups</a:t>
                      </a:r>
                      <a:endParaRPr lang="en-CA" sz="1600" i="1" dirty="0"/>
                    </a:p>
                  </a:txBody>
                  <a:tcPr/>
                </a:tc>
              </a:tr>
            </a:tbl>
          </a:graphicData>
        </a:graphic>
      </p:graphicFrame>
      <p:sp>
        <p:nvSpPr>
          <p:cNvPr id="10" name="Text Placeholder 9"/>
          <p:cNvSpPr>
            <a:spLocks noGrp="1"/>
          </p:cNvSpPr>
          <p:nvPr>
            <p:ph type="body" sz="quarter" idx="13"/>
          </p:nvPr>
        </p:nvSpPr>
        <p:spPr>
          <a:xfrm>
            <a:off x="457200" y="1023938"/>
            <a:ext cx="8229600" cy="627441"/>
          </a:xfrm>
        </p:spPr>
        <p:txBody>
          <a:bodyPr/>
          <a:lstStyle/>
          <a:p>
            <a:r>
              <a:rPr lang="en-CA" dirty="0" smtClean="0"/>
              <a:t>BRAINSTORMING THE NEW BRUCE BRAND … IDEAS continued</a:t>
            </a:r>
            <a:endParaRPr lang="en-CA" dirty="0"/>
          </a:p>
        </p:txBody>
      </p:sp>
      <p:graphicFrame>
        <p:nvGraphicFramePr>
          <p:cNvPr id="9" name="Diagram 8"/>
          <p:cNvGraphicFramePr/>
          <p:nvPr/>
        </p:nvGraphicFramePr>
        <p:xfrm>
          <a:off x="-191072" y="2292824"/>
          <a:ext cx="4153469" cy="2983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59307"/>
            <a:ext cx="7772400" cy="2367322"/>
          </a:xfrm>
        </p:spPr>
        <p:txBody>
          <a:bodyPr>
            <a:normAutofit/>
          </a:bodyPr>
          <a:lstStyle/>
          <a:p>
            <a:r>
              <a:rPr lang="en-CA" dirty="0" smtClean="0"/>
              <a:t>Part 1: Review of Existing Reports and Studies</a:t>
            </a:r>
            <a:br>
              <a:rPr lang="en-CA" dirty="0" smtClean="0"/>
            </a:br>
            <a:r>
              <a:rPr lang="en-CA" dirty="0" smtClean="0"/>
              <a:t>	List of Resources Utilized</a:t>
            </a:r>
            <a:br>
              <a:rPr lang="en-CA" dirty="0" smtClean="0"/>
            </a:br>
            <a:r>
              <a:rPr lang="en-CA" dirty="0" smtClean="0"/>
              <a:t>Part 2: Quantitative Survey of Ontario Residents </a:t>
            </a:r>
            <a:br>
              <a:rPr lang="en-CA" dirty="0" smtClean="0"/>
            </a:br>
            <a:r>
              <a:rPr lang="en-CA" dirty="0" smtClean="0"/>
              <a:t>	Questionnaire</a:t>
            </a:r>
            <a:br>
              <a:rPr lang="en-CA" dirty="0" smtClean="0"/>
            </a:br>
            <a:r>
              <a:rPr lang="en-CA" dirty="0" smtClean="0"/>
              <a:t/>
            </a:r>
            <a:br>
              <a:rPr lang="en-CA" dirty="0" smtClean="0"/>
            </a:br>
            <a:r>
              <a:rPr lang="en-CA" dirty="0" smtClean="0"/>
              <a:t/>
            </a:r>
            <a:br>
              <a:rPr lang="en-CA" dirty="0" smtClean="0"/>
            </a:br>
            <a:r>
              <a:rPr lang="en-CA" dirty="0"/>
              <a:t>	</a:t>
            </a:r>
            <a:r>
              <a:rPr lang="en-CA" dirty="0" smtClean="0"/>
              <a:t>Profile of Respondents</a:t>
            </a:r>
            <a:br>
              <a:rPr lang="en-CA" dirty="0" smtClean="0"/>
            </a:br>
            <a:r>
              <a:rPr lang="en-CA" dirty="0"/>
              <a:t>	</a:t>
            </a:r>
            <a:r>
              <a:rPr lang="en-CA" dirty="0" smtClean="0"/>
              <a:t>Weighting of the Data</a:t>
            </a:r>
            <a:br>
              <a:rPr lang="en-CA" dirty="0" smtClean="0"/>
            </a:br>
            <a:r>
              <a:rPr lang="en-CA" dirty="0"/>
              <a:t>	</a:t>
            </a:r>
            <a:r>
              <a:rPr lang="en-CA" dirty="0" smtClean="0"/>
              <a:t>Verbatim Responses to Open Ended Questions</a:t>
            </a:r>
            <a:endParaRPr lang="en-CA" dirty="0"/>
          </a:p>
        </p:txBody>
      </p:sp>
      <p:sp>
        <p:nvSpPr>
          <p:cNvPr id="3" name="Text Placeholder 2"/>
          <p:cNvSpPr>
            <a:spLocks noGrp="1"/>
          </p:cNvSpPr>
          <p:nvPr>
            <p:ph type="body" idx="1"/>
          </p:nvPr>
        </p:nvSpPr>
        <p:spPr/>
        <p:txBody>
          <a:bodyPr/>
          <a:lstStyle/>
          <a:p>
            <a:r>
              <a:rPr lang="en-CA" dirty="0" smtClean="0"/>
              <a:t>Appendices</a:t>
            </a:r>
            <a:endParaRPr lang="en-CA" dirty="0"/>
          </a:p>
        </p:txBody>
      </p:sp>
      <p:sp>
        <p:nvSpPr>
          <p:cNvPr id="4" name="Date Placeholder 3"/>
          <p:cNvSpPr>
            <a:spLocks noGrp="1"/>
          </p:cNvSpPr>
          <p:nvPr>
            <p:ph type="dt" sz="half" idx="10"/>
          </p:nvPr>
        </p:nvSpPr>
        <p:spPr/>
        <p:txBody>
          <a:bodyPr/>
          <a:lstStyle/>
          <a:p>
            <a:pPr>
              <a:defRPr/>
            </a:pPr>
            <a:r>
              <a:rPr lang="en-US" smtClean="0"/>
              <a:t>January 14, 2016</a:t>
            </a:r>
            <a:endParaRPr lang="en-US"/>
          </a:p>
        </p:txBody>
      </p:sp>
      <p:sp>
        <p:nvSpPr>
          <p:cNvPr id="5" name="Footer Placeholder 4"/>
          <p:cNvSpPr>
            <a:spLocks noGrp="1"/>
          </p:cNvSpPr>
          <p:nvPr>
            <p:ph type="ftr" sz="quarter" idx="11"/>
          </p:nvPr>
        </p:nvSpPr>
        <p:spPr/>
        <p:txBody>
          <a:bodyPr/>
          <a:lstStyle/>
          <a:p>
            <a:pPr>
              <a:defRPr/>
            </a:pPr>
            <a:r>
              <a:rPr lang="en-CA" smtClean="0"/>
              <a:t>Bruce Brand Project</a:t>
            </a:r>
            <a:endParaRPr lang="en-US" dirty="0"/>
          </a:p>
        </p:txBody>
      </p:sp>
      <p:sp>
        <p:nvSpPr>
          <p:cNvPr id="6" name="Slide Number Placeholder 5"/>
          <p:cNvSpPr>
            <a:spLocks noGrp="1"/>
          </p:cNvSpPr>
          <p:nvPr>
            <p:ph type="sldNum" sz="quarter" idx="12"/>
          </p:nvPr>
        </p:nvSpPr>
        <p:spPr/>
        <p:txBody>
          <a:bodyPr/>
          <a:lstStyle/>
          <a:p>
            <a:fld id="{9D1A961A-115D-4687-AE2D-7E3068DFD7D5}" type="slidenum">
              <a:rPr lang="en-US" altLang="en-US" smtClean="0"/>
              <a:pPr/>
              <a:t>57</a:t>
            </a:fld>
            <a:endParaRPr lang="en-US" altLang="en-US"/>
          </a:p>
        </p:txBody>
      </p:sp>
      <p:graphicFrame>
        <p:nvGraphicFramePr>
          <p:cNvPr id="7" name="Object 6"/>
          <p:cNvGraphicFramePr>
            <a:graphicFrameLocks noChangeAspect="1"/>
          </p:cNvGraphicFramePr>
          <p:nvPr/>
        </p:nvGraphicFramePr>
        <p:xfrm>
          <a:off x="5871018" y="5710238"/>
          <a:ext cx="914400" cy="771525"/>
        </p:xfrm>
        <a:graphic>
          <a:graphicData uri="http://schemas.openxmlformats.org/presentationml/2006/ole">
            <mc:AlternateContent xmlns:mc="http://schemas.openxmlformats.org/markup-compatibility/2006">
              <mc:Choice xmlns:v="urn:schemas-microsoft-com:vml" Requires="v">
                <p:oleObj spid="_x0000_s1069" name="Worksheet" showAsIcon="1" r:id="rId4" imgW="914400" imgH="771525" progId="Excel.Sheet.12">
                  <p:embed/>
                </p:oleObj>
              </mc:Choice>
              <mc:Fallback>
                <p:oleObj name="Worksheet" showAsIcon="1" r:id="rId4" imgW="914400" imgH="771525" progId="Excel.Sheet.12">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1018" y="571023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2711677" y="4717142"/>
          <a:ext cx="914400" cy="771525"/>
        </p:xfrm>
        <a:graphic>
          <a:graphicData uri="http://schemas.openxmlformats.org/presentationml/2006/ole">
            <mc:AlternateContent xmlns:mc="http://schemas.openxmlformats.org/markup-compatibility/2006">
              <mc:Choice xmlns:v="urn:schemas-microsoft-com:vml" Requires="v">
                <p:oleObj spid="_x0000_s1070" name="Document" showAsIcon="1" r:id="rId7" imgW="914400" imgH="771525" progId="Word.Document.12">
                  <p:embed/>
                </p:oleObj>
              </mc:Choice>
              <mc:Fallback>
                <p:oleObj name="Document" showAsIcon="1" r:id="rId7" imgW="914400" imgH="771525" progId="Word.Document.12">
                  <p:embed/>
                  <p:pic>
                    <p:nvPicPr>
                      <p:cNvPr id="0"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1677" y="4717142"/>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31114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25413" y="144463"/>
            <a:ext cx="7237412" cy="473075"/>
          </a:xfrm>
        </p:spPr>
        <p:txBody>
          <a:bodyPr/>
          <a:lstStyle/>
          <a:p>
            <a:pPr eaLnBrk="1" hangingPunct="1"/>
            <a:r>
              <a:rPr lang="en-CA" altLang="en-US" dirty="0" smtClean="0">
                <a:latin typeface="Arial" panose="020B0604020202020204" pitchFamily="34" charset="0"/>
                <a:cs typeface="Arial" panose="020B0604020202020204" pitchFamily="34" charset="0"/>
              </a:rPr>
              <a:t>Part 1: Review of Existing Report and Studies</a:t>
            </a:r>
          </a:p>
        </p:txBody>
      </p:sp>
      <p:sp>
        <p:nvSpPr>
          <p:cNvPr id="43011"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430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430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619D529E-265D-4B9A-9CE8-FE8627644358}" type="slidenum">
              <a:rPr lang="en-US" altLang="en-US">
                <a:solidFill>
                  <a:srgbClr val="757648"/>
                </a:solidFill>
              </a:rPr>
              <a:pPr/>
              <a:t>58</a:t>
            </a:fld>
            <a:endParaRPr lang="en-US" altLang="en-US">
              <a:solidFill>
                <a:srgbClr val="757648"/>
              </a:solidFill>
            </a:endParaRPr>
          </a:p>
        </p:txBody>
      </p:sp>
      <p:sp>
        <p:nvSpPr>
          <p:cNvPr id="43014" name="TextBox 5"/>
          <p:cNvSpPr txBox="1">
            <a:spLocks noChangeArrowheads="1"/>
          </p:cNvSpPr>
          <p:nvPr/>
        </p:nvSpPr>
        <p:spPr bwMode="auto">
          <a:xfrm>
            <a:off x="642939" y="1425575"/>
            <a:ext cx="804386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400" b="1" dirty="0" smtClean="0"/>
              <a:t>List Of Resources Utilized In Part 1</a:t>
            </a:r>
            <a:endParaRPr lang="en-CA" altLang="en-US" sz="2400" b="1" dirty="0"/>
          </a:p>
          <a:p>
            <a:endParaRPr lang="en-CA" altLang="en-US" dirty="0"/>
          </a:p>
          <a:p>
            <a:endParaRPr lang="en-CA" altLang="en-US" dirty="0"/>
          </a:p>
          <a:p>
            <a:endParaRPr lang="en-CA" altLang="en-US" dirty="0"/>
          </a:p>
          <a:p>
            <a:endParaRPr lang="en-CA" altLang="en-US" dirty="0"/>
          </a:p>
          <a:p>
            <a:endParaRPr lang="en-CA" altLang="en-US" dirty="0"/>
          </a:p>
        </p:txBody>
      </p:sp>
      <p:pic>
        <p:nvPicPr>
          <p:cNvPr id="430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1971675"/>
            <a:ext cx="54006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215900"/>
            <a:ext cx="6743700" cy="473075"/>
          </a:xfrm>
        </p:spPr>
        <p:txBody>
          <a:bodyPr/>
          <a:lstStyle/>
          <a:p>
            <a:r>
              <a:rPr lang="en-CA" dirty="0" smtClean="0"/>
              <a:t>Part 2: Quantitative Survey of Ontario Residents</a:t>
            </a:r>
            <a:endParaRPr lang="en-CA" dirty="0"/>
          </a:p>
        </p:txBody>
      </p:sp>
      <p:sp>
        <p:nvSpPr>
          <p:cNvPr id="3" name="Date Placeholder 2"/>
          <p:cNvSpPr>
            <a:spLocks noGrp="1"/>
          </p:cNvSpPr>
          <p:nvPr>
            <p:ph type="dt" sz="half" idx="10"/>
          </p:nvPr>
        </p:nvSpPr>
        <p:spPr/>
        <p:txBody>
          <a:bodyPr/>
          <a:lstStyle/>
          <a:p>
            <a:pPr>
              <a:defRPr/>
            </a:pPr>
            <a:r>
              <a:rPr lang="en-US" smtClean="0"/>
              <a:t>January 14, 2016</a:t>
            </a:r>
            <a:endParaRPr lang="en-US"/>
          </a:p>
        </p:txBody>
      </p:sp>
      <p:sp>
        <p:nvSpPr>
          <p:cNvPr id="4" name="Footer Placeholder 3"/>
          <p:cNvSpPr>
            <a:spLocks noGrp="1"/>
          </p:cNvSpPr>
          <p:nvPr>
            <p:ph type="ftr" sz="quarter" idx="11"/>
          </p:nvPr>
        </p:nvSpPr>
        <p:spPr/>
        <p:txBody>
          <a:bodyPr/>
          <a:lstStyle/>
          <a:p>
            <a:pPr>
              <a:defRPr/>
            </a:pPr>
            <a:r>
              <a:rPr lang="en-CA" smtClean="0"/>
              <a:t>Bruce Brand Project</a:t>
            </a:r>
            <a:endParaRPr lang="en-US" dirty="0"/>
          </a:p>
        </p:txBody>
      </p:sp>
      <p:sp>
        <p:nvSpPr>
          <p:cNvPr id="5" name="Slide Number Placeholder 4"/>
          <p:cNvSpPr>
            <a:spLocks noGrp="1"/>
          </p:cNvSpPr>
          <p:nvPr>
            <p:ph type="sldNum" sz="quarter" idx="12"/>
          </p:nvPr>
        </p:nvSpPr>
        <p:spPr/>
        <p:txBody>
          <a:bodyPr/>
          <a:lstStyle/>
          <a:p>
            <a:fld id="{2D8BDB83-C710-4BB0-97BF-7273DDEDD8C6}" type="slidenum">
              <a:rPr lang="en-US" altLang="en-US" smtClean="0"/>
              <a:pPr/>
              <a:t>59</a:t>
            </a:fld>
            <a:endParaRPr lang="en-US" altLang="en-US"/>
          </a:p>
        </p:txBody>
      </p:sp>
      <p:sp>
        <p:nvSpPr>
          <p:cNvPr id="6" name="Content Placeholder 2"/>
          <p:cNvSpPr txBox="1">
            <a:spLocks/>
          </p:cNvSpPr>
          <p:nvPr/>
        </p:nvSpPr>
        <p:spPr bwMode="auto">
          <a:xfrm>
            <a:off x="441325" y="855663"/>
            <a:ext cx="837406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CA" altLang="en-US" sz="2400" b="1" dirty="0" smtClean="0">
                <a:cs typeface="Arial" panose="020B0604020202020204" pitchFamily="34" charset="0"/>
              </a:rPr>
              <a:t>Profile of Respondents</a:t>
            </a:r>
            <a:endParaRPr lang="en-CA" altLang="en-US" sz="2400" b="1" dirty="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36167193"/>
              </p:ext>
            </p:extLst>
          </p:nvPr>
        </p:nvGraphicFramePr>
        <p:xfrm>
          <a:off x="943927" y="1329645"/>
          <a:ext cx="3085148" cy="4344091"/>
        </p:xfrm>
        <a:graphic>
          <a:graphicData uri="http://schemas.openxmlformats.org/drawingml/2006/table">
            <a:tbl>
              <a:tblPr firstRow="1" firstCol="1" bandRow="1">
                <a:tableStyleId>{69012ECD-51FC-41F1-AA8D-1B2483CD663E}</a:tableStyleId>
              </a:tblPr>
              <a:tblGrid>
                <a:gridCol w="2131237"/>
                <a:gridCol w="953911"/>
              </a:tblGrid>
              <a:tr h="184682">
                <a:tc gridSpan="2">
                  <a:txBody>
                    <a:bodyPr/>
                    <a:lstStyle/>
                    <a:p>
                      <a:pPr>
                        <a:lnSpc>
                          <a:spcPct val="107000"/>
                        </a:lnSpc>
                        <a:spcAft>
                          <a:spcPts val="0"/>
                        </a:spcAft>
                      </a:pPr>
                      <a:r>
                        <a:rPr lang="en-CA" sz="1100" dirty="0">
                          <a:effectLst/>
                        </a:rPr>
                        <a:t>Number of People in Home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r>
              <a:tr h="184682">
                <a:tc>
                  <a:txBody>
                    <a:bodyPr/>
                    <a:lstStyle/>
                    <a:p>
                      <a:pPr>
                        <a:lnSpc>
                          <a:spcPct val="107000"/>
                        </a:lnSpc>
                        <a:spcAft>
                          <a:spcPts val="0"/>
                        </a:spcAft>
                      </a:pPr>
                      <a:r>
                        <a:rPr lang="en-CA" sz="1100" b="0" dirty="0">
                          <a:effectLst/>
                        </a:rPr>
                        <a:t>One</a:t>
                      </a:r>
                      <a:endParaRPr lang="en-C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100" dirty="0">
                          <a:effectLst/>
                        </a:rPr>
                        <a:t>10%</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r h="184682">
                <a:tc>
                  <a:txBody>
                    <a:bodyPr/>
                    <a:lstStyle/>
                    <a:p>
                      <a:pPr>
                        <a:lnSpc>
                          <a:spcPct val="107000"/>
                        </a:lnSpc>
                        <a:spcAft>
                          <a:spcPts val="0"/>
                        </a:spcAft>
                      </a:pPr>
                      <a:r>
                        <a:rPr lang="en-CA" sz="1100" b="0" dirty="0">
                          <a:effectLst/>
                        </a:rPr>
                        <a:t>Two</a:t>
                      </a:r>
                      <a:endParaRPr lang="en-C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100" dirty="0">
                          <a:effectLst/>
                        </a:rPr>
                        <a:t>26%</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r h="184682">
                <a:tc>
                  <a:txBody>
                    <a:bodyPr/>
                    <a:lstStyle/>
                    <a:p>
                      <a:pPr>
                        <a:lnSpc>
                          <a:spcPct val="107000"/>
                        </a:lnSpc>
                        <a:spcAft>
                          <a:spcPts val="0"/>
                        </a:spcAft>
                      </a:pPr>
                      <a:r>
                        <a:rPr lang="en-CA" sz="1100" b="0" dirty="0">
                          <a:effectLst/>
                        </a:rPr>
                        <a:t>Three-four</a:t>
                      </a:r>
                      <a:endParaRPr lang="en-C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100" dirty="0">
                          <a:effectLst/>
                        </a:rPr>
                        <a:t>49%</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r h="184682">
                <a:tc>
                  <a:txBody>
                    <a:bodyPr/>
                    <a:lstStyle/>
                    <a:p>
                      <a:pPr>
                        <a:lnSpc>
                          <a:spcPct val="107000"/>
                        </a:lnSpc>
                        <a:spcAft>
                          <a:spcPts val="0"/>
                        </a:spcAft>
                      </a:pPr>
                      <a:r>
                        <a:rPr lang="en-CA" sz="1100" b="0" dirty="0">
                          <a:effectLst/>
                        </a:rPr>
                        <a:t>Five +</a:t>
                      </a:r>
                      <a:endParaRPr lang="en-C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lnB w="12700" cap="flat" cmpd="sng" algn="ctr">
                      <a:solidFill>
                        <a:schemeClr val="accent1"/>
                      </a:solidFill>
                      <a:prstDash val="sysDashDot"/>
                      <a:round/>
                      <a:headEnd type="none" w="med" len="med"/>
                      <a:tailEnd type="none" w="med" len="med"/>
                    </a:lnB>
                  </a:tcPr>
                </a:tc>
                <a:tc>
                  <a:txBody>
                    <a:bodyPr/>
                    <a:lstStyle/>
                    <a:p>
                      <a:pPr algn="ctr">
                        <a:lnSpc>
                          <a:spcPct val="107000"/>
                        </a:lnSpc>
                        <a:spcAft>
                          <a:spcPts val="0"/>
                        </a:spcAft>
                      </a:pPr>
                      <a:r>
                        <a:rPr lang="en-CA" sz="1100" dirty="0">
                          <a:effectLst/>
                        </a:rPr>
                        <a:t>15%</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B w="12700" cap="flat" cmpd="sng" algn="ctr">
                      <a:solidFill>
                        <a:schemeClr val="accent1"/>
                      </a:solidFill>
                      <a:prstDash val="sysDashDot"/>
                      <a:round/>
                      <a:headEnd type="none" w="med" len="med"/>
                      <a:tailEnd type="none" w="med" len="med"/>
                    </a:lnB>
                  </a:tcPr>
                </a:tc>
              </a:tr>
              <a:tr h="184682">
                <a:tc>
                  <a:txBody>
                    <a:bodyPr/>
                    <a:lstStyle/>
                    <a:p>
                      <a:pPr>
                        <a:lnSpc>
                          <a:spcPct val="107000"/>
                        </a:lnSpc>
                        <a:spcAft>
                          <a:spcPts val="0"/>
                        </a:spcAft>
                      </a:pPr>
                      <a:r>
                        <a:rPr lang="en-CA" sz="1100" b="0" dirty="0">
                          <a:effectLst/>
                        </a:rPr>
                        <a:t>Total</a:t>
                      </a:r>
                      <a:endParaRPr lang="en-C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lnT w="12700" cap="flat" cmpd="sng" algn="ctr">
                      <a:solidFill>
                        <a:schemeClr val="accent1"/>
                      </a:solidFill>
                      <a:prstDash val="sysDashDot"/>
                      <a:round/>
                      <a:headEnd type="none" w="med" len="med"/>
                      <a:tailEnd type="none" w="med" len="med"/>
                    </a:lnT>
                  </a:tcPr>
                </a:tc>
                <a:tc>
                  <a:txBody>
                    <a:bodyPr/>
                    <a:lstStyle/>
                    <a:p>
                      <a:pPr algn="ctr">
                        <a:lnSpc>
                          <a:spcPct val="107000"/>
                        </a:lnSpc>
                        <a:spcAft>
                          <a:spcPts val="0"/>
                        </a:spcAft>
                      </a:pPr>
                      <a:r>
                        <a:rPr lang="en-CA" sz="1100" dirty="0">
                          <a:effectLst/>
                        </a:rPr>
                        <a:t>100%</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T w="12700" cap="flat" cmpd="sng" algn="ctr">
                      <a:solidFill>
                        <a:schemeClr val="accent1"/>
                      </a:solidFill>
                      <a:prstDash val="sysDashDot"/>
                      <a:round/>
                      <a:headEnd type="none" w="med" len="med"/>
                      <a:tailEnd type="none" w="med" len="med"/>
                    </a:lnT>
                  </a:tcPr>
                </a:tc>
              </a:tr>
              <a:tr h="184682">
                <a:tc>
                  <a:txBody>
                    <a:bodyPr/>
                    <a:lstStyle/>
                    <a:p>
                      <a:pPr>
                        <a:lnSpc>
                          <a:spcPct val="107000"/>
                        </a:lnSpc>
                        <a:spcAft>
                          <a:spcPts val="0"/>
                        </a:spcAft>
                      </a:pPr>
                      <a:r>
                        <a:rPr lang="en-CA" sz="1100" b="0" dirty="0">
                          <a:effectLst/>
                        </a:rPr>
                        <a:t>Average</a:t>
                      </a:r>
                      <a:endParaRPr lang="en-C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100" dirty="0">
                          <a:effectLst/>
                        </a:rPr>
                        <a:t>3.2</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r h="184682">
                <a:tc>
                  <a:txBody>
                    <a:bodyPr/>
                    <a:lstStyle/>
                    <a:p>
                      <a:pPr>
                        <a:lnSpc>
                          <a:spcPct val="107000"/>
                        </a:lnSpc>
                        <a:spcAft>
                          <a:spcPts val="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tc>
                  <a:txBody>
                    <a:bodyPr/>
                    <a:lstStyle/>
                    <a:p>
                      <a:pPr>
                        <a:lnSpc>
                          <a:spcPct val="107000"/>
                        </a:lnSpc>
                        <a:spcAft>
                          <a:spcPts val="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r>
              <a:tr h="184682">
                <a:tc gridSpan="2">
                  <a:txBody>
                    <a:bodyPr/>
                    <a:lstStyle/>
                    <a:p>
                      <a:pPr>
                        <a:lnSpc>
                          <a:spcPct val="107000"/>
                        </a:lnSpc>
                        <a:spcAft>
                          <a:spcPts val="0"/>
                        </a:spcAft>
                      </a:pPr>
                      <a:r>
                        <a:rPr lang="en-CA" sz="1100" dirty="0">
                          <a:solidFill>
                            <a:schemeClr val="bg1"/>
                          </a:solidFill>
                          <a:effectLst/>
                        </a:rPr>
                        <a:t>Household</a:t>
                      </a:r>
                      <a:r>
                        <a:rPr lang="en-CA" sz="1100" dirty="0">
                          <a:effectLst/>
                        </a:rPr>
                        <a:t> </a:t>
                      </a:r>
                      <a:r>
                        <a:rPr lang="en-CA" sz="1100" dirty="0">
                          <a:solidFill>
                            <a:schemeClr val="bg1"/>
                          </a:solidFill>
                          <a:effectLst/>
                        </a:rPr>
                        <a:t>Composition</a:t>
                      </a:r>
                      <a:endParaRPr lang="en-C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hMerge="1">
                  <a:txBody>
                    <a:bodyPr/>
                    <a:lstStyle/>
                    <a:p>
                      <a:endParaRPr lang="en-CA"/>
                    </a:p>
                  </a:txBody>
                  <a:tcPr/>
                </a:tc>
              </a:tr>
              <a:tr h="379137">
                <a:tc>
                  <a:txBody>
                    <a:bodyPr/>
                    <a:lstStyle/>
                    <a:p>
                      <a:pPr>
                        <a:lnSpc>
                          <a:spcPct val="107000"/>
                        </a:lnSpc>
                        <a:spcAft>
                          <a:spcPts val="0"/>
                        </a:spcAft>
                      </a:pPr>
                      <a:r>
                        <a:rPr lang="en-CA" sz="1100" b="0" dirty="0">
                          <a:effectLst/>
                        </a:rPr>
                        <a:t>A couple with no children at home</a:t>
                      </a:r>
                      <a:endParaRPr lang="en-C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100" dirty="0">
                          <a:effectLst/>
                        </a:rPr>
                        <a:t>31%</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r h="229530">
                <a:tc>
                  <a:txBody>
                    <a:bodyPr/>
                    <a:lstStyle/>
                    <a:p>
                      <a:pPr>
                        <a:lnSpc>
                          <a:spcPct val="107000"/>
                        </a:lnSpc>
                        <a:spcAft>
                          <a:spcPts val="0"/>
                        </a:spcAft>
                      </a:pPr>
                      <a:r>
                        <a:rPr lang="en-CA" sz="1100" b="0" dirty="0">
                          <a:effectLst/>
                        </a:rPr>
                        <a:t>A couple with children at home</a:t>
                      </a:r>
                      <a:endParaRPr lang="en-C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100" dirty="0">
                          <a:effectLst/>
                        </a:rPr>
                        <a:t>49%</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r h="379137">
                <a:tc>
                  <a:txBody>
                    <a:bodyPr/>
                    <a:lstStyle/>
                    <a:p>
                      <a:pPr>
                        <a:lnSpc>
                          <a:spcPct val="107000"/>
                        </a:lnSpc>
                        <a:spcAft>
                          <a:spcPts val="0"/>
                        </a:spcAft>
                      </a:pPr>
                      <a:r>
                        <a:rPr lang="en-CA" sz="1100" b="0" dirty="0">
                          <a:effectLst/>
                        </a:rPr>
                        <a:t>A single parent with children at home</a:t>
                      </a:r>
                      <a:endParaRPr lang="en-C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100" dirty="0">
                          <a:effectLst/>
                        </a:rPr>
                        <a:t>  6%</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r h="184682">
                <a:tc>
                  <a:txBody>
                    <a:bodyPr/>
                    <a:lstStyle/>
                    <a:p>
                      <a:pPr>
                        <a:lnSpc>
                          <a:spcPct val="107000"/>
                        </a:lnSpc>
                        <a:spcAft>
                          <a:spcPts val="0"/>
                        </a:spcAft>
                      </a:pPr>
                      <a:r>
                        <a:rPr lang="en-CA" sz="1100" b="0" dirty="0">
                          <a:effectLst/>
                        </a:rPr>
                        <a:t>Other</a:t>
                      </a:r>
                      <a:endParaRPr lang="en-C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lnB w="12700" cap="flat" cmpd="sng" algn="ctr">
                      <a:solidFill>
                        <a:schemeClr val="accent1"/>
                      </a:solidFill>
                      <a:prstDash val="sysDashDot"/>
                      <a:round/>
                      <a:headEnd type="none" w="med" len="med"/>
                      <a:tailEnd type="none" w="med" len="med"/>
                    </a:lnB>
                  </a:tcPr>
                </a:tc>
                <a:tc>
                  <a:txBody>
                    <a:bodyPr/>
                    <a:lstStyle/>
                    <a:p>
                      <a:pPr algn="ctr">
                        <a:lnSpc>
                          <a:spcPct val="107000"/>
                        </a:lnSpc>
                        <a:spcAft>
                          <a:spcPts val="0"/>
                        </a:spcAft>
                      </a:pPr>
                      <a:r>
                        <a:rPr lang="en-CA" sz="1100" dirty="0">
                          <a:effectLst/>
                        </a:rPr>
                        <a:t>14%</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B w="12700" cap="flat" cmpd="sng" algn="ctr">
                      <a:solidFill>
                        <a:schemeClr val="accent1"/>
                      </a:solidFill>
                      <a:prstDash val="sysDashDot"/>
                      <a:round/>
                      <a:headEnd type="none" w="med" len="med"/>
                      <a:tailEnd type="none" w="med" len="med"/>
                    </a:lnB>
                  </a:tcPr>
                </a:tc>
              </a:tr>
              <a:tr h="184682">
                <a:tc>
                  <a:txBody>
                    <a:bodyPr/>
                    <a:lstStyle/>
                    <a:p>
                      <a:pPr>
                        <a:lnSpc>
                          <a:spcPct val="107000"/>
                        </a:lnSpc>
                        <a:spcAft>
                          <a:spcPts val="0"/>
                        </a:spcAft>
                      </a:pPr>
                      <a:r>
                        <a:rPr lang="en-CA" sz="1100" b="0" dirty="0">
                          <a:effectLst/>
                        </a:rPr>
                        <a:t>Total</a:t>
                      </a:r>
                      <a:endParaRPr lang="en-C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lnT w="12700" cap="flat" cmpd="sng" algn="ctr">
                      <a:solidFill>
                        <a:schemeClr val="accent1"/>
                      </a:solidFill>
                      <a:prstDash val="sysDashDot"/>
                      <a:round/>
                      <a:headEnd type="none" w="med" len="med"/>
                      <a:tailEnd type="none" w="med" len="med"/>
                    </a:lnT>
                  </a:tcPr>
                </a:tc>
                <a:tc>
                  <a:txBody>
                    <a:bodyPr/>
                    <a:lstStyle/>
                    <a:p>
                      <a:pPr algn="ctr">
                        <a:lnSpc>
                          <a:spcPct val="107000"/>
                        </a:lnSpc>
                        <a:spcAft>
                          <a:spcPts val="0"/>
                        </a:spcAft>
                      </a:pPr>
                      <a:r>
                        <a:rPr lang="en-CA" sz="1100" dirty="0">
                          <a:effectLst/>
                        </a:rPr>
                        <a:t>100%</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T w="12700" cap="flat" cmpd="sng" algn="ctr">
                      <a:solidFill>
                        <a:schemeClr val="accent1"/>
                      </a:solidFill>
                      <a:prstDash val="sysDashDot"/>
                      <a:round/>
                      <a:headEnd type="none" w="med" len="med"/>
                      <a:tailEnd type="none" w="med" len="med"/>
                    </a:lnT>
                  </a:tcPr>
                </a:tc>
              </a:tr>
              <a:tr h="184682">
                <a:tc>
                  <a:txBody>
                    <a:bodyPr/>
                    <a:lstStyle/>
                    <a:p>
                      <a:pPr>
                        <a:lnSpc>
                          <a:spcPct val="107000"/>
                        </a:lnSpc>
                        <a:spcAft>
                          <a:spcPts val="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tc>
                  <a:txBody>
                    <a:bodyPr/>
                    <a:lstStyle/>
                    <a:p>
                      <a:pPr>
                        <a:lnSpc>
                          <a:spcPct val="107000"/>
                        </a:lnSpc>
                        <a:spcAft>
                          <a:spcPts val="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r>
              <a:tr h="216693">
                <a:tc gridSpan="2">
                  <a:txBody>
                    <a:bodyPr/>
                    <a:lstStyle/>
                    <a:p>
                      <a:pPr>
                        <a:lnSpc>
                          <a:spcPct val="107000"/>
                        </a:lnSpc>
                        <a:spcAft>
                          <a:spcPts val="0"/>
                        </a:spcAft>
                      </a:pPr>
                      <a:r>
                        <a:rPr lang="en-CA" sz="1100" dirty="0">
                          <a:solidFill>
                            <a:schemeClr val="bg1"/>
                          </a:solidFill>
                          <a:effectLst/>
                        </a:rPr>
                        <a:t>Incidence of Children in the Home</a:t>
                      </a:r>
                      <a:endParaRPr lang="en-C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hMerge="1">
                  <a:txBody>
                    <a:bodyPr/>
                    <a:lstStyle/>
                    <a:p>
                      <a:endParaRPr lang="en-CA"/>
                    </a:p>
                  </a:txBody>
                  <a:tcPr/>
                </a:tc>
              </a:tr>
              <a:tr h="184682">
                <a:tc>
                  <a:txBody>
                    <a:bodyPr/>
                    <a:lstStyle/>
                    <a:p>
                      <a:pPr>
                        <a:lnSpc>
                          <a:spcPct val="107000"/>
                        </a:lnSpc>
                        <a:spcAft>
                          <a:spcPts val="0"/>
                        </a:spcAft>
                      </a:pPr>
                      <a:r>
                        <a:rPr lang="en-CA" sz="1100" b="0" dirty="0">
                          <a:effectLst/>
                        </a:rPr>
                        <a:t>&lt;5 years of age</a:t>
                      </a:r>
                      <a:endParaRPr lang="en-C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100" dirty="0">
                          <a:effectLst/>
                        </a:rPr>
                        <a:t>16%</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r h="184682">
                <a:tc>
                  <a:txBody>
                    <a:bodyPr/>
                    <a:lstStyle/>
                    <a:p>
                      <a:pPr>
                        <a:lnSpc>
                          <a:spcPct val="107000"/>
                        </a:lnSpc>
                        <a:spcAft>
                          <a:spcPts val="0"/>
                        </a:spcAft>
                      </a:pPr>
                      <a:r>
                        <a:rPr lang="en-CA" sz="1100" b="0" dirty="0">
                          <a:effectLst/>
                        </a:rPr>
                        <a:t>6-8 years</a:t>
                      </a:r>
                      <a:endParaRPr lang="en-C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100" dirty="0">
                          <a:effectLst/>
                        </a:rPr>
                        <a:t>12%</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r h="184682">
                <a:tc>
                  <a:txBody>
                    <a:bodyPr/>
                    <a:lstStyle/>
                    <a:p>
                      <a:pPr>
                        <a:lnSpc>
                          <a:spcPct val="107000"/>
                        </a:lnSpc>
                        <a:spcAft>
                          <a:spcPts val="0"/>
                        </a:spcAft>
                      </a:pPr>
                      <a:r>
                        <a:rPr lang="en-CA" sz="1100" b="0" dirty="0">
                          <a:effectLst/>
                        </a:rPr>
                        <a:t>9-12 years</a:t>
                      </a:r>
                      <a:endParaRPr lang="en-C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100" dirty="0">
                          <a:effectLst/>
                        </a:rPr>
                        <a:t>16%</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r h="184682">
                <a:tc>
                  <a:txBody>
                    <a:bodyPr/>
                    <a:lstStyle/>
                    <a:p>
                      <a:pPr>
                        <a:lnSpc>
                          <a:spcPct val="107000"/>
                        </a:lnSpc>
                        <a:spcAft>
                          <a:spcPts val="0"/>
                        </a:spcAft>
                      </a:pPr>
                      <a:r>
                        <a:rPr lang="en-CA" sz="1100" b="0" dirty="0">
                          <a:effectLst/>
                        </a:rPr>
                        <a:t>13-17 years</a:t>
                      </a:r>
                      <a:endParaRPr lang="en-C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lnB w="12700" cap="flat" cmpd="sng" algn="ctr">
                      <a:solidFill>
                        <a:schemeClr val="accent1"/>
                      </a:solidFill>
                      <a:prstDash val="sysDashDot"/>
                      <a:round/>
                      <a:headEnd type="none" w="med" len="med"/>
                      <a:tailEnd type="none" w="med" len="med"/>
                    </a:lnB>
                  </a:tcPr>
                </a:tc>
                <a:tc>
                  <a:txBody>
                    <a:bodyPr/>
                    <a:lstStyle/>
                    <a:p>
                      <a:pPr algn="ctr">
                        <a:lnSpc>
                          <a:spcPct val="107000"/>
                        </a:lnSpc>
                        <a:spcAft>
                          <a:spcPts val="0"/>
                        </a:spcAft>
                      </a:pPr>
                      <a:r>
                        <a:rPr lang="en-CA" sz="1100" dirty="0">
                          <a:effectLst/>
                        </a:rPr>
                        <a:t>19%</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B w="12700" cap="flat" cmpd="sng" algn="ctr">
                      <a:solidFill>
                        <a:schemeClr val="accent1"/>
                      </a:solidFill>
                      <a:prstDash val="sysDashDot"/>
                      <a:round/>
                      <a:headEnd type="none" w="med" len="med"/>
                      <a:tailEnd type="none" w="med" len="med"/>
                    </a:lnB>
                  </a:tcPr>
                </a:tc>
              </a:tr>
              <a:tr h="184682">
                <a:tc>
                  <a:txBody>
                    <a:bodyPr/>
                    <a:lstStyle/>
                    <a:p>
                      <a:pPr>
                        <a:lnSpc>
                          <a:spcPct val="107000"/>
                        </a:lnSpc>
                        <a:spcAft>
                          <a:spcPts val="0"/>
                        </a:spcAft>
                      </a:pPr>
                      <a:r>
                        <a:rPr lang="en-CA" sz="1100" b="0" dirty="0" smtClean="0">
                          <a:effectLst/>
                          <a:latin typeface="+mn-lt"/>
                          <a:ea typeface="+mn-ea"/>
                          <a:cs typeface="+mn-cs"/>
                        </a:rPr>
                        <a:t>Children</a:t>
                      </a:r>
                      <a:r>
                        <a:rPr lang="en-CA" sz="1100" b="0" baseline="0" dirty="0" smtClean="0">
                          <a:effectLst/>
                          <a:latin typeface="+mn-lt"/>
                          <a:ea typeface="+mn-ea"/>
                          <a:cs typeface="+mn-cs"/>
                        </a:rPr>
                        <a:t> of any age</a:t>
                      </a:r>
                      <a:endParaRPr lang="en-C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lnT w="12700" cap="flat" cmpd="sng" algn="ctr">
                      <a:solidFill>
                        <a:schemeClr val="accent1"/>
                      </a:solidFill>
                      <a:prstDash val="sysDashDot"/>
                      <a:round/>
                      <a:headEnd type="none" w="med" len="med"/>
                      <a:tailEnd type="none" w="med" len="med"/>
                    </a:lnT>
                  </a:tcPr>
                </a:tc>
                <a:tc>
                  <a:txBody>
                    <a:bodyPr/>
                    <a:lstStyle/>
                    <a:p>
                      <a:pPr algn="ctr">
                        <a:lnSpc>
                          <a:spcPct val="107000"/>
                        </a:lnSpc>
                        <a:spcAft>
                          <a:spcPts val="0"/>
                        </a:spcAft>
                      </a:pPr>
                      <a:r>
                        <a:rPr lang="en-CA" sz="1100" dirty="0">
                          <a:effectLst/>
                        </a:rPr>
                        <a:t>55%</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T w="12700" cap="flat" cmpd="sng" algn="ctr">
                      <a:solidFill>
                        <a:schemeClr val="accent1"/>
                      </a:solidFill>
                      <a:prstDash val="sysDashDot"/>
                      <a:round/>
                      <a:headEnd type="none" w="med" len="med"/>
                      <a:tailEnd type="none" w="med" len="med"/>
                    </a:lnT>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8258699"/>
              </p:ext>
            </p:extLst>
          </p:nvPr>
        </p:nvGraphicFramePr>
        <p:xfrm>
          <a:off x="5115643" y="1329645"/>
          <a:ext cx="3192539" cy="4552947"/>
        </p:xfrm>
        <a:graphic>
          <a:graphicData uri="http://schemas.openxmlformats.org/drawingml/2006/table">
            <a:tbl>
              <a:tblPr firstRow="1" firstCol="1" bandRow="1">
                <a:tableStyleId>{69012ECD-51FC-41F1-AA8D-1B2483CD663E}</a:tableStyleId>
              </a:tblPr>
              <a:tblGrid>
                <a:gridCol w="2205424"/>
                <a:gridCol w="987115"/>
              </a:tblGrid>
              <a:tr h="168593">
                <a:tc gridSpan="2">
                  <a:txBody>
                    <a:bodyPr/>
                    <a:lstStyle/>
                    <a:p>
                      <a:pPr>
                        <a:lnSpc>
                          <a:spcPct val="107000"/>
                        </a:lnSpc>
                        <a:spcAft>
                          <a:spcPts val="0"/>
                        </a:spcAft>
                      </a:pPr>
                      <a:r>
                        <a:rPr lang="en-CA" sz="1000" dirty="0">
                          <a:effectLst/>
                        </a:rPr>
                        <a:t>Employment Status</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tc>
                <a:tc hMerge="1">
                  <a:txBody>
                    <a:bodyPr/>
                    <a:lstStyle/>
                    <a:p>
                      <a:endParaRPr lang="en-CA"/>
                    </a:p>
                  </a:txBody>
                  <a:tcPr/>
                </a:tc>
              </a:tr>
              <a:tr h="168593">
                <a:tc>
                  <a:txBody>
                    <a:bodyPr/>
                    <a:lstStyle/>
                    <a:p>
                      <a:pPr marL="0" indent="0">
                        <a:lnSpc>
                          <a:spcPct val="107000"/>
                        </a:lnSpc>
                        <a:spcAft>
                          <a:spcPts val="0"/>
                        </a:spcAft>
                      </a:pPr>
                      <a:r>
                        <a:rPr lang="en-CA" sz="1000" b="0" dirty="0" smtClean="0">
                          <a:effectLst/>
                        </a:rPr>
                        <a:t>Employed Full-time</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1000">
                          <a:effectLst/>
                        </a:rPr>
                        <a:t>67%</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tcPr>
                </a:tc>
              </a:tr>
              <a:tr h="168593">
                <a:tc>
                  <a:txBody>
                    <a:bodyPr/>
                    <a:lstStyle/>
                    <a:p>
                      <a:pPr marL="0" indent="0">
                        <a:lnSpc>
                          <a:spcPct val="107000"/>
                        </a:lnSpc>
                        <a:spcAft>
                          <a:spcPts val="0"/>
                        </a:spcAft>
                      </a:pPr>
                      <a:r>
                        <a:rPr lang="en-CA" sz="1000" b="0" dirty="0" smtClean="0">
                          <a:effectLst/>
                        </a:rPr>
                        <a:t>Employed Part-time</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1000">
                          <a:effectLst/>
                        </a:rPr>
                        <a:t>  9%</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tcPr>
                </a:tc>
              </a:tr>
              <a:tr h="168593">
                <a:tc>
                  <a:txBody>
                    <a:bodyPr/>
                    <a:lstStyle/>
                    <a:p>
                      <a:pPr>
                        <a:lnSpc>
                          <a:spcPct val="107000"/>
                        </a:lnSpc>
                        <a:spcAft>
                          <a:spcPts val="0"/>
                        </a:spcAft>
                      </a:pPr>
                      <a:r>
                        <a:rPr lang="en-CA" sz="1000" b="0" dirty="0">
                          <a:effectLst/>
                        </a:rPr>
                        <a:t>Total employed</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1000" dirty="0">
                          <a:effectLst/>
                        </a:rPr>
                        <a:t>76%</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tcPr>
                </a:tc>
              </a:tr>
              <a:tr h="355598">
                <a:tc>
                  <a:txBody>
                    <a:bodyPr/>
                    <a:lstStyle/>
                    <a:p>
                      <a:pPr>
                        <a:lnSpc>
                          <a:spcPct val="107000"/>
                        </a:lnSpc>
                        <a:spcAft>
                          <a:spcPts val="0"/>
                        </a:spcAft>
                      </a:pPr>
                      <a:r>
                        <a:rPr lang="en-CA" sz="1000" b="0" dirty="0">
                          <a:effectLst/>
                        </a:rPr>
                        <a:t>Currently unemployed, unable to work or looking for work</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1000" dirty="0">
                          <a:effectLst/>
                        </a:rPr>
                        <a:t>  7%</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tcPr>
                </a:tc>
              </a:tr>
              <a:tr h="168593">
                <a:tc>
                  <a:txBody>
                    <a:bodyPr/>
                    <a:lstStyle/>
                    <a:p>
                      <a:pPr>
                        <a:lnSpc>
                          <a:spcPct val="107000"/>
                        </a:lnSpc>
                        <a:spcAft>
                          <a:spcPts val="0"/>
                        </a:spcAft>
                      </a:pPr>
                      <a:r>
                        <a:rPr lang="en-CA" sz="1000" b="0" dirty="0">
                          <a:effectLst/>
                        </a:rPr>
                        <a:t>Student</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1000">
                          <a:effectLst/>
                        </a:rPr>
                        <a:t>  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tcPr>
                </a:tc>
              </a:tr>
              <a:tr h="168593">
                <a:tc>
                  <a:txBody>
                    <a:bodyPr/>
                    <a:lstStyle/>
                    <a:p>
                      <a:pPr>
                        <a:lnSpc>
                          <a:spcPct val="107000"/>
                        </a:lnSpc>
                        <a:spcAft>
                          <a:spcPts val="0"/>
                        </a:spcAft>
                      </a:pPr>
                      <a:r>
                        <a:rPr lang="en-CA" sz="1000" b="0" dirty="0">
                          <a:effectLst/>
                        </a:rPr>
                        <a:t>Homemaker</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1000">
                          <a:effectLst/>
                        </a:rPr>
                        <a:t>  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tcPr>
                </a:tc>
              </a:tr>
              <a:tr h="168593">
                <a:tc>
                  <a:txBody>
                    <a:bodyPr/>
                    <a:lstStyle/>
                    <a:p>
                      <a:pPr>
                        <a:lnSpc>
                          <a:spcPct val="107000"/>
                        </a:lnSpc>
                        <a:spcAft>
                          <a:spcPts val="0"/>
                        </a:spcAft>
                      </a:pPr>
                      <a:r>
                        <a:rPr lang="en-CA" sz="1000" b="0" dirty="0">
                          <a:effectLst/>
                        </a:rPr>
                        <a:t>Retired</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1000">
                          <a:effectLst/>
                        </a:rPr>
                        <a:t>  7%</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tcPr>
                </a:tc>
              </a:tr>
              <a:tr h="168593">
                <a:tc>
                  <a:txBody>
                    <a:bodyPr/>
                    <a:lstStyle/>
                    <a:p>
                      <a:pPr>
                        <a:lnSpc>
                          <a:spcPct val="107000"/>
                        </a:lnSpc>
                        <a:spcAft>
                          <a:spcPts val="0"/>
                        </a:spcAft>
                      </a:pPr>
                      <a:r>
                        <a:rPr lang="en-CA" sz="1000" b="0" dirty="0">
                          <a:effectLst/>
                        </a:rPr>
                        <a:t>Other</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lnB w="12700" cap="flat" cmpd="sng" algn="ctr">
                      <a:solidFill>
                        <a:schemeClr val="accent1"/>
                      </a:solidFill>
                      <a:prstDash val="sysDashDot"/>
                      <a:round/>
                      <a:headEnd type="none" w="med" len="med"/>
                      <a:tailEnd type="none" w="med" len="med"/>
                    </a:lnB>
                  </a:tcPr>
                </a:tc>
                <a:tc>
                  <a:txBody>
                    <a:bodyPr/>
                    <a:lstStyle/>
                    <a:p>
                      <a:pPr>
                        <a:lnSpc>
                          <a:spcPct val="107000"/>
                        </a:lnSpc>
                        <a:spcAft>
                          <a:spcPts val="0"/>
                        </a:spcAft>
                      </a:pPr>
                      <a:r>
                        <a:rPr lang="en-CA" sz="1000">
                          <a:effectLst/>
                        </a:rPr>
                        <a:t>  5%</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lnB w="12700" cap="flat" cmpd="sng" algn="ctr">
                      <a:solidFill>
                        <a:schemeClr val="accent1"/>
                      </a:solidFill>
                      <a:prstDash val="sysDashDot"/>
                      <a:round/>
                      <a:headEnd type="none" w="med" len="med"/>
                      <a:tailEnd type="none" w="med" len="med"/>
                    </a:lnB>
                  </a:tcPr>
                </a:tc>
              </a:tr>
              <a:tr h="168593">
                <a:tc>
                  <a:txBody>
                    <a:bodyPr/>
                    <a:lstStyle/>
                    <a:p>
                      <a:pPr>
                        <a:lnSpc>
                          <a:spcPct val="107000"/>
                        </a:lnSpc>
                        <a:spcAft>
                          <a:spcPts val="0"/>
                        </a:spcAft>
                      </a:pPr>
                      <a:r>
                        <a:rPr lang="en-CA" sz="1000" b="0" dirty="0">
                          <a:effectLst/>
                        </a:rPr>
                        <a:t>Total</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lnT w="12700" cap="flat" cmpd="sng" algn="ctr">
                      <a:solidFill>
                        <a:schemeClr val="accent1"/>
                      </a:solidFill>
                      <a:prstDash val="sysDashDot"/>
                      <a:round/>
                      <a:headEnd type="none" w="med" len="med"/>
                      <a:tailEnd type="none" w="med" len="med"/>
                    </a:lnT>
                  </a:tcPr>
                </a:tc>
                <a:tc>
                  <a:txBody>
                    <a:bodyPr/>
                    <a:lstStyle/>
                    <a:p>
                      <a:pPr>
                        <a:lnSpc>
                          <a:spcPct val="107000"/>
                        </a:lnSpc>
                        <a:spcAft>
                          <a:spcPts val="0"/>
                        </a:spcAft>
                      </a:pPr>
                      <a:r>
                        <a:rPr lang="en-CA" sz="1000" dirty="0">
                          <a:effectLst/>
                        </a:rPr>
                        <a:t>100%</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lnT w="12700" cap="flat" cmpd="sng" algn="ctr">
                      <a:solidFill>
                        <a:schemeClr val="accent1"/>
                      </a:solidFill>
                      <a:prstDash val="sysDashDot"/>
                      <a:round/>
                      <a:headEnd type="none" w="med" len="med"/>
                      <a:tailEnd type="none" w="med" len="med"/>
                    </a:lnT>
                  </a:tcPr>
                </a:tc>
              </a:tr>
              <a:tr h="168593">
                <a:tc>
                  <a:txBody>
                    <a:bodyPr/>
                    <a:lstStyle/>
                    <a:p>
                      <a:pPr>
                        <a:lnSpc>
                          <a:spcPct val="107000"/>
                        </a:lnSpc>
                        <a:spcAft>
                          <a:spcPts val="0"/>
                        </a:spcAft>
                      </a:pPr>
                      <a:r>
                        <a:rPr lang="en-CA" sz="1000" dirty="0">
                          <a:effectLst/>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noFill/>
                      <a:prstDash val="solid"/>
                      <a:round/>
                      <a:headEnd type="none" w="med" len="med"/>
                      <a:tailEnd type="none" w="med" len="med"/>
                    </a:lnL>
                  </a:tcPr>
                </a:tc>
                <a:tc>
                  <a:txBody>
                    <a:bodyPr/>
                    <a:lstStyle/>
                    <a:p>
                      <a:pPr>
                        <a:lnSpc>
                          <a:spcPct val="107000"/>
                        </a:lnSpc>
                        <a:spcAft>
                          <a:spcPts val="0"/>
                        </a:spcAft>
                      </a:pPr>
                      <a:r>
                        <a:rPr lang="en-CA" sz="1000" dirty="0">
                          <a:effectLst/>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noFill/>
                      <a:prstDash val="solid"/>
                      <a:round/>
                      <a:headEnd type="none" w="med" len="med"/>
                      <a:tailEnd type="none" w="med" len="med"/>
                    </a:lnR>
                  </a:tcPr>
                </a:tc>
              </a:tr>
              <a:tr h="168593">
                <a:tc gridSpan="2">
                  <a:txBody>
                    <a:bodyPr/>
                    <a:lstStyle/>
                    <a:p>
                      <a:pPr>
                        <a:lnSpc>
                          <a:spcPct val="107000"/>
                        </a:lnSpc>
                        <a:spcAft>
                          <a:spcPts val="0"/>
                        </a:spcAft>
                      </a:pPr>
                      <a:r>
                        <a:rPr lang="en-CA" sz="1000" dirty="0">
                          <a:solidFill>
                            <a:schemeClr val="bg1"/>
                          </a:solidFill>
                          <a:effectLst/>
                        </a:rPr>
                        <a:t>Education</a:t>
                      </a:r>
                      <a:endParaRPr lang="en-CA"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solidFill>
                      <a:schemeClr val="accent1"/>
                    </a:solidFill>
                  </a:tcPr>
                </a:tc>
                <a:tc hMerge="1">
                  <a:txBody>
                    <a:bodyPr/>
                    <a:lstStyle/>
                    <a:p>
                      <a:endParaRPr lang="en-CA"/>
                    </a:p>
                  </a:txBody>
                  <a:tcPr/>
                </a:tc>
              </a:tr>
              <a:tr h="198432">
                <a:tc>
                  <a:txBody>
                    <a:bodyPr/>
                    <a:lstStyle/>
                    <a:p>
                      <a:pPr>
                        <a:lnSpc>
                          <a:spcPct val="107000"/>
                        </a:lnSpc>
                        <a:spcAft>
                          <a:spcPts val="0"/>
                        </a:spcAft>
                      </a:pPr>
                      <a:r>
                        <a:rPr lang="en-CA" sz="10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High school or less</a:t>
                      </a:r>
                      <a:endParaRPr lang="en-CA"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453" marR="64453"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1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20%</a:t>
                      </a:r>
                      <a:endParaRPr lang="en-C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453" marR="64453" marT="0" marB="0">
                    <a:lnL w="12700" cap="flat" cmpd="sng" algn="ctr">
                      <a:solidFill>
                        <a:schemeClr val="accent1"/>
                      </a:solidFill>
                      <a:prstDash val="solid"/>
                      <a:round/>
                      <a:headEnd type="none" w="med" len="med"/>
                      <a:tailEnd type="none" w="med" len="med"/>
                    </a:lnL>
                  </a:tcPr>
                </a:tc>
              </a:tr>
              <a:tr h="198432">
                <a:tc>
                  <a:txBody>
                    <a:bodyPr/>
                    <a:lstStyle/>
                    <a:p>
                      <a:pPr>
                        <a:lnSpc>
                          <a:spcPct val="107000"/>
                        </a:lnSpc>
                        <a:spcAft>
                          <a:spcPts val="0"/>
                        </a:spcAft>
                      </a:pPr>
                      <a:r>
                        <a:rPr lang="en-CA" sz="1000" b="0" dirty="0">
                          <a:effectLst/>
                        </a:rPr>
                        <a:t>Some college or university</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1000">
                          <a:effectLst/>
                        </a:rPr>
                        <a:t>16%</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tcPr>
                </a:tc>
              </a:tr>
              <a:tr h="214313">
                <a:tc>
                  <a:txBody>
                    <a:bodyPr/>
                    <a:lstStyle/>
                    <a:p>
                      <a:pPr>
                        <a:lnSpc>
                          <a:spcPct val="107000"/>
                        </a:lnSpc>
                        <a:spcAft>
                          <a:spcPts val="0"/>
                        </a:spcAft>
                      </a:pPr>
                      <a:r>
                        <a:rPr lang="en-CA" sz="1000" b="0" dirty="0">
                          <a:effectLst/>
                        </a:rPr>
                        <a:t>University undergraduate degree</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1000">
                          <a:effectLst/>
                        </a:rPr>
                        <a:t>42%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tcPr>
                </a:tc>
              </a:tr>
              <a:tr h="214312">
                <a:tc>
                  <a:txBody>
                    <a:bodyPr/>
                    <a:lstStyle/>
                    <a:p>
                      <a:pPr>
                        <a:lnSpc>
                          <a:spcPct val="107000"/>
                        </a:lnSpc>
                        <a:spcAft>
                          <a:spcPts val="0"/>
                        </a:spcAft>
                      </a:pPr>
                      <a:r>
                        <a:rPr lang="en-CA" sz="1000" b="0" dirty="0">
                          <a:effectLst/>
                        </a:rPr>
                        <a:t>University post-graduate degree</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lnB w="12700" cap="flat" cmpd="sng" algn="ctr">
                      <a:solidFill>
                        <a:schemeClr val="accent1"/>
                      </a:solidFill>
                      <a:prstDash val="sysDashDot"/>
                      <a:round/>
                      <a:headEnd type="none" w="med" len="med"/>
                      <a:tailEnd type="none" w="med" len="med"/>
                    </a:lnB>
                  </a:tcPr>
                </a:tc>
                <a:tc>
                  <a:txBody>
                    <a:bodyPr/>
                    <a:lstStyle/>
                    <a:p>
                      <a:pPr>
                        <a:lnSpc>
                          <a:spcPct val="107000"/>
                        </a:lnSpc>
                        <a:spcAft>
                          <a:spcPts val="0"/>
                        </a:spcAft>
                      </a:pPr>
                      <a:r>
                        <a:rPr lang="en-CA" sz="1000">
                          <a:effectLst/>
                        </a:rPr>
                        <a:t>22%</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lnB w="12700" cap="flat" cmpd="sng" algn="ctr">
                      <a:solidFill>
                        <a:schemeClr val="accent1"/>
                      </a:solidFill>
                      <a:prstDash val="sysDashDot"/>
                      <a:round/>
                      <a:headEnd type="none" w="med" len="med"/>
                      <a:tailEnd type="none" w="med" len="med"/>
                    </a:lnB>
                  </a:tcPr>
                </a:tc>
              </a:tr>
              <a:tr h="168593">
                <a:tc>
                  <a:txBody>
                    <a:bodyPr/>
                    <a:lstStyle/>
                    <a:p>
                      <a:pPr>
                        <a:lnSpc>
                          <a:spcPct val="107000"/>
                        </a:lnSpc>
                        <a:spcAft>
                          <a:spcPts val="0"/>
                        </a:spcAft>
                      </a:pPr>
                      <a:r>
                        <a:rPr lang="en-CA" sz="1000" b="0" dirty="0">
                          <a:effectLst/>
                        </a:rPr>
                        <a:t>Total</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lnT w="12700" cap="flat" cmpd="sng" algn="ctr">
                      <a:solidFill>
                        <a:schemeClr val="accent1"/>
                      </a:solidFill>
                      <a:prstDash val="sysDashDot"/>
                      <a:round/>
                      <a:headEnd type="none" w="med" len="med"/>
                      <a:tailEnd type="none" w="med" len="med"/>
                    </a:lnT>
                  </a:tcPr>
                </a:tc>
                <a:tc>
                  <a:txBody>
                    <a:bodyPr/>
                    <a:lstStyle/>
                    <a:p>
                      <a:pPr>
                        <a:lnSpc>
                          <a:spcPct val="107000"/>
                        </a:lnSpc>
                        <a:spcAft>
                          <a:spcPts val="0"/>
                        </a:spcAft>
                      </a:pPr>
                      <a:r>
                        <a:rPr lang="en-CA" sz="1000" dirty="0">
                          <a:effectLst/>
                        </a:rPr>
                        <a:t>100%</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lnT w="12700" cap="flat" cmpd="sng" algn="ctr">
                      <a:solidFill>
                        <a:schemeClr val="accent1"/>
                      </a:solidFill>
                      <a:prstDash val="sysDashDot"/>
                      <a:round/>
                      <a:headEnd type="none" w="med" len="med"/>
                      <a:tailEnd type="none" w="med" len="med"/>
                    </a:lnT>
                  </a:tcPr>
                </a:tc>
              </a:tr>
              <a:tr h="168593">
                <a:tc>
                  <a:txBody>
                    <a:bodyPr/>
                    <a:lstStyle/>
                    <a:p>
                      <a:pPr>
                        <a:lnSpc>
                          <a:spcPct val="107000"/>
                        </a:lnSpc>
                        <a:spcAft>
                          <a:spcPts val="0"/>
                        </a:spcAft>
                      </a:pPr>
                      <a:r>
                        <a:rPr lang="en-CA" sz="1000" dirty="0">
                          <a:effectLst/>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noFill/>
                      <a:prstDash val="solid"/>
                      <a:round/>
                      <a:headEnd type="none" w="med" len="med"/>
                      <a:tailEnd type="none" w="med" len="med"/>
                    </a:lnL>
                  </a:tcPr>
                </a:tc>
                <a:tc>
                  <a:txBody>
                    <a:bodyPr/>
                    <a:lstStyle/>
                    <a:p>
                      <a:pPr>
                        <a:lnSpc>
                          <a:spcPct val="107000"/>
                        </a:lnSpc>
                        <a:spcAft>
                          <a:spcPts val="0"/>
                        </a:spcAft>
                      </a:pPr>
                      <a:r>
                        <a:rPr lang="en-CA" sz="1000" dirty="0">
                          <a:effectLst/>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noFill/>
                      <a:prstDash val="solid"/>
                      <a:round/>
                      <a:headEnd type="none" w="med" len="med"/>
                      <a:tailEnd type="none" w="med" len="med"/>
                    </a:lnR>
                  </a:tcPr>
                </a:tc>
              </a:tr>
              <a:tr h="168593">
                <a:tc gridSpan="2">
                  <a:txBody>
                    <a:bodyPr/>
                    <a:lstStyle/>
                    <a:p>
                      <a:pPr>
                        <a:lnSpc>
                          <a:spcPct val="107000"/>
                        </a:lnSpc>
                        <a:spcAft>
                          <a:spcPts val="0"/>
                        </a:spcAft>
                      </a:pPr>
                      <a:r>
                        <a:rPr lang="en-CA" sz="1000" dirty="0">
                          <a:solidFill>
                            <a:schemeClr val="bg1"/>
                          </a:solidFill>
                          <a:effectLst/>
                        </a:rPr>
                        <a:t>Household Pre-Tax Income for 2015</a:t>
                      </a:r>
                      <a:endParaRPr lang="en-CA"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solidFill>
                      <a:schemeClr val="accent1"/>
                    </a:solidFill>
                  </a:tcPr>
                </a:tc>
                <a:tc hMerge="1">
                  <a:txBody>
                    <a:bodyPr/>
                    <a:lstStyle/>
                    <a:p>
                      <a:endParaRPr lang="en-CA"/>
                    </a:p>
                  </a:txBody>
                  <a:tcPr/>
                </a:tc>
              </a:tr>
              <a:tr h="168593">
                <a:tc>
                  <a:txBody>
                    <a:bodyPr/>
                    <a:lstStyle/>
                    <a:p>
                      <a:pPr>
                        <a:lnSpc>
                          <a:spcPct val="107000"/>
                        </a:lnSpc>
                        <a:spcAft>
                          <a:spcPts val="0"/>
                        </a:spcAft>
                      </a:pPr>
                      <a:r>
                        <a:rPr lang="en-CA" sz="1000" b="0" dirty="0">
                          <a:effectLst/>
                        </a:rPr>
                        <a:t>Under $25,000</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1000">
                          <a:effectLst/>
                        </a:rPr>
                        <a:t>10%</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tcPr>
                </a:tc>
              </a:tr>
              <a:tr h="168593">
                <a:tc>
                  <a:txBody>
                    <a:bodyPr/>
                    <a:lstStyle/>
                    <a:p>
                      <a:pPr>
                        <a:lnSpc>
                          <a:spcPct val="107000"/>
                        </a:lnSpc>
                        <a:spcAft>
                          <a:spcPts val="0"/>
                        </a:spcAft>
                      </a:pPr>
                      <a:r>
                        <a:rPr lang="en-CA" sz="1000" b="0" dirty="0">
                          <a:effectLst/>
                        </a:rPr>
                        <a:t>$25-49,999</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1000">
                          <a:effectLst/>
                        </a:rPr>
                        <a:t>16%</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tcPr>
                </a:tc>
              </a:tr>
              <a:tr h="168593">
                <a:tc>
                  <a:txBody>
                    <a:bodyPr/>
                    <a:lstStyle/>
                    <a:p>
                      <a:pPr>
                        <a:lnSpc>
                          <a:spcPct val="107000"/>
                        </a:lnSpc>
                        <a:spcAft>
                          <a:spcPts val="0"/>
                        </a:spcAft>
                      </a:pPr>
                      <a:r>
                        <a:rPr lang="en-CA" sz="1000" b="0" dirty="0">
                          <a:effectLst/>
                        </a:rPr>
                        <a:t>$50-74,999</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1000">
                          <a:effectLst/>
                        </a:rPr>
                        <a:t>19%</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tcPr>
                </a:tc>
              </a:tr>
              <a:tr h="168593">
                <a:tc>
                  <a:txBody>
                    <a:bodyPr/>
                    <a:lstStyle/>
                    <a:p>
                      <a:pPr>
                        <a:lnSpc>
                          <a:spcPct val="107000"/>
                        </a:lnSpc>
                        <a:spcAft>
                          <a:spcPts val="0"/>
                        </a:spcAft>
                      </a:pPr>
                      <a:r>
                        <a:rPr lang="en-CA" sz="1000" b="0" dirty="0">
                          <a:effectLst/>
                        </a:rPr>
                        <a:t>$75-99,999</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1000">
                          <a:effectLst/>
                        </a:rPr>
                        <a:t>19%</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tcPr>
                </a:tc>
              </a:tr>
              <a:tr h="168593">
                <a:tc>
                  <a:txBody>
                    <a:bodyPr/>
                    <a:lstStyle/>
                    <a:p>
                      <a:pPr>
                        <a:lnSpc>
                          <a:spcPct val="107000"/>
                        </a:lnSpc>
                        <a:spcAft>
                          <a:spcPts val="0"/>
                        </a:spcAft>
                      </a:pPr>
                      <a:r>
                        <a:rPr lang="en-CA" sz="1000" b="0" dirty="0">
                          <a:effectLst/>
                        </a:rPr>
                        <a:t>$100,000 or more</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lnB w="12700" cap="flat" cmpd="sng" algn="ctr">
                      <a:solidFill>
                        <a:schemeClr val="accent1"/>
                      </a:solidFill>
                      <a:prstDash val="sysDashDot"/>
                      <a:round/>
                      <a:headEnd type="none" w="med" len="med"/>
                      <a:tailEnd type="none" w="med" len="med"/>
                    </a:lnB>
                  </a:tcPr>
                </a:tc>
                <a:tc>
                  <a:txBody>
                    <a:bodyPr/>
                    <a:lstStyle/>
                    <a:p>
                      <a:pPr>
                        <a:lnSpc>
                          <a:spcPct val="107000"/>
                        </a:lnSpc>
                        <a:spcAft>
                          <a:spcPts val="0"/>
                        </a:spcAft>
                      </a:pPr>
                      <a:r>
                        <a:rPr lang="en-CA" sz="1000" dirty="0">
                          <a:effectLst/>
                        </a:rPr>
                        <a:t>3</a:t>
                      </a:r>
                      <a:r>
                        <a:rPr lang="en-CA" sz="1000" dirty="0" smtClean="0">
                          <a:effectLst/>
                        </a:rPr>
                        <a:t>7</a:t>
                      </a:r>
                      <a:r>
                        <a:rPr lang="en-CA" sz="1000" dirty="0">
                          <a:effectLst/>
                        </a:rPr>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lnB w="12700" cap="flat" cmpd="sng" algn="ctr">
                      <a:solidFill>
                        <a:schemeClr val="accent1"/>
                      </a:solidFill>
                      <a:prstDash val="sysDashDot"/>
                      <a:round/>
                      <a:headEnd type="none" w="med" len="med"/>
                      <a:tailEnd type="none" w="med" len="med"/>
                    </a:lnB>
                  </a:tcPr>
                </a:tc>
              </a:tr>
              <a:tr h="168593">
                <a:tc>
                  <a:txBody>
                    <a:bodyPr/>
                    <a:lstStyle/>
                    <a:p>
                      <a:pPr>
                        <a:lnSpc>
                          <a:spcPct val="107000"/>
                        </a:lnSpc>
                        <a:spcAft>
                          <a:spcPts val="0"/>
                        </a:spcAft>
                      </a:pPr>
                      <a:r>
                        <a:rPr lang="en-CA" sz="1000" b="0" dirty="0">
                          <a:effectLst/>
                        </a:rPr>
                        <a:t>Total</a:t>
                      </a:r>
                      <a:endParaRPr lang="en-C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R w="12700" cap="flat" cmpd="sng" algn="ctr">
                      <a:solidFill>
                        <a:schemeClr val="accent1"/>
                      </a:solidFill>
                      <a:prstDash val="solid"/>
                      <a:round/>
                      <a:headEnd type="none" w="med" len="med"/>
                      <a:tailEnd type="none" w="med" len="med"/>
                    </a:lnR>
                    <a:lnT w="12700" cap="flat" cmpd="sng" algn="ctr">
                      <a:solidFill>
                        <a:schemeClr val="accent1"/>
                      </a:solidFill>
                      <a:prstDash val="sysDashDot"/>
                      <a:round/>
                      <a:headEnd type="none" w="med" len="med"/>
                      <a:tailEnd type="none" w="med" len="med"/>
                    </a:lnT>
                  </a:tcPr>
                </a:tc>
                <a:tc>
                  <a:txBody>
                    <a:bodyPr/>
                    <a:lstStyle/>
                    <a:p>
                      <a:pPr>
                        <a:lnSpc>
                          <a:spcPct val="107000"/>
                        </a:lnSpc>
                        <a:spcAft>
                          <a:spcPts val="0"/>
                        </a:spcAft>
                      </a:pPr>
                      <a:r>
                        <a:rPr lang="en-CA" sz="1000" dirty="0">
                          <a:effectLst/>
                        </a:rPr>
                        <a:t>100%</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53" marR="64453" marT="0" marB="0">
                    <a:lnL w="12700" cap="flat" cmpd="sng" algn="ctr">
                      <a:solidFill>
                        <a:schemeClr val="accent1"/>
                      </a:solidFill>
                      <a:prstDash val="solid"/>
                      <a:round/>
                      <a:headEnd type="none" w="med" len="med"/>
                      <a:tailEnd type="none" w="med" len="med"/>
                    </a:lnL>
                    <a:lnT w="12700" cap="flat" cmpd="sng" algn="ctr">
                      <a:solidFill>
                        <a:schemeClr val="accent1"/>
                      </a:solidFill>
                      <a:prstDash val="sysDashDot"/>
                      <a:round/>
                      <a:headEnd type="none" w="med" len="med"/>
                      <a:tailEnd type="none" w="med" len="med"/>
                    </a:lnT>
                  </a:tcPr>
                </a:tc>
              </a:tr>
            </a:tbl>
          </a:graphicData>
        </a:graphic>
      </p:graphicFrame>
      <p:sp>
        <p:nvSpPr>
          <p:cNvPr id="9" name="Right Arrow 8"/>
          <p:cNvSpPr/>
          <p:nvPr/>
        </p:nvSpPr>
        <p:spPr>
          <a:xfrm>
            <a:off x="4181463" y="5896295"/>
            <a:ext cx="4186238" cy="5854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b="1" dirty="0" smtClean="0"/>
              <a:t>See next slide for age, gender and region</a:t>
            </a:r>
            <a:endParaRPr lang="en-CA" sz="1400" b="1" dirty="0"/>
          </a:p>
        </p:txBody>
      </p:sp>
    </p:spTree>
    <p:extLst>
      <p:ext uri="{BB962C8B-B14F-4D97-AF65-F5344CB8AC3E}">
        <p14:creationId xmlns:p14="http://schemas.microsoft.com/office/powerpoint/2010/main" val="334433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a:t>
            </a:r>
            <a:endParaRPr lang="en-CA" dirty="0"/>
          </a:p>
        </p:txBody>
      </p:sp>
      <p:sp>
        <p:nvSpPr>
          <p:cNvPr id="3" name="Text Placeholder 2"/>
          <p:cNvSpPr>
            <a:spLocks noGrp="1"/>
          </p:cNvSpPr>
          <p:nvPr>
            <p:ph type="body" idx="1"/>
          </p:nvPr>
        </p:nvSpPr>
        <p:spPr>
          <a:xfrm>
            <a:off x="457201" y="1008967"/>
            <a:ext cx="4040188" cy="805546"/>
          </a:xfrm>
        </p:spPr>
        <p:txBody>
          <a:bodyPr/>
          <a:lstStyle/>
          <a:p>
            <a:r>
              <a:rPr lang="en-CA" sz="1800" dirty="0" smtClean="0"/>
              <a:t>PART 2: QUANTITATIVE SURVEY OF ONTARIO RESIDENTS</a:t>
            </a:r>
            <a:endParaRPr lang="en-CA" sz="1800" dirty="0"/>
          </a:p>
        </p:txBody>
      </p:sp>
      <p:sp>
        <p:nvSpPr>
          <p:cNvPr id="4" name="Content Placeholder 3"/>
          <p:cNvSpPr>
            <a:spLocks noGrp="1"/>
          </p:cNvSpPr>
          <p:nvPr>
            <p:ph sz="half" idx="2"/>
          </p:nvPr>
        </p:nvSpPr>
        <p:spPr>
          <a:xfrm>
            <a:off x="457201" y="1814513"/>
            <a:ext cx="4040188" cy="4471986"/>
          </a:xfrm>
        </p:spPr>
        <p:txBody>
          <a:bodyPr>
            <a:normAutofit/>
          </a:bodyPr>
          <a:lstStyle/>
          <a:p>
            <a:r>
              <a:rPr lang="en-CA" sz="1400" dirty="0" smtClean="0"/>
              <a:t>telephone survey of 505 adults 25-65 living in all parts of Ontario excepting the far north (see Appendix for profile of respondents)</a:t>
            </a:r>
          </a:p>
          <a:p>
            <a:r>
              <a:rPr lang="en-CA" sz="1400" dirty="0" smtClean="0"/>
              <a:t>quotas by region, age and gender; data weighted by these variables to ensure accurate reflection of the population (see Appendix for full details) … and results can be extrapolated within a range of + or – 3.7% at worst, with a 95% level of confidence</a:t>
            </a:r>
          </a:p>
          <a:p>
            <a:r>
              <a:rPr lang="en-CA" sz="1400" dirty="0" smtClean="0"/>
              <a:t>questionnaire included as an Appendix; incidence of 52% and average length of 16.2 minutes</a:t>
            </a:r>
          </a:p>
          <a:p>
            <a:r>
              <a:rPr lang="en-CA" sz="1400" dirty="0" smtClean="0"/>
              <a:t>survey in field November 23 to December 6, 2015</a:t>
            </a:r>
          </a:p>
          <a:p>
            <a:r>
              <a:rPr lang="en-CA" sz="1400" dirty="0" smtClean="0"/>
              <a:t>full tabulation of results with crosstabs provided separately, verbatim responses to open ended questions appended</a:t>
            </a:r>
            <a:endParaRPr lang="en-CA" sz="1400" dirty="0"/>
          </a:p>
        </p:txBody>
      </p:sp>
      <p:sp>
        <p:nvSpPr>
          <p:cNvPr id="5" name="Text Placeholder 4"/>
          <p:cNvSpPr>
            <a:spLocks noGrp="1"/>
          </p:cNvSpPr>
          <p:nvPr>
            <p:ph type="body" sz="quarter" idx="3"/>
          </p:nvPr>
        </p:nvSpPr>
        <p:spPr>
          <a:xfrm>
            <a:off x="4645026" y="1008967"/>
            <a:ext cx="4041775" cy="805546"/>
          </a:xfrm>
        </p:spPr>
        <p:txBody>
          <a:bodyPr/>
          <a:lstStyle/>
          <a:p>
            <a:r>
              <a:rPr lang="en-CA" sz="1800" dirty="0" smtClean="0"/>
              <a:t>PART 3: QUALITATIVE RESEARCH WITH STAKEHOLDERS AND RESIDENTS</a:t>
            </a:r>
            <a:endParaRPr lang="en-CA" sz="1800" dirty="0"/>
          </a:p>
        </p:txBody>
      </p:sp>
      <p:sp>
        <p:nvSpPr>
          <p:cNvPr id="6" name="Content Placeholder 5"/>
          <p:cNvSpPr>
            <a:spLocks noGrp="1"/>
          </p:cNvSpPr>
          <p:nvPr>
            <p:ph sz="quarter" idx="4"/>
          </p:nvPr>
        </p:nvSpPr>
        <p:spPr>
          <a:xfrm>
            <a:off x="4645026" y="1814512"/>
            <a:ext cx="4041775" cy="4471987"/>
          </a:xfrm>
        </p:spPr>
        <p:txBody>
          <a:bodyPr>
            <a:normAutofit/>
          </a:bodyPr>
          <a:lstStyle/>
          <a:p>
            <a:r>
              <a:rPr lang="en-CA" sz="1400" dirty="0" smtClean="0"/>
              <a:t>meetings facilitated by Terry Green of Insights, with participation of Gary </a:t>
            </a:r>
            <a:r>
              <a:rPr lang="en-CA" sz="1400" dirty="0" err="1" smtClean="0"/>
              <a:t>Lintern</a:t>
            </a:r>
            <a:r>
              <a:rPr lang="en-CA" sz="1400" dirty="0" smtClean="0"/>
              <a:t> of </a:t>
            </a:r>
            <a:r>
              <a:rPr lang="en-CA" sz="1400" dirty="0" err="1" smtClean="0"/>
              <a:t>Tenzing</a:t>
            </a:r>
            <a:r>
              <a:rPr lang="en-CA" sz="1400" dirty="0" smtClean="0"/>
              <a:t>, as follows.</a:t>
            </a:r>
          </a:p>
          <a:p>
            <a:endParaRPr lang="en-CA" sz="1400" dirty="0"/>
          </a:p>
          <a:p>
            <a:endParaRPr lang="en-CA" sz="1400" dirty="0" smtClean="0"/>
          </a:p>
          <a:p>
            <a:endParaRPr lang="en-CA" sz="1400" dirty="0"/>
          </a:p>
          <a:p>
            <a:endParaRPr lang="en-CA" sz="1400" dirty="0" smtClean="0"/>
          </a:p>
          <a:p>
            <a:endParaRPr lang="en-CA" sz="1400" dirty="0"/>
          </a:p>
          <a:p>
            <a:endParaRPr lang="en-CA" sz="1400" dirty="0" smtClean="0"/>
          </a:p>
          <a:p>
            <a:endParaRPr lang="en-CA" sz="1400" dirty="0"/>
          </a:p>
          <a:p>
            <a:endParaRPr lang="en-CA" sz="1400" dirty="0" smtClean="0"/>
          </a:p>
          <a:p>
            <a:endParaRPr lang="en-CA" sz="1400" dirty="0"/>
          </a:p>
          <a:p>
            <a:r>
              <a:rPr lang="en-CA" sz="1400" dirty="0" smtClean="0"/>
              <a:t>all recruiting done by County staff, and two staff attended as </a:t>
            </a:r>
            <a:r>
              <a:rPr lang="en-CA" sz="1400" dirty="0" err="1" smtClean="0"/>
              <a:t>notetakers</a:t>
            </a:r>
            <a:endParaRPr lang="en-CA" sz="1400" dirty="0" smtClean="0"/>
          </a:p>
          <a:p>
            <a:r>
              <a:rPr lang="en-CA" sz="1400" dirty="0" smtClean="0"/>
              <a:t>meeting consisted of a brief presentation outlining the branding process, group discussion, and idea generation by small teams with the group</a:t>
            </a:r>
            <a:endParaRPr lang="en-CA" sz="1400" dirty="0"/>
          </a:p>
        </p:txBody>
      </p:sp>
      <p:sp>
        <p:nvSpPr>
          <p:cNvPr id="7" name="Date Placeholder 6"/>
          <p:cNvSpPr>
            <a:spLocks noGrp="1"/>
          </p:cNvSpPr>
          <p:nvPr>
            <p:ph type="dt" sz="half" idx="10"/>
          </p:nvPr>
        </p:nvSpPr>
        <p:spPr/>
        <p:txBody>
          <a:bodyPr/>
          <a:lstStyle/>
          <a:p>
            <a:pPr>
              <a:defRPr/>
            </a:pPr>
            <a:r>
              <a:rPr lang="en-US" smtClean="0"/>
              <a:t>January 14, 2016</a:t>
            </a:r>
            <a:endParaRPr lang="en-US"/>
          </a:p>
        </p:txBody>
      </p:sp>
      <p:sp>
        <p:nvSpPr>
          <p:cNvPr id="8" name="Footer Placeholder 7"/>
          <p:cNvSpPr>
            <a:spLocks noGrp="1"/>
          </p:cNvSpPr>
          <p:nvPr>
            <p:ph type="ftr" sz="quarter" idx="11"/>
          </p:nvPr>
        </p:nvSpPr>
        <p:spPr/>
        <p:txBody>
          <a:bodyPr/>
          <a:lstStyle/>
          <a:p>
            <a:pPr>
              <a:defRPr/>
            </a:pPr>
            <a:r>
              <a:rPr lang="en-CA" smtClean="0"/>
              <a:t>Bruce Brand Project</a:t>
            </a:r>
            <a:endParaRPr lang="en-US" dirty="0"/>
          </a:p>
        </p:txBody>
      </p:sp>
      <p:sp>
        <p:nvSpPr>
          <p:cNvPr id="9" name="Slide Number Placeholder 8"/>
          <p:cNvSpPr>
            <a:spLocks noGrp="1"/>
          </p:cNvSpPr>
          <p:nvPr>
            <p:ph type="sldNum" sz="quarter" idx="12"/>
          </p:nvPr>
        </p:nvSpPr>
        <p:spPr/>
        <p:txBody>
          <a:bodyPr/>
          <a:lstStyle/>
          <a:p>
            <a:fld id="{F04D1E8A-493B-42A2-91D1-3EDD50AB91E5}" type="slidenum">
              <a:rPr lang="en-US" altLang="en-US" smtClean="0"/>
              <a:pPr/>
              <a:t>6</a:t>
            </a:fld>
            <a:endParaRPr lang="en-US" altLang="en-US"/>
          </a:p>
        </p:txBody>
      </p:sp>
      <p:graphicFrame>
        <p:nvGraphicFramePr>
          <p:cNvPr id="10" name="Table 9"/>
          <p:cNvGraphicFramePr>
            <a:graphicFrameLocks noGrp="1"/>
          </p:cNvGraphicFramePr>
          <p:nvPr>
            <p:extLst>
              <p:ext uri="{D42A27DB-BD31-4B8C-83A1-F6EECF244321}">
                <p14:modId xmlns:p14="http://schemas.microsoft.com/office/powerpoint/2010/main" val="483198531"/>
              </p:ext>
            </p:extLst>
          </p:nvPr>
        </p:nvGraphicFramePr>
        <p:xfrm>
          <a:off x="4829174" y="2672841"/>
          <a:ext cx="3657604" cy="1956943"/>
        </p:xfrm>
        <a:graphic>
          <a:graphicData uri="http://schemas.openxmlformats.org/drawingml/2006/table">
            <a:tbl>
              <a:tblPr firstRow="1" firstCol="1" bandRow="1">
                <a:tableStyleId>{69012ECD-51FC-41F1-AA8D-1B2483CD663E}</a:tableStyleId>
              </a:tblPr>
              <a:tblGrid>
                <a:gridCol w="1471614"/>
                <a:gridCol w="1157289"/>
                <a:gridCol w="1028701"/>
              </a:tblGrid>
              <a:tr h="0">
                <a:tc>
                  <a:txBody>
                    <a:bodyPr/>
                    <a:lstStyle/>
                    <a:p>
                      <a:pPr algn="ctr">
                        <a:lnSpc>
                          <a:spcPct val="107000"/>
                        </a:lnSpc>
                        <a:spcAft>
                          <a:spcPts val="0"/>
                        </a:spcAft>
                      </a:pPr>
                      <a:r>
                        <a:rPr lang="en-CA" sz="1000" dirty="0">
                          <a:effectLst/>
                        </a:rPr>
                        <a:t>Timing</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000" dirty="0">
                          <a:effectLst/>
                        </a:rPr>
                        <a:t>Group</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000" dirty="0">
                          <a:effectLst/>
                        </a:rPr>
                        <a:t># participating</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CA" sz="1100" dirty="0">
                          <a:effectLst/>
                        </a:rPr>
                        <a:t>November 30, 2015</a:t>
                      </a:r>
                    </a:p>
                    <a:p>
                      <a:pPr>
                        <a:lnSpc>
                          <a:spcPct val="107000"/>
                        </a:lnSpc>
                        <a:spcAft>
                          <a:spcPts val="0"/>
                        </a:spcAft>
                      </a:pPr>
                      <a:r>
                        <a:rPr lang="en-CA" sz="1100" b="0" dirty="0">
                          <a:effectLst/>
                        </a:rPr>
                        <a:t>(Museum: Southampton)</a:t>
                      </a:r>
                    </a:p>
                    <a:p>
                      <a:pPr>
                        <a:lnSpc>
                          <a:spcPct val="107000"/>
                        </a:lnSpc>
                        <a:spcAft>
                          <a:spcPts val="0"/>
                        </a:spcAft>
                      </a:pPr>
                      <a:r>
                        <a:rPr lang="en-CA" sz="1100" b="0" dirty="0">
                          <a:effectLst/>
                        </a:rPr>
                        <a:t>2 – 4:30 pm</a:t>
                      </a:r>
                    </a:p>
                    <a:p>
                      <a:pPr>
                        <a:lnSpc>
                          <a:spcPct val="107000"/>
                        </a:lnSpc>
                        <a:spcAft>
                          <a:spcPts val="0"/>
                        </a:spcAft>
                      </a:pPr>
                      <a:r>
                        <a:rPr lang="en-CA" sz="1100" b="0" dirty="0">
                          <a:effectLst/>
                        </a:rPr>
                        <a:t>7 – 9:30 pm</a:t>
                      </a:r>
                    </a:p>
                    <a:p>
                      <a:pPr>
                        <a:lnSpc>
                          <a:spcPct val="107000"/>
                        </a:lnSpc>
                        <a:spcAft>
                          <a:spcPts val="0"/>
                        </a:spcAft>
                      </a:pPr>
                      <a:r>
                        <a:rPr lang="en-CA" sz="1100" b="1" dirty="0">
                          <a:effectLst/>
                        </a:rPr>
                        <a:t>December 1, 2015</a:t>
                      </a:r>
                    </a:p>
                    <a:p>
                      <a:pPr>
                        <a:lnSpc>
                          <a:spcPct val="107000"/>
                        </a:lnSpc>
                        <a:spcAft>
                          <a:spcPts val="0"/>
                        </a:spcAft>
                      </a:pPr>
                      <a:r>
                        <a:rPr lang="en-CA" sz="1100" b="0" dirty="0">
                          <a:effectLst/>
                        </a:rPr>
                        <a:t>(Walkerton Administration </a:t>
                      </a:r>
                      <a:r>
                        <a:rPr lang="en-CA" sz="1100" b="0" dirty="0" err="1">
                          <a:effectLst/>
                        </a:rPr>
                        <a:t>Bldg</a:t>
                      </a:r>
                      <a:r>
                        <a:rPr lang="en-CA" sz="1100" b="0" dirty="0">
                          <a:effectLst/>
                        </a:rPr>
                        <a:t>)</a:t>
                      </a:r>
                    </a:p>
                    <a:p>
                      <a:pPr>
                        <a:lnSpc>
                          <a:spcPct val="107000"/>
                        </a:lnSpc>
                        <a:spcAft>
                          <a:spcPts val="0"/>
                        </a:spcAft>
                      </a:pPr>
                      <a:r>
                        <a:rPr lang="en-CA" sz="1100" b="0" dirty="0">
                          <a:effectLst/>
                        </a:rPr>
                        <a:t>9:30 – noon</a:t>
                      </a:r>
                    </a:p>
                    <a:p>
                      <a:pPr>
                        <a:lnSpc>
                          <a:spcPct val="107000"/>
                        </a:lnSpc>
                        <a:spcAft>
                          <a:spcPts val="0"/>
                        </a:spcAft>
                      </a:pPr>
                      <a:r>
                        <a:rPr lang="en-CA" sz="1100" b="0" dirty="0">
                          <a:effectLst/>
                        </a:rPr>
                        <a:t>1 – 3:30 pm</a:t>
                      </a:r>
                      <a:endParaRPr lang="en-C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1100" dirty="0">
                          <a:effectLst/>
                        </a:rPr>
                        <a:t> </a:t>
                      </a:r>
                    </a:p>
                    <a:p>
                      <a:pPr>
                        <a:lnSpc>
                          <a:spcPct val="107000"/>
                        </a:lnSpc>
                        <a:spcAft>
                          <a:spcPts val="0"/>
                        </a:spcAft>
                      </a:pPr>
                      <a:r>
                        <a:rPr lang="en-CA" sz="1100" dirty="0">
                          <a:effectLst/>
                        </a:rPr>
                        <a:t> </a:t>
                      </a:r>
                    </a:p>
                    <a:p>
                      <a:pPr>
                        <a:lnSpc>
                          <a:spcPct val="107000"/>
                        </a:lnSpc>
                        <a:spcAft>
                          <a:spcPts val="0"/>
                        </a:spcAft>
                      </a:pPr>
                      <a:endParaRPr lang="en-CA" sz="1100" dirty="0" smtClean="0">
                        <a:effectLst/>
                      </a:endParaRPr>
                    </a:p>
                    <a:p>
                      <a:pPr>
                        <a:lnSpc>
                          <a:spcPct val="107000"/>
                        </a:lnSpc>
                        <a:spcAft>
                          <a:spcPts val="0"/>
                        </a:spcAft>
                      </a:pPr>
                      <a:r>
                        <a:rPr lang="en-CA" sz="1100" dirty="0" smtClean="0">
                          <a:effectLst/>
                        </a:rPr>
                        <a:t>Civic </a:t>
                      </a:r>
                      <a:r>
                        <a:rPr lang="en-CA" sz="1100" dirty="0">
                          <a:effectLst/>
                        </a:rPr>
                        <a:t>leaders</a:t>
                      </a:r>
                    </a:p>
                    <a:p>
                      <a:pPr>
                        <a:lnSpc>
                          <a:spcPct val="107000"/>
                        </a:lnSpc>
                        <a:spcAft>
                          <a:spcPts val="0"/>
                        </a:spcAft>
                      </a:pPr>
                      <a:r>
                        <a:rPr lang="en-CA" sz="1100" dirty="0">
                          <a:effectLst/>
                        </a:rPr>
                        <a:t>Citizens</a:t>
                      </a:r>
                    </a:p>
                    <a:p>
                      <a:pPr>
                        <a:lnSpc>
                          <a:spcPct val="107000"/>
                        </a:lnSpc>
                        <a:spcAft>
                          <a:spcPts val="0"/>
                        </a:spcAft>
                      </a:pPr>
                      <a:r>
                        <a:rPr lang="en-CA" sz="1100" dirty="0">
                          <a:effectLst/>
                        </a:rPr>
                        <a:t> </a:t>
                      </a:r>
                    </a:p>
                    <a:p>
                      <a:pPr>
                        <a:lnSpc>
                          <a:spcPct val="107000"/>
                        </a:lnSpc>
                        <a:spcAft>
                          <a:spcPts val="0"/>
                        </a:spcAft>
                      </a:pPr>
                      <a:r>
                        <a:rPr lang="en-CA" sz="1100" dirty="0">
                          <a:effectLst/>
                        </a:rPr>
                        <a:t> </a:t>
                      </a:r>
                    </a:p>
                    <a:p>
                      <a:pPr>
                        <a:lnSpc>
                          <a:spcPct val="107000"/>
                        </a:lnSpc>
                        <a:spcAft>
                          <a:spcPts val="0"/>
                        </a:spcAft>
                      </a:pPr>
                      <a:endParaRPr lang="en-CA" sz="1100" dirty="0" smtClean="0">
                        <a:effectLst/>
                      </a:endParaRPr>
                    </a:p>
                    <a:p>
                      <a:pPr>
                        <a:lnSpc>
                          <a:spcPct val="107000"/>
                        </a:lnSpc>
                        <a:spcAft>
                          <a:spcPts val="0"/>
                        </a:spcAft>
                      </a:pPr>
                      <a:r>
                        <a:rPr lang="en-CA" sz="1100" dirty="0" smtClean="0">
                          <a:effectLst/>
                        </a:rPr>
                        <a:t>Council</a:t>
                      </a:r>
                      <a:endParaRPr lang="en-CA" sz="1100" dirty="0">
                        <a:effectLst/>
                      </a:endParaRPr>
                    </a:p>
                    <a:p>
                      <a:pPr>
                        <a:lnSpc>
                          <a:spcPct val="107000"/>
                        </a:lnSpc>
                        <a:spcAft>
                          <a:spcPts val="0"/>
                        </a:spcAft>
                      </a:pPr>
                      <a:r>
                        <a:rPr lang="en-CA" sz="1100" dirty="0">
                          <a:effectLst/>
                        </a:rPr>
                        <a:t>Directors &amp; staff</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nSpc>
                          <a:spcPct val="107000"/>
                        </a:lnSpc>
                        <a:spcAft>
                          <a:spcPts val="0"/>
                        </a:spcAft>
                      </a:pPr>
                      <a:r>
                        <a:rPr lang="en-CA" sz="1100" dirty="0">
                          <a:effectLst/>
                        </a:rPr>
                        <a:t> </a:t>
                      </a:r>
                    </a:p>
                    <a:p>
                      <a:pPr>
                        <a:lnSpc>
                          <a:spcPct val="107000"/>
                        </a:lnSpc>
                        <a:spcAft>
                          <a:spcPts val="0"/>
                        </a:spcAft>
                      </a:pPr>
                      <a:r>
                        <a:rPr lang="en-CA" sz="1100" dirty="0">
                          <a:effectLst/>
                        </a:rPr>
                        <a:t> </a:t>
                      </a:r>
                    </a:p>
                    <a:p>
                      <a:pPr algn="ctr">
                        <a:lnSpc>
                          <a:spcPct val="107000"/>
                        </a:lnSpc>
                        <a:spcAft>
                          <a:spcPts val="0"/>
                        </a:spcAft>
                      </a:pPr>
                      <a:endParaRPr lang="en-CA" sz="1100" dirty="0" smtClean="0">
                        <a:effectLst/>
                      </a:endParaRPr>
                    </a:p>
                    <a:p>
                      <a:pPr algn="ctr">
                        <a:lnSpc>
                          <a:spcPct val="107000"/>
                        </a:lnSpc>
                        <a:spcAft>
                          <a:spcPts val="0"/>
                        </a:spcAft>
                      </a:pPr>
                      <a:r>
                        <a:rPr lang="en-CA" sz="1100" dirty="0" smtClean="0">
                          <a:effectLst/>
                        </a:rPr>
                        <a:t>12</a:t>
                      </a:r>
                      <a:endParaRPr lang="en-CA" sz="1100" dirty="0">
                        <a:effectLst/>
                      </a:endParaRPr>
                    </a:p>
                    <a:p>
                      <a:pPr algn="ctr">
                        <a:lnSpc>
                          <a:spcPct val="107000"/>
                        </a:lnSpc>
                        <a:spcAft>
                          <a:spcPts val="0"/>
                        </a:spcAft>
                      </a:pPr>
                      <a:r>
                        <a:rPr lang="en-CA" sz="1100" dirty="0">
                          <a:effectLst/>
                        </a:rPr>
                        <a:t>12</a:t>
                      </a:r>
                    </a:p>
                    <a:p>
                      <a:pPr algn="ctr">
                        <a:lnSpc>
                          <a:spcPct val="107000"/>
                        </a:lnSpc>
                        <a:spcAft>
                          <a:spcPts val="0"/>
                        </a:spcAft>
                      </a:pPr>
                      <a:r>
                        <a:rPr lang="en-CA" sz="1100" dirty="0">
                          <a:effectLst/>
                        </a:rPr>
                        <a:t> </a:t>
                      </a:r>
                    </a:p>
                    <a:p>
                      <a:pPr algn="ctr">
                        <a:lnSpc>
                          <a:spcPct val="107000"/>
                        </a:lnSpc>
                        <a:spcAft>
                          <a:spcPts val="0"/>
                        </a:spcAft>
                      </a:pPr>
                      <a:r>
                        <a:rPr lang="en-CA" sz="1100" dirty="0">
                          <a:effectLst/>
                        </a:rPr>
                        <a:t> </a:t>
                      </a:r>
                    </a:p>
                    <a:p>
                      <a:pPr algn="ctr">
                        <a:lnSpc>
                          <a:spcPct val="107000"/>
                        </a:lnSpc>
                        <a:spcAft>
                          <a:spcPts val="0"/>
                        </a:spcAft>
                      </a:pPr>
                      <a:endParaRPr lang="en-CA" sz="1100" dirty="0" smtClean="0">
                        <a:effectLst/>
                      </a:endParaRPr>
                    </a:p>
                    <a:p>
                      <a:pPr algn="ctr">
                        <a:lnSpc>
                          <a:spcPct val="107000"/>
                        </a:lnSpc>
                        <a:spcAft>
                          <a:spcPts val="0"/>
                        </a:spcAft>
                      </a:pPr>
                      <a:r>
                        <a:rPr lang="en-CA" sz="1100" dirty="0" smtClean="0">
                          <a:effectLst/>
                        </a:rPr>
                        <a:t>  </a:t>
                      </a:r>
                      <a:r>
                        <a:rPr lang="en-CA" sz="1100" dirty="0">
                          <a:effectLst/>
                        </a:rPr>
                        <a:t>8</a:t>
                      </a:r>
                    </a:p>
                    <a:p>
                      <a:pPr algn="ctr">
                        <a:lnSpc>
                          <a:spcPct val="107000"/>
                        </a:lnSpc>
                        <a:spcAft>
                          <a:spcPts val="0"/>
                        </a:spcAft>
                      </a:pPr>
                      <a:r>
                        <a:rPr lang="en-CA" sz="1100" dirty="0">
                          <a:effectLst/>
                        </a:rPr>
                        <a:t>10</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7641903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215900"/>
            <a:ext cx="6743700" cy="473075"/>
          </a:xfrm>
        </p:spPr>
        <p:txBody>
          <a:bodyPr/>
          <a:lstStyle/>
          <a:p>
            <a:r>
              <a:rPr lang="en-CA" dirty="0" smtClean="0"/>
              <a:t>Part 2: Quantitative Survey of Ontario Residents</a:t>
            </a:r>
            <a:endParaRPr lang="en-CA" dirty="0"/>
          </a:p>
        </p:txBody>
      </p:sp>
      <p:sp>
        <p:nvSpPr>
          <p:cNvPr id="3" name="Date Placeholder 2"/>
          <p:cNvSpPr>
            <a:spLocks noGrp="1"/>
          </p:cNvSpPr>
          <p:nvPr>
            <p:ph type="dt" sz="half" idx="10"/>
          </p:nvPr>
        </p:nvSpPr>
        <p:spPr/>
        <p:txBody>
          <a:bodyPr/>
          <a:lstStyle/>
          <a:p>
            <a:pPr>
              <a:defRPr/>
            </a:pPr>
            <a:r>
              <a:rPr lang="en-US" smtClean="0"/>
              <a:t>January 14, 2016</a:t>
            </a:r>
            <a:endParaRPr lang="en-US"/>
          </a:p>
        </p:txBody>
      </p:sp>
      <p:sp>
        <p:nvSpPr>
          <p:cNvPr id="4" name="Footer Placeholder 3"/>
          <p:cNvSpPr>
            <a:spLocks noGrp="1"/>
          </p:cNvSpPr>
          <p:nvPr>
            <p:ph type="ftr" sz="quarter" idx="11"/>
          </p:nvPr>
        </p:nvSpPr>
        <p:spPr/>
        <p:txBody>
          <a:bodyPr/>
          <a:lstStyle/>
          <a:p>
            <a:pPr>
              <a:defRPr/>
            </a:pPr>
            <a:r>
              <a:rPr lang="en-CA" smtClean="0"/>
              <a:t>Bruce Brand Project</a:t>
            </a:r>
            <a:endParaRPr lang="en-US" dirty="0"/>
          </a:p>
        </p:txBody>
      </p:sp>
      <p:sp>
        <p:nvSpPr>
          <p:cNvPr id="5" name="Slide Number Placeholder 4"/>
          <p:cNvSpPr>
            <a:spLocks noGrp="1"/>
          </p:cNvSpPr>
          <p:nvPr>
            <p:ph type="sldNum" sz="quarter" idx="12"/>
          </p:nvPr>
        </p:nvSpPr>
        <p:spPr/>
        <p:txBody>
          <a:bodyPr/>
          <a:lstStyle/>
          <a:p>
            <a:fld id="{2D8BDB83-C710-4BB0-97BF-7273DDEDD8C6}" type="slidenum">
              <a:rPr lang="en-US" altLang="en-US" smtClean="0"/>
              <a:pPr/>
              <a:t>60</a:t>
            </a:fld>
            <a:endParaRPr lang="en-US" altLang="en-US"/>
          </a:p>
        </p:txBody>
      </p:sp>
      <p:sp>
        <p:nvSpPr>
          <p:cNvPr id="6" name="Content Placeholder 2"/>
          <p:cNvSpPr txBox="1">
            <a:spLocks/>
          </p:cNvSpPr>
          <p:nvPr/>
        </p:nvSpPr>
        <p:spPr bwMode="auto">
          <a:xfrm>
            <a:off x="441325" y="855663"/>
            <a:ext cx="837406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CA" altLang="en-US" sz="2400" b="1" dirty="0" smtClean="0">
                <a:cs typeface="Arial" panose="020B0604020202020204" pitchFamily="34" charset="0"/>
              </a:rPr>
              <a:t>Weighting of the Data</a:t>
            </a:r>
            <a:endParaRPr lang="en-CA" altLang="en-US" sz="2400" b="1" dirty="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427452997"/>
              </p:ext>
            </p:extLst>
          </p:nvPr>
        </p:nvGraphicFramePr>
        <p:xfrm>
          <a:off x="1314450" y="1713702"/>
          <a:ext cx="6226175" cy="4109847"/>
        </p:xfrm>
        <a:graphic>
          <a:graphicData uri="http://schemas.openxmlformats.org/drawingml/2006/table">
            <a:tbl>
              <a:tblPr firstRow="1" firstCol="1" bandRow="1">
                <a:tableStyleId>{69012ECD-51FC-41F1-AA8D-1B2483CD663E}</a:tableStyleId>
              </a:tblPr>
              <a:tblGrid>
                <a:gridCol w="1601492"/>
                <a:gridCol w="1038140"/>
                <a:gridCol w="1096073"/>
                <a:gridCol w="1245235"/>
                <a:gridCol w="1245235"/>
              </a:tblGrid>
              <a:tr h="0">
                <a:tc>
                  <a:txBody>
                    <a:bodyPr/>
                    <a:lstStyle/>
                    <a:p>
                      <a:pPr>
                        <a:lnSpc>
                          <a:spcPct val="107000"/>
                        </a:lnSpc>
                        <a:spcAft>
                          <a:spcPts val="0"/>
                        </a:spcAft>
                      </a:pP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gridSpan="2">
                  <a:txBody>
                    <a:bodyPr/>
                    <a:lstStyle/>
                    <a:p>
                      <a:pPr algn="ctr">
                        <a:lnSpc>
                          <a:spcPct val="107000"/>
                        </a:lnSpc>
                        <a:spcAft>
                          <a:spcPts val="0"/>
                        </a:spcAft>
                      </a:pPr>
                      <a:r>
                        <a:rPr lang="en-CA" sz="1200" dirty="0">
                          <a:effectLst/>
                        </a:rPr>
                        <a:t>Sample</a:t>
                      </a:r>
                    </a:p>
                    <a:p>
                      <a:pPr algn="ctr">
                        <a:lnSpc>
                          <a:spcPct val="107000"/>
                        </a:lnSpc>
                        <a:spcAft>
                          <a:spcPts val="0"/>
                        </a:spcAft>
                      </a:pPr>
                      <a:r>
                        <a:rPr lang="en-CA" sz="1200" dirty="0">
                          <a:effectLst/>
                        </a:rPr>
                        <a:t>(unweighted)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tcPr>
                </a:tc>
                <a:tc hMerge="1">
                  <a:txBody>
                    <a:bodyPr/>
                    <a:lstStyle/>
                    <a:p>
                      <a:endParaRPr lang="en-CA"/>
                    </a:p>
                  </a:txBody>
                  <a:tcPr/>
                </a:tc>
                <a:tc>
                  <a:txBody>
                    <a:bodyPr/>
                    <a:lstStyle/>
                    <a:p>
                      <a:pPr algn="ctr">
                        <a:lnSpc>
                          <a:spcPct val="107000"/>
                        </a:lnSpc>
                        <a:spcAft>
                          <a:spcPts val="0"/>
                        </a:spcAft>
                      </a:pPr>
                      <a:r>
                        <a:rPr lang="en-CA" sz="1200" dirty="0">
                          <a:effectLst/>
                        </a:rPr>
                        <a:t>Ontario Population*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dirty="0">
                          <a:effectLst/>
                        </a:rPr>
                        <a:t>Sample</a:t>
                      </a:r>
                    </a:p>
                    <a:p>
                      <a:pPr algn="ctr">
                        <a:lnSpc>
                          <a:spcPct val="107000"/>
                        </a:lnSpc>
                        <a:spcAft>
                          <a:spcPts val="0"/>
                        </a:spcAft>
                      </a:pPr>
                      <a:r>
                        <a:rPr lang="en-CA" sz="1200" dirty="0">
                          <a:effectLst/>
                        </a:rPr>
                        <a:t>(weighted)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tcPr>
                </a:tc>
              </a:tr>
              <a:tr h="0">
                <a:tc>
                  <a:txBody>
                    <a:bodyPr/>
                    <a:lstStyle/>
                    <a:p>
                      <a:pPr>
                        <a:lnSpc>
                          <a:spcPct val="107000"/>
                        </a:lnSpc>
                        <a:spcAft>
                          <a:spcPts val="0"/>
                        </a:spcAft>
                      </a:pP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tcPr>
                </a:tc>
                <a:tc>
                  <a:txBody>
                    <a:bodyPr/>
                    <a:lstStyle/>
                    <a:p>
                      <a:pPr algn="ctr">
                        <a:lnSpc>
                          <a:spcPct val="107000"/>
                        </a:lnSpc>
                        <a:spcAft>
                          <a:spcPts val="0"/>
                        </a:spcAft>
                      </a:pPr>
                      <a:r>
                        <a:rPr lang="en-CA" sz="1200" dirty="0">
                          <a:effectLst/>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dirty="0">
                          <a:effectLst/>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dirty="0">
                          <a:effectLst/>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dirty="0">
                          <a:effectLst/>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07000"/>
                        </a:lnSpc>
                        <a:spcAft>
                          <a:spcPts val="0"/>
                        </a:spcAft>
                      </a:pPr>
                      <a:r>
                        <a:rPr lang="en-CA" sz="1200" b="1" dirty="0">
                          <a:effectLst/>
                        </a:rPr>
                        <a:t>Gender</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CA" sz="1200" b="0" dirty="0">
                          <a:effectLst/>
                        </a:rPr>
                        <a:t>  Male</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249</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48%</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50%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50%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07000"/>
                        </a:lnSpc>
                        <a:spcAft>
                          <a:spcPts val="0"/>
                        </a:spcAft>
                      </a:pPr>
                      <a:r>
                        <a:rPr lang="en-CA" sz="1200" b="0" dirty="0">
                          <a:effectLst/>
                        </a:rPr>
                        <a:t>  Female</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lnB w="12700" cap="flat" cmpd="sng" algn="ctr">
                      <a:solidFill>
                        <a:schemeClr val="accent1"/>
                      </a:solidFill>
                      <a:prstDash val="sysDashDot"/>
                      <a:round/>
                      <a:headEnd type="none" w="med" len="med"/>
                      <a:tailEnd type="none" w="med" len="med"/>
                    </a:lnB>
                  </a:tcPr>
                </a:tc>
                <a:tc>
                  <a:txBody>
                    <a:bodyPr/>
                    <a:lstStyle/>
                    <a:p>
                      <a:pPr algn="ctr">
                        <a:lnSpc>
                          <a:spcPct val="107000"/>
                        </a:lnSpc>
                        <a:spcAft>
                          <a:spcPts val="0"/>
                        </a:spcAft>
                      </a:pPr>
                      <a:r>
                        <a:rPr lang="en-CA" sz="1200">
                          <a:effectLst/>
                        </a:rPr>
                        <a:t>256</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ysDashDot"/>
                      <a:round/>
                      <a:headEnd type="none" w="med" len="med"/>
                      <a:tailEnd type="none" w="med" len="med"/>
                    </a:lnB>
                  </a:tcPr>
                </a:tc>
                <a:tc>
                  <a:txBody>
                    <a:bodyPr/>
                    <a:lstStyle/>
                    <a:p>
                      <a:pPr algn="ctr">
                        <a:lnSpc>
                          <a:spcPct val="107000"/>
                        </a:lnSpc>
                        <a:spcAft>
                          <a:spcPts val="0"/>
                        </a:spcAft>
                      </a:pPr>
                      <a:r>
                        <a:rPr lang="en-CA" sz="1200">
                          <a:effectLst/>
                        </a:rPr>
                        <a:t>52%</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ysDashDot"/>
                      <a:round/>
                      <a:headEnd type="none" w="med" len="med"/>
                      <a:tailEnd type="none" w="med" len="med"/>
                    </a:lnB>
                  </a:tcPr>
                </a:tc>
                <a:tc>
                  <a:txBody>
                    <a:bodyPr/>
                    <a:lstStyle/>
                    <a:p>
                      <a:pPr algn="ctr">
                        <a:lnSpc>
                          <a:spcPct val="107000"/>
                        </a:lnSpc>
                        <a:spcAft>
                          <a:spcPts val="0"/>
                        </a:spcAft>
                      </a:pPr>
                      <a:r>
                        <a:rPr lang="en-CA" sz="1200">
                          <a:effectLst/>
                        </a:rPr>
                        <a:t>50%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ysDashDot"/>
                      <a:round/>
                      <a:headEnd type="none" w="med" len="med"/>
                      <a:tailEnd type="none" w="med" len="med"/>
                    </a:lnB>
                  </a:tcPr>
                </a:tc>
                <a:tc>
                  <a:txBody>
                    <a:bodyPr/>
                    <a:lstStyle/>
                    <a:p>
                      <a:pPr algn="ctr">
                        <a:lnSpc>
                          <a:spcPct val="107000"/>
                        </a:lnSpc>
                        <a:spcAft>
                          <a:spcPts val="0"/>
                        </a:spcAft>
                      </a:pPr>
                      <a:r>
                        <a:rPr lang="en-CA" sz="1200">
                          <a:effectLst/>
                        </a:rPr>
                        <a:t>50%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B w="12700" cap="flat" cmpd="sng" algn="ctr">
                      <a:solidFill>
                        <a:schemeClr val="accent1"/>
                      </a:solidFill>
                      <a:prstDash val="sysDashDot"/>
                      <a:round/>
                      <a:headEnd type="none" w="med" len="med"/>
                      <a:tailEnd type="none" w="med" len="med"/>
                    </a:lnB>
                  </a:tcPr>
                </a:tc>
              </a:tr>
              <a:tr h="0">
                <a:tc>
                  <a:txBody>
                    <a:bodyPr/>
                    <a:lstStyle/>
                    <a:p>
                      <a:pPr>
                        <a:lnSpc>
                          <a:spcPct val="107000"/>
                        </a:lnSpc>
                        <a:spcAft>
                          <a:spcPts val="0"/>
                        </a:spcAft>
                      </a:pPr>
                      <a:r>
                        <a:rPr lang="en-CA" sz="1200" b="0" dirty="0">
                          <a:effectLst/>
                        </a:rPr>
                        <a:t>  Total</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lnT w="12700" cap="flat" cmpd="sng" algn="ctr">
                      <a:solidFill>
                        <a:schemeClr val="accent1"/>
                      </a:solidFill>
                      <a:prstDash val="sysDashDot"/>
                      <a:round/>
                      <a:headEnd type="none" w="med" len="med"/>
                      <a:tailEnd type="none" w="med" len="med"/>
                    </a:lnT>
                  </a:tcPr>
                </a:tc>
                <a:tc>
                  <a:txBody>
                    <a:bodyPr/>
                    <a:lstStyle/>
                    <a:p>
                      <a:pPr algn="ctr">
                        <a:lnSpc>
                          <a:spcPct val="107000"/>
                        </a:lnSpc>
                        <a:spcAft>
                          <a:spcPts val="0"/>
                        </a:spcAft>
                      </a:pPr>
                      <a:r>
                        <a:rPr lang="en-CA" sz="1200" dirty="0">
                          <a:effectLst/>
                        </a:rPr>
                        <a:t>505</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Dot"/>
                      <a:round/>
                      <a:headEnd type="none" w="med" len="med"/>
                      <a:tailEnd type="none" w="med" len="med"/>
                    </a:lnT>
                  </a:tcPr>
                </a:tc>
                <a:tc>
                  <a:txBody>
                    <a:bodyPr/>
                    <a:lstStyle/>
                    <a:p>
                      <a:pPr algn="ctr">
                        <a:lnSpc>
                          <a:spcPct val="107000"/>
                        </a:lnSpc>
                        <a:spcAft>
                          <a:spcPts val="0"/>
                        </a:spcAft>
                      </a:pPr>
                      <a:r>
                        <a:rPr lang="en-CA" sz="1200" dirty="0">
                          <a:effectLst/>
                        </a:rPr>
                        <a:t>100%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Dot"/>
                      <a:round/>
                      <a:headEnd type="none" w="med" len="med"/>
                      <a:tailEnd type="none" w="med" len="med"/>
                    </a:lnT>
                  </a:tcPr>
                </a:tc>
                <a:tc>
                  <a:txBody>
                    <a:bodyPr/>
                    <a:lstStyle/>
                    <a:p>
                      <a:pPr algn="ctr">
                        <a:lnSpc>
                          <a:spcPct val="107000"/>
                        </a:lnSpc>
                        <a:spcAft>
                          <a:spcPts val="0"/>
                        </a:spcAft>
                      </a:pPr>
                      <a:r>
                        <a:rPr lang="en-CA" sz="1200" dirty="0">
                          <a:effectLst/>
                        </a:rPr>
                        <a:t>100%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Dot"/>
                      <a:round/>
                      <a:headEnd type="none" w="med" len="med"/>
                      <a:tailEnd type="none" w="med" len="med"/>
                    </a:lnT>
                  </a:tcPr>
                </a:tc>
                <a:tc>
                  <a:txBody>
                    <a:bodyPr/>
                    <a:lstStyle/>
                    <a:p>
                      <a:pPr algn="ctr">
                        <a:lnSpc>
                          <a:spcPct val="107000"/>
                        </a:lnSpc>
                        <a:spcAft>
                          <a:spcPts val="0"/>
                        </a:spcAft>
                      </a:pPr>
                      <a:r>
                        <a:rPr lang="en-CA" sz="1200" dirty="0">
                          <a:effectLst/>
                        </a:rPr>
                        <a:t>100%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T w="12700" cap="flat" cmpd="sng" algn="ctr">
                      <a:solidFill>
                        <a:schemeClr val="accent1"/>
                      </a:solidFill>
                      <a:prstDash val="sysDashDot"/>
                      <a:round/>
                      <a:headEnd type="none" w="med" len="med"/>
                      <a:tailEnd type="none" w="med" len="med"/>
                    </a:lnT>
                  </a:tcPr>
                </a:tc>
              </a:tr>
              <a:tr h="0">
                <a:tc>
                  <a:txBody>
                    <a:bodyPr/>
                    <a:lstStyle/>
                    <a:p>
                      <a:pPr>
                        <a:lnSpc>
                          <a:spcPct val="107000"/>
                        </a:lnSpc>
                        <a:spcAft>
                          <a:spcPts val="0"/>
                        </a:spcAft>
                      </a:pPr>
                      <a:r>
                        <a:rPr lang="en-CA" sz="1200" b="0" dirty="0">
                          <a:effectLst/>
                        </a:rPr>
                        <a:t> </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CA" sz="1200" b="1" dirty="0">
                          <a:effectLst/>
                        </a:rPr>
                        <a:t>Age</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CA" sz="1200" b="0" dirty="0">
                          <a:effectLst/>
                        </a:rPr>
                        <a:t>25 – 34</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66</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13%</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22%</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22%</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07000"/>
                        </a:lnSpc>
                        <a:spcAft>
                          <a:spcPts val="0"/>
                        </a:spcAft>
                      </a:pPr>
                      <a:r>
                        <a:rPr lang="en-CA" sz="1200" b="0" dirty="0">
                          <a:effectLst/>
                        </a:rPr>
                        <a:t>35 – 54</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271</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54%</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54%</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54%</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07000"/>
                        </a:lnSpc>
                        <a:spcAft>
                          <a:spcPts val="0"/>
                        </a:spcAft>
                      </a:pPr>
                      <a:r>
                        <a:rPr lang="en-CA" sz="1200" b="0" dirty="0">
                          <a:effectLst/>
                        </a:rPr>
                        <a:t>55 – 64</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lnB w="12700" cap="flat" cmpd="sng" algn="ctr">
                      <a:solidFill>
                        <a:schemeClr val="accent1"/>
                      </a:solidFill>
                      <a:prstDash val="sysDashDot"/>
                      <a:round/>
                      <a:headEnd type="none" w="med" len="med"/>
                      <a:tailEnd type="none" w="med" len="med"/>
                    </a:lnB>
                  </a:tcPr>
                </a:tc>
                <a:tc>
                  <a:txBody>
                    <a:bodyPr/>
                    <a:lstStyle/>
                    <a:p>
                      <a:pPr algn="ctr">
                        <a:lnSpc>
                          <a:spcPct val="107000"/>
                        </a:lnSpc>
                        <a:spcAft>
                          <a:spcPts val="0"/>
                        </a:spcAft>
                      </a:pPr>
                      <a:r>
                        <a:rPr lang="en-CA" sz="1200">
                          <a:effectLst/>
                        </a:rPr>
                        <a:t>168</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ysDashDot"/>
                      <a:round/>
                      <a:headEnd type="none" w="med" len="med"/>
                      <a:tailEnd type="none" w="med" len="med"/>
                    </a:lnB>
                  </a:tcPr>
                </a:tc>
                <a:tc>
                  <a:txBody>
                    <a:bodyPr/>
                    <a:lstStyle/>
                    <a:p>
                      <a:pPr algn="ctr">
                        <a:lnSpc>
                          <a:spcPct val="107000"/>
                        </a:lnSpc>
                        <a:spcAft>
                          <a:spcPts val="0"/>
                        </a:spcAft>
                      </a:pPr>
                      <a:r>
                        <a:rPr lang="en-CA" sz="1200">
                          <a:effectLst/>
                        </a:rPr>
                        <a:t>33%</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ysDashDot"/>
                      <a:round/>
                      <a:headEnd type="none" w="med" len="med"/>
                      <a:tailEnd type="none" w="med" len="med"/>
                    </a:lnB>
                  </a:tcPr>
                </a:tc>
                <a:tc>
                  <a:txBody>
                    <a:bodyPr/>
                    <a:lstStyle/>
                    <a:p>
                      <a:pPr algn="ctr">
                        <a:lnSpc>
                          <a:spcPct val="107000"/>
                        </a:lnSpc>
                        <a:spcAft>
                          <a:spcPts val="0"/>
                        </a:spcAft>
                      </a:pPr>
                      <a:r>
                        <a:rPr lang="en-CA" sz="1200">
                          <a:effectLst/>
                        </a:rPr>
                        <a:t>24%</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ysDashDot"/>
                      <a:round/>
                      <a:headEnd type="none" w="med" len="med"/>
                      <a:tailEnd type="none" w="med" len="med"/>
                    </a:lnB>
                  </a:tcPr>
                </a:tc>
                <a:tc>
                  <a:txBody>
                    <a:bodyPr/>
                    <a:lstStyle/>
                    <a:p>
                      <a:pPr algn="ctr">
                        <a:lnSpc>
                          <a:spcPct val="107000"/>
                        </a:lnSpc>
                        <a:spcAft>
                          <a:spcPts val="0"/>
                        </a:spcAft>
                      </a:pPr>
                      <a:r>
                        <a:rPr lang="en-CA" sz="1200">
                          <a:effectLst/>
                        </a:rPr>
                        <a:t>24%</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B w="12700" cap="flat" cmpd="sng" algn="ctr">
                      <a:solidFill>
                        <a:schemeClr val="accent1"/>
                      </a:solidFill>
                      <a:prstDash val="sysDashDot"/>
                      <a:round/>
                      <a:headEnd type="none" w="med" len="med"/>
                      <a:tailEnd type="none" w="med" len="med"/>
                    </a:lnB>
                  </a:tcPr>
                </a:tc>
              </a:tr>
              <a:tr h="0">
                <a:tc>
                  <a:txBody>
                    <a:bodyPr/>
                    <a:lstStyle/>
                    <a:p>
                      <a:pPr>
                        <a:lnSpc>
                          <a:spcPct val="107000"/>
                        </a:lnSpc>
                        <a:spcAft>
                          <a:spcPts val="0"/>
                        </a:spcAft>
                      </a:pPr>
                      <a:r>
                        <a:rPr lang="en-CA" sz="1200" b="0" dirty="0">
                          <a:effectLst/>
                        </a:rPr>
                        <a:t>Total</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lnT w="12700" cap="flat" cmpd="sng" algn="ctr">
                      <a:solidFill>
                        <a:schemeClr val="accent1"/>
                      </a:solidFill>
                      <a:prstDash val="sysDashDot"/>
                      <a:round/>
                      <a:headEnd type="none" w="med" len="med"/>
                      <a:tailEnd type="none" w="med" len="med"/>
                    </a:lnT>
                  </a:tcPr>
                </a:tc>
                <a:tc>
                  <a:txBody>
                    <a:bodyPr/>
                    <a:lstStyle/>
                    <a:p>
                      <a:pPr algn="ctr">
                        <a:lnSpc>
                          <a:spcPct val="107000"/>
                        </a:lnSpc>
                        <a:spcAft>
                          <a:spcPts val="0"/>
                        </a:spcAft>
                      </a:pPr>
                      <a:r>
                        <a:rPr lang="en-CA" sz="1200" dirty="0">
                          <a:effectLst/>
                        </a:rPr>
                        <a:t>505</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Dot"/>
                      <a:round/>
                      <a:headEnd type="none" w="med" len="med"/>
                      <a:tailEnd type="none" w="med" len="med"/>
                    </a:lnT>
                  </a:tcPr>
                </a:tc>
                <a:tc>
                  <a:txBody>
                    <a:bodyPr/>
                    <a:lstStyle/>
                    <a:p>
                      <a:pPr algn="ctr">
                        <a:lnSpc>
                          <a:spcPct val="107000"/>
                        </a:lnSpc>
                        <a:spcAft>
                          <a:spcPts val="0"/>
                        </a:spcAft>
                      </a:pPr>
                      <a:r>
                        <a:rPr lang="en-CA" sz="1200" dirty="0">
                          <a:effectLst/>
                        </a:rPr>
                        <a:t>100%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Dot"/>
                      <a:round/>
                      <a:headEnd type="none" w="med" len="med"/>
                      <a:tailEnd type="none" w="med" len="med"/>
                    </a:lnT>
                  </a:tcPr>
                </a:tc>
                <a:tc>
                  <a:txBody>
                    <a:bodyPr/>
                    <a:lstStyle/>
                    <a:p>
                      <a:pPr algn="ctr">
                        <a:lnSpc>
                          <a:spcPct val="107000"/>
                        </a:lnSpc>
                        <a:spcAft>
                          <a:spcPts val="0"/>
                        </a:spcAft>
                      </a:pPr>
                      <a:r>
                        <a:rPr lang="en-CA" sz="1200" dirty="0">
                          <a:effectLst/>
                        </a:rPr>
                        <a:t>100%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Dot"/>
                      <a:round/>
                      <a:headEnd type="none" w="med" len="med"/>
                      <a:tailEnd type="none" w="med" len="med"/>
                    </a:lnT>
                  </a:tcPr>
                </a:tc>
                <a:tc>
                  <a:txBody>
                    <a:bodyPr/>
                    <a:lstStyle/>
                    <a:p>
                      <a:pPr algn="ctr">
                        <a:lnSpc>
                          <a:spcPct val="107000"/>
                        </a:lnSpc>
                        <a:spcAft>
                          <a:spcPts val="0"/>
                        </a:spcAft>
                      </a:pPr>
                      <a:r>
                        <a:rPr lang="en-CA" sz="1200" dirty="0">
                          <a:effectLst/>
                        </a:rPr>
                        <a:t>100%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T w="12700" cap="flat" cmpd="sng" algn="ctr">
                      <a:solidFill>
                        <a:schemeClr val="accent1"/>
                      </a:solidFill>
                      <a:prstDash val="sysDashDot"/>
                      <a:round/>
                      <a:headEnd type="none" w="med" len="med"/>
                      <a:tailEnd type="none" w="med" len="med"/>
                    </a:lnT>
                  </a:tcPr>
                </a:tc>
              </a:tr>
              <a:tr h="0">
                <a:tc>
                  <a:txBody>
                    <a:bodyPr/>
                    <a:lstStyle/>
                    <a:p>
                      <a:pPr>
                        <a:lnSpc>
                          <a:spcPct val="107000"/>
                        </a:lnSpc>
                        <a:spcAft>
                          <a:spcPts val="0"/>
                        </a:spcAft>
                      </a:pPr>
                      <a:r>
                        <a:rPr lang="en-CA" sz="1200" b="0" dirty="0">
                          <a:effectLst/>
                        </a:rPr>
                        <a:t> </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CA" sz="1200" b="1" dirty="0">
                          <a:effectLst/>
                        </a:rPr>
                        <a:t>Region</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CA" sz="1200" b="0" dirty="0">
                          <a:effectLst/>
                        </a:rPr>
                        <a:t>Bruce County</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  77</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15%</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  1%</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1%</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07000"/>
                        </a:lnSpc>
                        <a:spcAft>
                          <a:spcPts val="0"/>
                        </a:spcAft>
                      </a:pPr>
                      <a:r>
                        <a:rPr lang="en-CA" sz="1200" b="0" dirty="0">
                          <a:effectLst/>
                        </a:rPr>
                        <a:t>GTA</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176</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35%</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45%</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45%</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07000"/>
                        </a:lnSpc>
                        <a:spcAft>
                          <a:spcPts val="0"/>
                        </a:spcAft>
                      </a:pPr>
                      <a:r>
                        <a:rPr lang="en-CA" sz="1200" b="0" dirty="0">
                          <a:effectLst/>
                        </a:rPr>
                        <a:t>SW ON</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101</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20%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27%</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27%</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07000"/>
                        </a:lnSpc>
                        <a:spcAft>
                          <a:spcPts val="0"/>
                        </a:spcAft>
                      </a:pPr>
                      <a:r>
                        <a:rPr lang="en-CA" sz="1200" b="0" dirty="0">
                          <a:effectLst/>
                        </a:rPr>
                        <a:t>Near North</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  51</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10%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  6%</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0"/>
                        </a:spcAft>
                      </a:pPr>
                      <a:r>
                        <a:rPr lang="en-CA" sz="1200">
                          <a:effectLst/>
                        </a:rPr>
                        <a:t>  6%</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07000"/>
                        </a:lnSpc>
                        <a:spcAft>
                          <a:spcPts val="0"/>
                        </a:spcAft>
                      </a:pPr>
                      <a:r>
                        <a:rPr lang="en-CA" sz="1200" b="0" dirty="0">
                          <a:effectLst/>
                        </a:rPr>
                        <a:t>Eastern ON</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lnB w="12700" cap="flat" cmpd="sng" algn="ctr">
                      <a:solidFill>
                        <a:schemeClr val="accent1"/>
                      </a:solidFill>
                      <a:prstDash val="sysDashDot"/>
                      <a:round/>
                      <a:headEnd type="none" w="med" len="med"/>
                      <a:tailEnd type="none" w="med" len="med"/>
                    </a:lnB>
                  </a:tcPr>
                </a:tc>
                <a:tc>
                  <a:txBody>
                    <a:bodyPr/>
                    <a:lstStyle/>
                    <a:p>
                      <a:pPr algn="ctr">
                        <a:lnSpc>
                          <a:spcPct val="107000"/>
                        </a:lnSpc>
                        <a:spcAft>
                          <a:spcPts val="0"/>
                        </a:spcAft>
                      </a:pPr>
                      <a:r>
                        <a:rPr lang="en-CA" sz="1200" dirty="0">
                          <a:effectLst/>
                        </a:rPr>
                        <a:t>100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ysDashDot"/>
                      <a:round/>
                      <a:headEnd type="none" w="med" len="med"/>
                      <a:tailEnd type="none" w="med" len="med"/>
                    </a:lnB>
                  </a:tcPr>
                </a:tc>
                <a:tc>
                  <a:txBody>
                    <a:bodyPr/>
                    <a:lstStyle/>
                    <a:p>
                      <a:pPr algn="ctr">
                        <a:lnSpc>
                          <a:spcPct val="107000"/>
                        </a:lnSpc>
                        <a:spcAft>
                          <a:spcPts val="0"/>
                        </a:spcAft>
                      </a:pPr>
                      <a:r>
                        <a:rPr lang="en-CA" sz="1200" dirty="0">
                          <a:effectLst/>
                        </a:rPr>
                        <a:t>20%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ysDashDot"/>
                      <a:round/>
                      <a:headEnd type="none" w="med" len="med"/>
                      <a:tailEnd type="none" w="med" len="med"/>
                    </a:lnB>
                  </a:tcPr>
                </a:tc>
                <a:tc>
                  <a:txBody>
                    <a:bodyPr/>
                    <a:lstStyle/>
                    <a:p>
                      <a:pPr algn="ctr">
                        <a:lnSpc>
                          <a:spcPct val="107000"/>
                        </a:lnSpc>
                        <a:spcAft>
                          <a:spcPts val="0"/>
                        </a:spcAft>
                      </a:pPr>
                      <a:r>
                        <a:rPr lang="en-CA" sz="1200">
                          <a:effectLst/>
                        </a:rPr>
                        <a:t>21%</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ysDashDot"/>
                      <a:round/>
                      <a:headEnd type="none" w="med" len="med"/>
                      <a:tailEnd type="none" w="med" len="med"/>
                    </a:lnB>
                  </a:tcPr>
                </a:tc>
                <a:tc>
                  <a:txBody>
                    <a:bodyPr/>
                    <a:lstStyle/>
                    <a:p>
                      <a:pPr algn="ctr">
                        <a:lnSpc>
                          <a:spcPct val="107000"/>
                        </a:lnSpc>
                        <a:spcAft>
                          <a:spcPts val="0"/>
                        </a:spcAft>
                      </a:pPr>
                      <a:r>
                        <a:rPr lang="en-CA" sz="1200">
                          <a:effectLst/>
                        </a:rPr>
                        <a:t>21%</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B w="12700" cap="flat" cmpd="sng" algn="ctr">
                      <a:solidFill>
                        <a:schemeClr val="accent1"/>
                      </a:solidFill>
                      <a:prstDash val="sysDashDot"/>
                      <a:round/>
                      <a:headEnd type="none" w="med" len="med"/>
                      <a:tailEnd type="none" w="med" len="med"/>
                    </a:lnB>
                  </a:tcPr>
                </a:tc>
              </a:tr>
              <a:tr h="0">
                <a:tc>
                  <a:txBody>
                    <a:bodyPr/>
                    <a:lstStyle/>
                    <a:p>
                      <a:pPr>
                        <a:lnSpc>
                          <a:spcPct val="107000"/>
                        </a:lnSpc>
                        <a:spcAft>
                          <a:spcPts val="0"/>
                        </a:spcAft>
                      </a:pPr>
                      <a:r>
                        <a:rPr lang="en-CA" sz="1200" b="0" dirty="0">
                          <a:effectLst/>
                        </a:rPr>
                        <a:t>Total</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1"/>
                      </a:solidFill>
                      <a:prstDash val="solid"/>
                      <a:round/>
                      <a:headEnd type="none" w="med" len="med"/>
                      <a:tailEnd type="none" w="med" len="med"/>
                    </a:lnR>
                    <a:lnT w="12700" cap="flat" cmpd="sng" algn="ctr">
                      <a:solidFill>
                        <a:schemeClr val="accent1"/>
                      </a:solidFill>
                      <a:prstDash val="sysDashDot"/>
                      <a:round/>
                      <a:headEnd type="none" w="med" len="med"/>
                      <a:tailEnd type="none" w="med" len="med"/>
                    </a:lnT>
                  </a:tcPr>
                </a:tc>
                <a:tc>
                  <a:txBody>
                    <a:bodyPr/>
                    <a:lstStyle/>
                    <a:p>
                      <a:pPr algn="ctr">
                        <a:lnSpc>
                          <a:spcPct val="107000"/>
                        </a:lnSpc>
                        <a:spcAft>
                          <a:spcPts val="0"/>
                        </a:spcAft>
                      </a:pPr>
                      <a:r>
                        <a:rPr lang="en-CA" sz="1200" dirty="0">
                          <a:effectLst/>
                        </a:rPr>
                        <a:t>505</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Dot"/>
                      <a:round/>
                      <a:headEnd type="none" w="med" len="med"/>
                      <a:tailEnd type="none" w="med" len="med"/>
                    </a:lnT>
                  </a:tcPr>
                </a:tc>
                <a:tc>
                  <a:txBody>
                    <a:bodyPr/>
                    <a:lstStyle/>
                    <a:p>
                      <a:pPr algn="ctr">
                        <a:lnSpc>
                          <a:spcPct val="107000"/>
                        </a:lnSpc>
                        <a:spcAft>
                          <a:spcPts val="0"/>
                        </a:spcAft>
                      </a:pPr>
                      <a:r>
                        <a:rPr lang="en-CA" sz="1200" dirty="0">
                          <a:effectLst/>
                        </a:rPr>
                        <a:t>100%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Dot"/>
                      <a:round/>
                      <a:headEnd type="none" w="med" len="med"/>
                      <a:tailEnd type="none" w="med" len="med"/>
                    </a:lnT>
                  </a:tcPr>
                </a:tc>
                <a:tc>
                  <a:txBody>
                    <a:bodyPr/>
                    <a:lstStyle/>
                    <a:p>
                      <a:pPr algn="ctr">
                        <a:lnSpc>
                          <a:spcPct val="107000"/>
                        </a:lnSpc>
                        <a:spcAft>
                          <a:spcPts val="0"/>
                        </a:spcAft>
                      </a:pPr>
                      <a:r>
                        <a:rPr lang="en-CA" sz="1200" dirty="0">
                          <a:effectLst/>
                        </a:rPr>
                        <a:t>100%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ysDashDot"/>
                      <a:round/>
                      <a:headEnd type="none" w="med" len="med"/>
                      <a:tailEnd type="none" w="med" len="med"/>
                    </a:lnT>
                  </a:tcPr>
                </a:tc>
                <a:tc>
                  <a:txBody>
                    <a:bodyPr/>
                    <a:lstStyle/>
                    <a:p>
                      <a:pPr algn="ctr">
                        <a:lnSpc>
                          <a:spcPct val="107000"/>
                        </a:lnSpc>
                        <a:spcAft>
                          <a:spcPts val="0"/>
                        </a:spcAft>
                      </a:pPr>
                      <a:r>
                        <a:rPr lang="en-CA" sz="1200" dirty="0">
                          <a:effectLst/>
                        </a:rPr>
                        <a:t>100%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T w="12700" cap="flat" cmpd="sng" algn="ctr">
                      <a:solidFill>
                        <a:schemeClr val="accent1"/>
                      </a:solidFill>
                      <a:prstDash val="sysDashDot"/>
                      <a:round/>
                      <a:headEnd type="none" w="med" len="med"/>
                      <a:tailEnd type="none" w="med" len="med"/>
                    </a:lnT>
                  </a:tcPr>
                </a:tc>
              </a:tr>
            </a:tbl>
          </a:graphicData>
        </a:graphic>
      </p:graphicFrame>
      <p:sp>
        <p:nvSpPr>
          <p:cNvPr id="7" name="TextBox 6"/>
          <p:cNvSpPr txBox="1"/>
          <p:nvPr/>
        </p:nvSpPr>
        <p:spPr>
          <a:xfrm>
            <a:off x="1314450" y="6057900"/>
            <a:ext cx="6226175" cy="246221"/>
          </a:xfrm>
          <a:prstGeom prst="rect">
            <a:avLst/>
          </a:prstGeom>
          <a:noFill/>
        </p:spPr>
        <p:txBody>
          <a:bodyPr wrap="square" rtlCol="0">
            <a:spAutoFit/>
          </a:bodyPr>
          <a:lstStyle/>
          <a:p>
            <a:r>
              <a:rPr lang="en-CA" sz="1000" dirty="0" smtClean="0"/>
              <a:t>* Source: 2011 Census Profiles – Stats Can</a:t>
            </a:r>
            <a:endParaRPr lang="en-CA" sz="1000" dirty="0"/>
          </a:p>
        </p:txBody>
      </p:sp>
    </p:spTree>
    <p:extLst>
      <p:ext uri="{BB962C8B-B14F-4D97-AF65-F5344CB8AC3E}">
        <p14:creationId xmlns:p14="http://schemas.microsoft.com/office/powerpoint/2010/main" val="1954904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750887"/>
          </a:xfrm>
        </p:spPr>
        <p:txBody>
          <a:bodyPr rtlCol="0"/>
          <a:lstStyle/>
          <a:p>
            <a:pPr eaLnBrk="1" fontAlgn="auto" hangingPunct="1">
              <a:spcAft>
                <a:spcPts val="0"/>
              </a:spcAft>
              <a:buFont typeface="Arial"/>
              <a:buNone/>
              <a:defRPr/>
            </a:pPr>
            <a:r>
              <a:rPr lang="en-CA" sz="3400" dirty="0" smtClean="0"/>
              <a:t>2	</a:t>
            </a:r>
            <a:r>
              <a:rPr lang="en-CA" dirty="0" smtClean="0"/>
              <a:t>summary</a:t>
            </a:r>
            <a:endParaRPr lang="en-CA" sz="3400" dirty="0"/>
          </a:p>
        </p:txBody>
      </p:sp>
      <p:sp>
        <p:nvSpPr>
          <p:cNvPr id="3072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mtClean="0">
                <a:solidFill>
                  <a:srgbClr val="757648"/>
                </a:solidFill>
              </a:rPr>
              <a:t>January 14, 2016</a:t>
            </a:r>
            <a:endParaRPr lang="en-US" altLang="en-US">
              <a:solidFill>
                <a:srgbClr val="757648"/>
              </a:solidFill>
            </a:endParaRPr>
          </a:p>
        </p:txBody>
      </p:sp>
      <p:sp>
        <p:nvSpPr>
          <p:cNvPr id="307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CA" altLang="en-US" smtClean="0">
                <a:solidFill>
                  <a:srgbClr val="757648"/>
                </a:solidFill>
              </a:rPr>
              <a:t>Bruce Brand Project</a:t>
            </a:r>
            <a:endParaRPr lang="en-US" altLang="en-US" smtClean="0">
              <a:solidFill>
                <a:srgbClr val="757648"/>
              </a:solidFill>
            </a:endParaRPr>
          </a:p>
        </p:txBody>
      </p:sp>
      <p:sp>
        <p:nvSpPr>
          <p:cNvPr id="307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8AD2B0CA-0E03-4F50-8281-7267ED239AE4}" type="slidenum">
              <a:rPr lang="en-US" altLang="en-US">
                <a:solidFill>
                  <a:srgbClr val="757648"/>
                </a:solidFill>
              </a:rPr>
              <a:pPr/>
              <a:t>7</a:t>
            </a:fld>
            <a:endParaRPr lang="en-US" altLang="en-US">
              <a:solidFill>
                <a:srgbClr val="757648"/>
              </a:solidFill>
            </a:endParaRPr>
          </a:p>
        </p:txBody>
      </p:sp>
      <p:sp>
        <p:nvSpPr>
          <p:cNvPr id="30726" name="AutoShape 4" descr="data:image/jpeg;base64,/9j/4AAQSkZJRgABAQAAAQABAAD/2wCEAAkGBxAQEBUUEBAUEA8QEhUQFBQUFRAUDxUUFBUWFhcXFRQYHCggHRolHBQVITEhJSkrLi4uFx8zODMsNygtLisBCgoKDg0OGhAQGiwkHyQsLCwsLCwsLCwsLCwsLCwsLCwsLCwsLCwsLCwsLCwsLCwsLCwsLCwsLCwsLCwsLCwsLP/AABEIAOEA4QMBEQACEQEDEQH/xAAbAAEAAQUBAAAAAAAAAAAAAAAAAQIDBAUGB//EAEAQAAIBAgMEBwUGBAQHAAAAAAECAAMRBBIhBQYxQRMiUWFxgZEHMqGxwUJSYnKCkhQj0eEVJEPwFzNTc4Oi8f/EABsBAQACAwEBAAAAAAAAAAAAAAADBAECBQYH/8QALhEBAAICAQQBAgcAAQUBAAAAAAECAxEEBRIhMUETUQYUFSIyYXFSM0JTgZEj/9oADAMBAAIRAxEAPwD3CBMBAQIgICBMBAQEBAQEBAQEBAQEBAQEBAQEBAQEBAQEBAgwECYCAgICAgICAgICAgICAgRAmAgICAgICBECYCAgRApqVAoJJsBqTymJ8EzprDt2nf3Xt22FvS95p9SEP1q7bHD11dcym4M3idpYmJXJlkgIEwIgICAgICAgICBrNo7bpUDlN2fjlWxI8eyTYuPbJ6QZeRXGp2dt6lWbKLo54Bra+BBm2Xi3xxuWMfJredNrK6wQEBAQECYCAgIEGBo9765SgLcGqqp8LMfmBNMnpFl/i53+OXLKyppmbq7S/nmnfq1ASPzL/a8npKxil2UlWCAgICAgICAgICAgY+0MSKNJ6h4U1LegmaV3MQ1tOomXmeGxua7ObuxLE95nepEVrpxb/unag461RCvEOpHjmE1zTE0ltij98PV5wnZIZICAgIEwECIEwEDV7x4E18M6L79sy/mXUevDzmLR4a2jcPKv4wjQ3BGhB0I8pX0q6bXc6o1THU8uoXMx8MpHzIm9I8t8ceXqcmWSAEBAmBBgTAiAgICAganeqmz4KuFBLdGSAOOmv0m+KYi8I8vmk6ePUsXpxnYizlTDd7m4JsVi00Jp0SKrnlobqPMj4GV+Rk7ap8GPdnrk5bpEyEBAQECYCBECYEQLOLxK0lzObAepPYJiZ0xadQ8y3sw6V6hqInQseNuLd7DhfwkE28qtrxMsXYVRsNco5VmtmYcSBy8O6Y7p34Y7pj06/ZO9fWC1zcHTPYAjxtyklb/dJTL93XAyVYTAQEBAQIgICAga3bm10wqXbV2uFXtPae4aSXDinJbSLLljHG3D43eKvUJvWKg/ZTqqPTU+c6dOPjrH3c22a9p3Lkq2zMz3VsoJuRN5p5Y759S9G3K2hQpItDoxRc26wuRUbtJOuaUeRx7R+7a5gz1/i7GUlwgICAgIEwECIEwIgcnvVjgKmU8Kag2/E39pBkn4Vs0+dOLxONzm8jhFEMU1ZnTLY7M2NUxFCrWpsc1FgMmlmXLdvPX4TeK7hvWm4d1ubjzVw+VjdqRy+K2up+Y8pJSdwlx23Gm/E3SkBAmAgRAQECGYAEnQDWNbYmdRt5jjBV2pjsiErT4s33KIPL8R+ZnS3GDHH3c/X1sjm6wNN3S98jsl+3KSPpLFLd1YlDeupmFS17TdpLPw2OB0PEcO2Z3E+Gs7jy9T2Di+mw9NzxZbHxUlT8ROLlr23mHYxTukM+RpCAgICBMBAQECIHBb10c2Myt7tR6IP5TZT9ZDf+Stf+bjsdhjh69WiTfo6jAE8SvFfgRNbRpraNLLVBMMO89l1YGlXXsqKfIr/aTU9J8Xpn7GpihjXpDRWDZR3aOvwZvSa1/lpivi+nUyVMQF4C8BeAgICBpt7cb0WFbWxfq+XFvgD6yfjV7rwg5FtUYO4uzeiw5qsLVMTaqb8Qn2F9Df9UzyMnff+mMFYrTfy8rxWIDVah+9Uc+rGXsfisQp3/kpappJPhH8ttgdl2wS4hr9JWxBRP8AtqrA/wDt8hIaXmcmkt6ax7em7moRgqV+edvIuxHwMocid5JXcEapDdSJMQEBAQJgIEQJgQYHJ76YQ5kqLxPUB/GvWT5GRZPe0OWPlyPtEp3r066e7iKKt+pbgj0yzF/u1v8Adz1PBOwuWtflznLydQis6iHNyc6KzqIb/dnaFTAlzTs/Shbhr2GW+ot4yL9UtHqEcdTtHqGZjN6XSsMVURb0lsVW4DCzD16/wEzj6le143DNOoWteNw9KwtcVKauvu1FVx4MAR853YncbdyJ3G3Pbxbzthq4oogY9GKpJvaxJGnpOfzeZbBrUKHM5lsExqGtXfOvzpof3Tn/AKvk/wCKhHVcnzVfpb6t9uiP0t/USavV9/yqlr1bz5qx8Z7RkVmWnh2LJYHOyqNQDpa+mvwnqOm8SObjjJW2oS36nERusMB/aLX5UKY8SxnWjolfm0q09Vv9lK+0iupBqUaZW4BylgdSBpfxkefpFKUm0WnwkxdSva8V09KB0nAl2o+7zL2ibfzYn+FC3FEK73+0Ws2XTlaw8zOz03iVyVmZlyefyJpaIiFH/EPE5cvQ0rWsLZhYWtpLc9Fp/wApV/1S/wDxcN0JHAyW3Tpj+Mo/zu/cKGZr25/OUMuO2OdSuY71vG4egYxcy4XB0es1JBS04dIwHSOe4a/GVqR9OJvPyltPfMVh6PhMOKdNUX3UUKPAC059p3O3QrGo0vTDJAQEBAmAgICAgYu0cGtamyNoG4EcQRwI7wZiY2xaNw813iuirRrjKaNQuD9mzA3t+EkAjvuJz+Za1cUxDncubVxzDRjaFG9s4v5zz84rTG3DnFbW2aBI53Eo53Eoq0VdSrAFWFiDziLTWdwRaYncN5hd5cTTpqiZAiKEXqm4CiwHHsEv16nmiNL1epZYjTX47FvXfPUOZrZb2A07BKmbkZMs7vKrlz3yzu8rEh/xD8sU7RpXtcm2lwGI07508PSOXlp31puPu27PDW46or1gUNx0dmPeG0HjqZ6/8KYc+HvpkiYhJMfs0ontUR/9mtqxaNSzEzWdw6ShvzjkFsyPbmyXb1BE5lukceZ35her1LNEaaDH4lq9Z61S3S1LZiBYGwAGngJc4/Gpgrqitl5Fss7usWlhFtYr4lENmYAyK2StfEt647WjcMnZVPp6yLSXpajXyqO0C+t+Q4zn862Ps71zi1v3dj1zdbdwYUF6hz4hxZj9lB91Pqedp5vNmm8u5iwxSHQyFOQEBAQECYCAgICBEDiPaZTpVqPQkf5ggPTcW6ozC+buIBnP5vIx0/bZQ5ufHT9tnl+D3YOcdK7BbEkqVvextYHle0o25OGK+FG3JxRV01KnlUDsAHpOPadzMuTNtzMq7TGmNEbEwKXW4I4XBHrM1ntmJkrOpaRMBVQBcmbKLXBUA20vrwn0bh/ibiUwRW3iYj0ltq07U1VZGCuACylhY34EA307xOr0zq+LnWmKRrTE1jt2TtNETJ5JgIETOyfTCx2yaVRXctUFe65ACvRWGjX53t5Tl8vjZb27qr/Gz0rGrNv7OejwOL6WsSwZeiWwHVLkXY693LtlLkcLNfGtYeVirke5qZwHZTDJAQEBAQJgICAgIEGB55vzVC4vrEAdChFzb7T/AFnnuqUtOXcfZwuo4r3zftjfhzLbToj/AFAfC5+U50YLz8IcfSeZk/jjlR/i9H7x/a02/L3+VqPw71D/AMUr2Gx1OobK12421BmlsVq+1DlcDkcX/q1mGTI/6U4YTbWoj7d/AEiTRgvLqYOi83NXux0mYQNr0fvH9rR+Wt9ktvw/1Csb+lK7T2hRbhUX1t85rOG8e4UsnT+Ti83pLU43EK+IIBv0ahABqSWsx0H6Z7b8L1pgpbLltrbSMV+2KxG5X6eCrN7tGqf/ABuPmJ6TJ13g095IbxwM9vVVZ2XiB/oVf2mRR+IunTPjLDb9O5HzVikEEgghlNiCCGB7CDwnXw58eavfjncKt8c0tqykn1JAA1JJPAAds2yZa4qza86hitJvbVWWuzMQeGHq/sInHt+IunVnX1YXI6byJ8xVS+ArrxoVR+hz8hJade6ff1lhpbgZ491YlQ204MdADo1+Whlv85gyUnttEo/o5ItETD3yh7o/KPlPGz7eqpvthcmGxAQEBAQJgQYEEwMGrtrDKbNXQH8wmvfH3TV42WY3FZZVGuji6MGU8wQRMxMSitWa+JhWZlh557XMBmSjXHFGak3g4uPivxlLmU3ES9B+HppPImto9x4ebCc57mIj7EMs3YdenTqOahys1gjHhltqL8je/wAJByqWtWIq+bfjLi8vLlr21maRHw3VTaVFRc1Ae4an0EpRhvMvE4um8rJaIrSd/wCOWA1YgWUuzKOwE3AnU+IfaOicfLg4VKZv5KodcIhrbHW0eYdr7OsYLVKOgy/zFsLGxNj8fnOL1Wto1aHj+rcOuHL3VjUS7ScTcuWRsn0812vgq9OtUNVG6zswcAlGB4G47rCx7J9j/DfVeFHDrji0RMe4eP6lxc05ptrcMKkrsR0SO9S91Cgk35a8B5zp9T5/CnjWjJeNTCtxePnjJE1rL1HDBsi5/fyjNbhmtr8Z8NzTX6luz1t7em+2N+1yR7lspqIG0YBh3gHXzk+LkZMc7rOmtqVnxLf4LEZ0B5jQ+M9507l/mcMX+flQyV7Z0yRL7RMBATIQECYEGBwe8G2nr1GRGK0VNtD75HEm3Lu7pUy5J3qHoOBw61rF7R5aKrTAEgdVb2dtl8JVDoSUuM6X6rLz07ewySl+1S5XGrlrr5dBU9pmHD2FCqUBtm6l/wBt5vPLrE60r0/D2e2Pui0f40+/m9dDF0UpUMzdcVGJBW1gbDXnrIeRnreuodHovSs3HzTkyeNenDylp6kgIYmIn2i0NYx0ifEQmG6lmsIa3vFKzafTpcLuVinphi1OmWAORs2YX5MRoDOdfqWKtu1wr9drFtRXcNnuhu/iMPiWeqAqCmUFmBzEspuLcgAfWVOfzMWXFEV97c/qfOx8mK9sOynFcggRNotavqWJjaLTacl7e5IrEeiaMoJiPI56pvQgawW4HfrL0cOe3aPvh0m6201rl8oNlVSey5Jt8jPQdBx3pNqz68IM8xOmdtLaeRsie/xJ+7f6zoc/nTj/AG09oa12soHOpdifzGeftys0zvun/wCpe2F6jjmQ2c5l7eYnR4fU793bf00tRtgbz0cTExuESZkIEwLOMv0b245Gt42MxPptT+UbeQYbF2GsoTHnb11LR2qcVjLzDM2anEVrzaENrNBj9prTYi1yPTUSC2KZs6uDnVx4oj5Xdn4rpUzWtraQ3r2zp0eNn+tTuZM1WSAgICBH0IPob/SYmEWbH9THNPu7uhvzSyDPSfpANbZcpPcbzg26VebTMT4eVt0bkd2oZW7+9P8AFVjTNPIcpddb3AIBv6yLlcCcOOLRO1fmcC/GrE2ne3STmqBAiZCBTAgzMeBoaO76LWUlFehc5geNiD62JGvdPY8Xq/Ctx/p5a/uc23HzRk3E+HSbHpYfDXWihVXYEkknXgOJvaOP1TjVydmOPfymtitPmWgGMLVGY8WYn4ynyN2vMsQ3+CxotrKc1ZRi64msV8ja7DrZ6IvyJX0JtPW8C02wxtDb2z5eakCYEGB5Fvrsd8HXLgf5eq2ZG5Kx1KH427vCVclNTt3eHye+sRPuHNVMRI9Lc3Ytav32m2kc2ZtLdiriz0mHwYpU1W7V6zMtM2Au1mOvD7K2m/Z8q9uRET21ncteqgCwNwosDbLcDnac7JPdL2fDxRhwxWf/AGZh2iaaWe+v3TmHaI0d0T8pmGxB/aMw7Y0x3QXg7oTB/jpPZ7hy2Kd/s0qOX9VRh9FPrOZ1a+sUV+8vOddyRutXohI7Z53UvOqOkXtHqJntkTeNTHsJgUMwHE2mYiZNrfTL94eom0Vn7MbhOcdojtk8KKtUKpJ4AX9JNx41kr/rFvTm8RUVarBWzJmLKRwKnUfOegyRE+YVI2y6OLtzlea7ZVVMZfQak6AcyTNqYpmdQxt3Wx8KaVFFb3rEt4sST87eU9RxsX08cVQzPlmywwmAgQYYlo98dn/xGEdQMzL/ADFFr3K8vMXml43CzxcnZliXj6YKm50uAewm0qbei7Kz5Z+EwooVFqIiMUOYB1DqfI/OItpjJx63rpuN/N46uJ2cq4RHFZ6q061KmGeqKeVvdCi5UsEFx2gc5Na/dXUOdgwfl83df1HpwmD3K2vW1/hnpg86rCn6qTcekhjBP2dG/VKx/wBzY0/ZhtI+89Ff1sfkJt+XlXnq9P7Y+0vZ/jsPTao1aiVQXNma9u641MxbD212l4/Uvq5IpX5Y6LYAXvbS/Oc+ZeypGo0t4qkzrlQ2dmVRc2BLEAAnlxm2ONzpX5dppim0fDZ0/Z7jyOtUpKezMx+Npe/L+Hlf1mI8D7hY9eDUm/Ww+kxPGlvXrVPnbCxG7m0qOpoO4H/TIqfAa/CaW48reLq+O0/ydPuvSxCYcZKbq1Ql3upU5r2AN7cAALTi8riZM2TUV9OJz+V9TLM7bgYDFNxIHi0zXo+SfcKH1oT/AINiPvr6t/SSfo1mPrQydk4OvTrWqMMuUnRr34Dh5zmdR4c8ev7oS479zeGcX36TNDtjZNatVBpOACuoYkAWtw9Z2um4PzG6x8Iclu1jjdbF2/5iH9Tf0nX/AEi/9Ifqrb7u49eADflcX+NpFbpV/szGWFODw+JNVaWJWrTpPcOSGsVA1ytwvy07ZXrxK47x9SNNpvuPC+u7oBYLUc0x7hYAMB39vwm+XNXv/Z6Rwxjs+sptmU9+o+Ex9SBtdiYPLXp656mcW00A5m3hfWS8bdstdQxPp6AJ6dCmZCAgDApMH9vGd6MB/CYx0AsjHpE7MrX08jceUqZK6l6HiZu+kf0pwmOBFmkWl+t4n2v9JlYNTYq66gjiIiZifBkpW8al2u728C4kZHstdRqOAcdq/US3jvt53l8S2Kd19Nu8lUXOb6ZTg6ys2UuhVe0txAHmJHk1NFzg99c0Wr8PFl2oRo1rjScycT3OPn7hmbJpV8ZWRKKkgOpZh7iAMDdj5STFinu2p8/nxGKYmfcS9radN4eZ3KgwwiNQJjz6EiBWIGs2yaqMtSmCQoIa3K+uvdOH1njTliJ9p8NtMM7wtbgLzzH5TzO1nvZm71WrWdqr6IFyJ2am5t4WE9H0Xi/T3dWzW26enPQIFGLxgpjtc8B9T3Sly+XXDX+21a7YalT1na5/3wE8xly3y23aU0RpiYzHINFmsVmRpa+LktafBt0u52COU1n4v1U7lHE+Z+U7vTuPFa90obS6WdNqmZEwECDApMDi/aZsrpMOKyi74c9bt6NiAfQ2PrI8ldwvcHL227Z+XlzMeUrOwintBl0PCNEZZZdLHEEMpKsOspFwdOYMamGZtW8al0dLfiuEswpswHvkHN5gG15v9afSnPAxTO9qMBga20anSVyww45nQv8AhQcl7TNq1m07lHnz0xV7cbq3wlIgA00KqLKCqkADkLyfthzPq2+4ECiygKOwAAegjUQ1m0z7lcv3zLVYbjAgEwFz2wJEDJpkW4wIPGBj4zZ1OsLMLHiGFrg/WV8vFpkjTaLaa+mauFNm93kw90+PYfGce2PNxp/b6b72zzvBYaAX7dZv+pZdemOyGAMRVqksitUPEngun4joJUnDmzT3T5bbhqKm1qjGw0E0+lEG0ioTxMxqBewGGavVWmOLtbwHEn0k2HH33iIJl6fQphFCqLKoCgdwGk9JSsVjUIZXRNhVAQECkwKTAtV6SupVhdWBUg8CDoRMfGmYmYnbxTeXYr4OuyMCabEtTbkyX+YvY/3la1dS7vHzRkr/AG0dRJqmmHb+zt6NejUw1emlTI3SoHVTZWsGAvwswvp96TU1LmcuLVnuh0ybr4FWzDDJcduZlH6SbSTshUnkZJjW2wddLAcOFuE2hDM7Y7iBaIgUkQKSIDLAZYFWWBUFgVgQLiiBfppfiLg8jwmJrE+xCbNoXv0NO/5V/pIvy+OJ32s7lr969oilR6NNHqi2n2U5nz4Svy8sY69tflmsbcbRScRKus0xph1+42AsrVmGrdRPAcSPPTynX6fh1E2lpaXWidNoqECqAgIFJgUmBSY+RpN6tkLi8M6WHSAFqZPJxw17DwM1vXcJ+Pk+neHijA8CLEGxHMESq7sTuNr2zMW2HrJURipUi/ep94HutNqzqUOekXpMPYaFbMoPaLy04UxqdFVoYWmN4FNoEZYEZYDJAnJAnLAkLAqCwKlgXUOsDIBgcHt3E9LiHPJT0a+C/wB7+s8/ysndkS1jw15qASvMfLK7s2g2IqrTT7ZtfsHM+QkuLHN7xEMTOnq2ForTRUQWVQAPAT0NKxSukS+JtAqECYCAgQYFBgUtAsuYHiO+FIUsdWA93pM37gG+ZMq3/k7mC3/51lriLiaLExt6LuXj+lwygm7Uf5Z7bD3T6fKWqW3DicvH2ZHQPwm6soECq0CcsBkgMsCoJMCckyGWACwFpgSh1gW9o4roqTPzUaeJ0Hxkea8VpNmYhwgWwnm5ncpWBiHu1hw4zeI1A7TcDCDr1Dx0pjuB1P0nS4FPM2aWdqs6jRcECoQJgTAQIMC2YFDQLTiB5f7QN3K7Yg1qSGotWxIHvKwAX0NpDek726XH5FYp2y5x9j1qNINUFgTa3Ney5mlq6hZw8it7drZ7n44UcRlY2SsMp7Mw1X5kecY5a8zFNq7d+2JW3GWZ040bYr7Wopo1VFPewms2iEsYbz8M/DVVqKGRgyngQQR6zMTtHNZrOpX8sywqywJyQJCTAnJAZYFjE1FRbsbCa3vWkd1vRDXHai9hHkZVjn4Z+W3bKpceh+0PWT15GOf+6GNS1m3ceKlqaG4BzMRwuOA+JPpObz+REx21b1hrsNhTUa3IC5+g85X4mGcl/wCmbTppq2GNOqQRYcvCScnFNLeIYiXfbi0mFJiRZWbq99hqR/vlLnArMRMy1tLqlnQarggVCBMCYCBBgUkQKCIFBEDExdLMIGg2ns9aiMjDRhbw7D5HWYtG4SY7zS0S8xxGHKsytoyMVPiDxlSY1L0NdZKbXkrVWFmqOR3sZibyVwY/iFdNASFUZnPAAXJmNTZJa1KRv07/AHU2a9CkQ/vO2cjiFvy8ZbpXUPP8rLGS+4b4LN1ZOWBUFgTlmAywGWBhbSwnSJa9iCCD2ESLNijJSayzE+Wjq1ej0rJl/ENUPnPO5uHkx/CWLQx8R0bDSVomYZ8MFlCiSR59DotkYLJS1HWfrH6D0noeJh+nT+0Vp2y12YjnrKD4iWprE+NNW7w1IKoA0A0mYiIjwMgCZFYECoQJgICAgUkQKTApIgWnWBhYjD3gcVvVuvVqVOkoAMxFnUkC9uBBPdIb49uhxuX9OO2zA2duZWbWu3Rr91LFv3cJiMKTL1DX8XXbL2LSoC1NAt+J4sfEyWtYhz75L39y2qU7TZGuBYFWWAywJCzAnLAZYFJSBj1cODxFxExGhp8Xu6jaoTTb8Pu+kqZOHiv/AK2iyzg922Dg1HDKDewFr+PdIcXArW25lmbOiWhOjpoyKVK0yMhRArAgVCBMBAQJgRAQIIgU2gUlYFDrB8LLJApFEGBWKQ7IBkgAsCvIIDIIEhIE5YFLLMCAsCSgmf8ABQ1OAVYFYWBcCwKwIFQECYEwEBAQEBAiAtAgiBSVgUGnAKkCcsCAkCRTgTlgMsBlgMsBlgMkBlgQUgBTgVBYFQECbQECYCBECYCAgIEQEBAQEBaAtAQFoCAtAWgICAgICAgIEwEBAQEBAQIECYCBEBAQEBAQEBAQEBAQJgICAgICAgICAgICAgIH/9k="/>
          <p:cNvSpPr>
            <a:spLocks noChangeAspect="1" noChangeArrowheads="1"/>
          </p:cNvSpPr>
          <p:nvPr/>
        </p:nvSpPr>
        <p:spPr bwMode="auto">
          <a:xfrm>
            <a:off x="155575" y="-1371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30727" name="AutoShape 6" descr="data:image/jpeg;base64,/9j/4AAQSkZJRgABAQAAAQABAAD/2wCEAAkGBxAQEBUUEBAUEA8QEhUQFBQUFRAUDxUUFBUWFhcXFRQYHCggHRolHBQVITEhJSkrLi4uFx8zODMsNygtLisBCgoKDg0OGhAQGiwkHyQsLCwsLCwsLCwsLCwsLCwsLCwsLCwsLCwsLCwsLCwsLCwsLCwsLCwsLCwsLCwsLCwsLP/AABEIAOEA4QMBEQACEQEDEQH/xAAbAAEAAQUBAAAAAAAAAAAAAAAAAQIDBAUGB//EAEAQAAIBAgMEBwUGBAQHAAAAAAECAAMRBBIhBQYxQRMiUWFxgZEHMqGxwUJSYnKCkhQj0eEVJEPwFzNTc4Oi8f/EABsBAQACAwEBAAAAAAAAAAAAAAADBAECBQYH/8QALhEBAAICAQQBAgcAAQUBAAAAAAECAxEEBRIhMUETUQYUFSIyYXFSM0JTgZEj/9oADAMBAAIRAxEAPwD3CBMBAQIgICBMBAQEBAQEBAQEBAQEBAQEBAQEBAQEBAQEBAgwECYCAgICAgICAgICAgICAgRAmAgICAgICBECYCAgRApqVAoJJsBqTymJ8EzprDt2nf3Xt22FvS95p9SEP1q7bHD11dcym4M3idpYmJXJlkgIEwIgICAgICAgICBrNo7bpUDlN2fjlWxI8eyTYuPbJ6QZeRXGp2dt6lWbKLo54Bra+BBm2Xi3xxuWMfJredNrK6wQEBAQECYCAgIEGBo9765SgLcGqqp8LMfmBNMnpFl/i53+OXLKyppmbq7S/nmnfq1ASPzL/a8npKxil2UlWCAgICAgICAgICAgY+0MSKNJ6h4U1LegmaV3MQ1tOomXmeGxua7ObuxLE95nepEVrpxb/unag461RCvEOpHjmE1zTE0ltij98PV5wnZIZICAgIEwECIEwEDV7x4E18M6L79sy/mXUevDzmLR4a2jcPKv4wjQ3BGhB0I8pX0q6bXc6o1THU8uoXMx8MpHzIm9I8t8ceXqcmWSAEBAmBBgTAiAgICAganeqmz4KuFBLdGSAOOmv0m+KYi8I8vmk6ePUsXpxnYizlTDd7m4JsVi00Jp0SKrnlobqPMj4GV+Rk7ap8GPdnrk5bpEyEBAQECYCBECYEQLOLxK0lzObAepPYJiZ0xadQ8y3sw6V6hqInQseNuLd7DhfwkE28qtrxMsXYVRsNco5VmtmYcSBy8O6Y7p34Y7pj06/ZO9fWC1zcHTPYAjxtyklb/dJTL93XAyVYTAQEBAQIgICAga3bm10wqXbV2uFXtPae4aSXDinJbSLLljHG3D43eKvUJvWKg/ZTqqPTU+c6dOPjrH3c22a9p3Lkq2zMz3VsoJuRN5p5Y759S9G3K2hQpItDoxRc26wuRUbtJOuaUeRx7R+7a5gz1/i7GUlwgICAgIEwECIEwIgcnvVjgKmU8Kag2/E39pBkn4Vs0+dOLxONzm8jhFEMU1ZnTLY7M2NUxFCrWpsc1FgMmlmXLdvPX4TeK7hvWm4d1ubjzVw+VjdqRy+K2up+Y8pJSdwlx23Gm/E3SkBAmAgRAQECGYAEnQDWNbYmdRt5jjBV2pjsiErT4s33KIPL8R+ZnS3GDHH3c/X1sjm6wNN3S98jsl+3KSPpLFLd1YlDeupmFS17TdpLPw2OB0PEcO2Z3E+Gs7jy9T2Di+mw9NzxZbHxUlT8ROLlr23mHYxTukM+RpCAgICBMBAQECIHBb10c2Myt7tR6IP5TZT9ZDf+Stf+bjsdhjh69WiTfo6jAE8SvFfgRNbRpraNLLVBMMO89l1YGlXXsqKfIr/aTU9J8Xpn7GpihjXpDRWDZR3aOvwZvSa1/lpivi+nUyVMQF4C8BeAgICBpt7cb0WFbWxfq+XFvgD6yfjV7rwg5FtUYO4uzeiw5qsLVMTaqb8Qn2F9Df9UzyMnff+mMFYrTfy8rxWIDVah+9Uc+rGXsfisQp3/kpappJPhH8ttgdl2wS4hr9JWxBRP8AtqrA/wDt8hIaXmcmkt6ax7em7moRgqV+edvIuxHwMocid5JXcEapDdSJMQEBAQJgIEQJgQYHJ76YQ5kqLxPUB/GvWT5GRZPe0OWPlyPtEp3r066e7iKKt+pbgj0yzF/u1v8Adz1PBOwuWtflznLydQis6iHNyc6KzqIb/dnaFTAlzTs/Shbhr2GW+ot4yL9UtHqEcdTtHqGZjN6XSsMVURb0lsVW4DCzD16/wEzj6le143DNOoWteNw9KwtcVKauvu1FVx4MAR853YncbdyJ3G3Pbxbzthq4oogY9GKpJvaxJGnpOfzeZbBrUKHM5lsExqGtXfOvzpof3Tn/AKvk/wCKhHVcnzVfpb6t9uiP0t/USavV9/yqlr1bz5qx8Z7RkVmWnh2LJYHOyqNQDpa+mvwnqOm8SObjjJW2oS36nERusMB/aLX5UKY8SxnWjolfm0q09Vv9lK+0iupBqUaZW4BylgdSBpfxkefpFKUm0WnwkxdSva8V09KB0nAl2o+7zL2ibfzYn+FC3FEK73+0Ws2XTlaw8zOz03iVyVmZlyefyJpaIiFH/EPE5cvQ0rWsLZhYWtpLc9Fp/wApV/1S/wDxcN0JHAyW3Tpj+Mo/zu/cKGZr25/OUMuO2OdSuY71vG4egYxcy4XB0es1JBS04dIwHSOe4a/GVqR9OJvPyltPfMVh6PhMOKdNUX3UUKPAC059p3O3QrGo0vTDJAQEBAmAgICAgYu0cGtamyNoG4EcQRwI7wZiY2xaNw813iuirRrjKaNQuD9mzA3t+EkAjvuJz+Za1cUxDncubVxzDRjaFG9s4v5zz84rTG3DnFbW2aBI53Eo53Eoq0VdSrAFWFiDziLTWdwRaYncN5hd5cTTpqiZAiKEXqm4CiwHHsEv16nmiNL1epZYjTX47FvXfPUOZrZb2A07BKmbkZMs7vKrlz3yzu8rEh/xD8sU7RpXtcm2lwGI07508PSOXlp31puPu27PDW46or1gUNx0dmPeG0HjqZ6/8KYc+HvpkiYhJMfs0ontUR/9mtqxaNSzEzWdw6ShvzjkFsyPbmyXb1BE5lukceZ35her1LNEaaDH4lq9Z61S3S1LZiBYGwAGngJc4/Gpgrqitl5Fss7usWlhFtYr4lENmYAyK2StfEt647WjcMnZVPp6yLSXpajXyqO0C+t+Q4zn862Ps71zi1v3dj1zdbdwYUF6hz4hxZj9lB91Pqedp5vNmm8u5iwxSHQyFOQEBAQECYCAgICBEDiPaZTpVqPQkf5ggPTcW6ozC+buIBnP5vIx0/bZQ5ufHT9tnl+D3YOcdK7BbEkqVvextYHle0o25OGK+FG3JxRV01KnlUDsAHpOPadzMuTNtzMq7TGmNEbEwKXW4I4XBHrM1ntmJkrOpaRMBVQBcmbKLXBUA20vrwn0bh/ibiUwRW3iYj0ltq07U1VZGCuACylhY34EA307xOr0zq+LnWmKRrTE1jt2TtNETJ5JgIETOyfTCx2yaVRXctUFe65ACvRWGjX53t5Tl8vjZb27qr/Gz0rGrNv7OejwOL6WsSwZeiWwHVLkXY693LtlLkcLNfGtYeVirke5qZwHZTDJAQEBAQJgICAgIEGB55vzVC4vrEAdChFzb7T/AFnnuqUtOXcfZwuo4r3zftjfhzLbToj/AFAfC5+U50YLz8IcfSeZk/jjlR/i9H7x/a02/L3+VqPw71D/AMUr2Gx1OobK12421BmlsVq+1DlcDkcX/q1mGTI/6U4YTbWoj7d/AEiTRgvLqYOi83NXux0mYQNr0fvH9rR+Wt9ktvw/1Csb+lK7T2hRbhUX1t85rOG8e4UsnT+Ti83pLU43EK+IIBv0ahABqSWsx0H6Z7b8L1pgpbLltrbSMV+2KxG5X6eCrN7tGqf/ABuPmJ6TJ13g095IbxwM9vVVZ2XiB/oVf2mRR+IunTPjLDb9O5HzVikEEgghlNiCCGB7CDwnXw58eavfjncKt8c0tqykn1JAA1JJPAAds2yZa4qza86hitJvbVWWuzMQeGHq/sInHt+IunVnX1YXI6byJ8xVS+ArrxoVR+hz8hJade6ff1lhpbgZ491YlQ204MdADo1+Whlv85gyUnttEo/o5ItETD3yh7o/KPlPGz7eqpvthcmGxAQEBAQJgQYEEwMGrtrDKbNXQH8wmvfH3TV42WY3FZZVGuji6MGU8wQRMxMSitWa+JhWZlh557XMBmSjXHFGak3g4uPivxlLmU3ES9B+HppPImto9x4ebCc57mIj7EMs3YdenTqOahys1gjHhltqL8je/wAJByqWtWIq+bfjLi8vLlr21maRHw3VTaVFRc1Ae4an0EpRhvMvE4um8rJaIrSd/wCOWA1YgWUuzKOwE3AnU+IfaOicfLg4VKZv5KodcIhrbHW0eYdr7OsYLVKOgy/zFsLGxNj8fnOL1Wto1aHj+rcOuHL3VjUS7ScTcuWRsn0812vgq9OtUNVG6zswcAlGB4G47rCx7J9j/DfVeFHDrji0RMe4eP6lxc05ptrcMKkrsR0SO9S91Cgk35a8B5zp9T5/CnjWjJeNTCtxePnjJE1rL1HDBsi5/fyjNbhmtr8Z8NzTX6luz1t7em+2N+1yR7lspqIG0YBh3gHXzk+LkZMc7rOmtqVnxLf4LEZ0B5jQ+M9507l/mcMX+flQyV7Z0yRL7RMBATIQECYEGBwe8G2nr1GRGK0VNtD75HEm3Lu7pUy5J3qHoOBw61rF7R5aKrTAEgdVb2dtl8JVDoSUuM6X6rLz07ewySl+1S5XGrlrr5dBU9pmHD2FCqUBtm6l/wBt5vPLrE60r0/D2e2Pui0f40+/m9dDF0UpUMzdcVGJBW1gbDXnrIeRnreuodHovSs3HzTkyeNenDylp6kgIYmIn2i0NYx0ifEQmG6lmsIa3vFKzafTpcLuVinphi1OmWAORs2YX5MRoDOdfqWKtu1wr9drFtRXcNnuhu/iMPiWeqAqCmUFmBzEspuLcgAfWVOfzMWXFEV97c/qfOx8mK9sOynFcggRNotavqWJjaLTacl7e5IrEeiaMoJiPI56pvQgawW4HfrL0cOe3aPvh0m6201rl8oNlVSey5Jt8jPQdBx3pNqz68IM8xOmdtLaeRsie/xJ+7f6zoc/nTj/AG09oa12soHOpdifzGeftys0zvun/wCpe2F6jjmQ2c5l7eYnR4fU793bf00tRtgbz0cTExuESZkIEwLOMv0b245Gt42MxPptT+UbeQYbF2GsoTHnb11LR2qcVjLzDM2anEVrzaENrNBj9prTYi1yPTUSC2KZs6uDnVx4oj5Xdn4rpUzWtraQ3r2zp0eNn+tTuZM1WSAgICBH0IPob/SYmEWbH9THNPu7uhvzSyDPSfpANbZcpPcbzg26VebTMT4eVt0bkd2oZW7+9P8AFVjTNPIcpddb3AIBv6yLlcCcOOLRO1fmcC/GrE2ne3STmqBAiZCBTAgzMeBoaO76LWUlFehc5geNiD62JGvdPY8Xq/Ctx/p5a/uc23HzRk3E+HSbHpYfDXWihVXYEkknXgOJvaOP1TjVydmOPfymtitPmWgGMLVGY8WYn4ynyN2vMsQ3+CxotrKc1ZRi64msV8ja7DrZ6IvyJX0JtPW8C02wxtDb2z5eakCYEGB5Fvrsd8HXLgf5eq2ZG5Kx1KH427vCVclNTt3eHye+sRPuHNVMRI9Lc3Ytav32m2kc2ZtLdiriz0mHwYpU1W7V6zMtM2Au1mOvD7K2m/Z8q9uRET21ncteqgCwNwosDbLcDnac7JPdL2fDxRhwxWf/AGZh2iaaWe+v3TmHaI0d0T8pmGxB/aMw7Y0x3QXg7oTB/jpPZ7hy2Kd/s0qOX9VRh9FPrOZ1a+sUV+8vOddyRutXohI7Z53UvOqOkXtHqJntkTeNTHsJgUMwHE2mYiZNrfTL94eom0Vn7MbhOcdojtk8KKtUKpJ4AX9JNx41kr/rFvTm8RUVarBWzJmLKRwKnUfOegyRE+YVI2y6OLtzlea7ZVVMZfQak6AcyTNqYpmdQxt3Wx8KaVFFb3rEt4sST87eU9RxsX08cVQzPlmywwmAgQYYlo98dn/xGEdQMzL/ADFFr3K8vMXml43CzxcnZliXj6YKm50uAewm0qbei7Kz5Z+EwooVFqIiMUOYB1DqfI/OItpjJx63rpuN/N46uJ2cq4RHFZ6q061KmGeqKeVvdCi5UsEFx2gc5Na/dXUOdgwfl83df1HpwmD3K2vW1/hnpg86rCn6qTcekhjBP2dG/VKx/wBzY0/ZhtI+89Ff1sfkJt+XlXnq9P7Y+0vZ/jsPTao1aiVQXNma9u641MxbD212l4/Uvq5IpX5Y6LYAXvbS/Oc+ZeypGo0t4qkzrlQ2dmVRc2BLEAAnlxm2ONzpX5dppim0fDZ0/Z7jyOtUpKezMx+Npe/L+Hlf1mI8D7hY9eDUm/Ww+kxPGlvXrVPnbCxG7m0qOpoO4H/TIqfAa/CaW48reLq+O0/ydPuvSxCYcZKbq1Ql3upU5r2AN7cAALTi8riZM2TUV9OJz+V9TLM7bgYDFNxIHi0zXo+SfcKH1oT/AINiPvr6t/SSfo1mPrQydk4OvTrWqMMuUnRr34Dh5zmdR4c8ev7oS479zeGcX36TNDtjZNatVBpOACuoYkAWtw9Z2um4PzG6x8Iclu1jjdbF2/5iH9Tf0nX/AEi/9Ifqrb7u49eADflcX+NpFbpV/szGWFODw+JNVaWJWrTpPcOSGsVA1ytwvy07ZXrxK47x9SNNpvuPC+u7oBYLUc0x7hYAMB39vwm+XNXv/Z6Rwxjs+sptmU9+o+Ex9SBtdiYPLXp656mcW00A5m3hfWS8bdstdQxPp6AJ6dCmZCAgDApMH9vGd6MB/CYx0AsjHpE7MrX08jceUqZK6l6HiZu+kf0pwmOBFmkWl+t4n2v9JlYNTYq66gjiIiZifBkpW8al2u728C4kZHstdRqOAcdq/US3jvt53l8S2Kd19Nu8lUXOb6ZTg6ys2UuhVe0txAHmJHk1NFzg99c0Wr8PFl2oRo1rjScycT3OPn7hmbJpV8ZWRKKkgOpZh7iAMDdj5STFinu2p8/nxGKYmfcS9radN4eZ3KgwwiNQJjz6EiBWIGs2yaqMtSmCQoIa3K+uvdOH1njTliJ9p8NtMM7wtbgLzzH5TzO1nvZm71WrWdqr6IFyJ2am5t4WE9H0Xi/T3dWzW26enPQIFGLxgpjtc8B9T3Sly+XXDX+21a7YalT1na5/3wE8xly3y23aU0RpiYzHINFmsVmRpa+LktafBt0u52COU1n4v1U7lHE+Z+U7vTuPFa90obS6WdNqmZEwECDApMDi/aZsrpMOKyi74c9bt6NiAfQ2PrI8ldwvcHL227Z+XlzMeUrOwintBl0PCNEZZZdLHEEMpKsOspFwdOYMamGZtW8al0dLfiuEswpswHvkHN5gG15v9afSnPAxTO9qMBga20anSVyww45nQv8AhQcl7TNq1m07lHnz0xV7cbq3wlIgA00KqLKCqkADkLyfthzPq2+4ECiygKOwAAegjUQ1m0z7lcv3zLVYbjAgEwFz2wJEDJpkW4wIPGBj4zZ1OsLMLHiGFrg/WV8vFpkjTaLaa+mauFNm93kw90+PYfGce2PNxp/b6b72zzvBYaAX7dZv+pZdemOyGAMRVqksitUPEngun4joJUnDmzT3T5bbhqKm1qjGw0E0+lEG0ioTxMxqBewGGavVWmOLtbwHEn0k2HH33iIJl6fQphFCqLKoCgdwGk9JSsVjUIZXRNhVAQECkwKTAtV6SupVhdWBUg8CDoRMfGmYmYnbxTeXYr4OuyMCabEtTbkyX+YvY/3la1dS7vHzRkr/AG0dRJqmmHb+zt6NejUw1emlTI3SoHVTZWsGAvwswvp96TU1LmcuLVnuh0ybr4FWzDDJcduZlH6SbSTshUnkZJjW2wddLAcOFuE2hDM7Y7iBaIgUkQKSIDLAZYFWWBUFgVgQLiiBfppfiLg8jwmJrE+xCbNoXv0NO/5V/pIvy+OJ32s7lr969oilR6NNHqi2n2U5nz4Svy8sY69tflmsbcbRScRKus0xph1+42AsrVmGrdRPAcSPPTynX6fh1E2lpaXWidNoqECqAgIFJgUmBSY+RpN6tkLi8M6WHSAFqZPJxw17DwM1vXcJ+Pk+neHijA8CLEGxHMESq7sTuNr2zMW2HrJURipUi/ep94HutNqzqUOekXpMPYaFbMoPaLy04UxqdFVoYWmN4FNoEZYEZYDJAnJAnLAkLAqCwKlgXUOsDIBgcHt3E9LiHPJT0a+C/wB7+s8/ysndkS1jw15qASvMfLK7s2g2IqrTT7ZtfsHM+QkuLHN7xEMTOnq2ForTRUQWVQAPAT0NKxSukS+JtAqECYCAgQYFBgUtAsuYHiO+FIUsdWA93pM37gG+ZMq3/k7mC3/51lriLiaLExt6LuXj+lwygm7Uf5Z7bD3T6fKWqW3DicvH2ZHQPwm6soECq0CcsBkgMsCoJMCckyGWACwFpgSh1gW9o4roqTPzUaeJ0Hxkea8VpNmYhwgWwnm5ncpWBiHu1hw4zeI1A7TcDCDr1Dx0pjuB1P0nS4FPM2aWdqs6jRcECoQJgTAQIMC2YFDQLTiB5f7QN3K7Yg1qSGotWxIHvKwAX0NpDek726XH5FYp2y5x9j1qNINUFgTa3Ney5mlq6hZw8it7drZ7n44UcRlY2SsMp7Mw1X5kecY5a8zFNq7d+2JW3GWZ040bYr7Wopo1VFPewms2iEsYbz8M/DVVqKGRgyngQQR6zMTtHNZrOpX8sywqywJyQJCTAnJAZYFjE1FRbsbCa3vWkd1vRDXHai9hHkZVjn4Z+W3bKpceh+0PWT15GOf+6GNS1m3ceKlqaG4BzMRwuOA+JPpObz+REx21b1hrsNhTUa3IC5+g85X4mGcl/wCmbTppq2GNOqQRYcvCScnFNLeIYiXfbi0mFJiRZWbq99hqR/vlLnArMRMy1tLqlnQarggVCBMCYCBBgUkQKCIFBEDExdLMIGg2ns9aiMjDRhbw7D5HWYtG4SY7zS0S8xxGHKsytoyMVPiDxlSY1L0NdZKbXkrVWFmqOR3sZibyVwY/iFdNASFUZnPAAXJmNTZJa1KRv07/AHU2a9CkQ/vO2cjiFvy8ZbpXUPP8rLGS+4b4LN1ZOWBUFgTlmAywGWBhbSwnSJa9iCCD2ESLNijJSayzE+Wjq1ej0rJl/ENUPnPO5uHkx/CWLQx8R0bDSVomYZ8MFlCiSR59DotkYLJS1HWfrH6D0noeJh+nT+0Vp2y12YjnrKD4iWprE+NNW7w1IKoA0A0mYiIjwMgCZFYECoQJgICAgUkQKTApIgWnWBhYjD3gcVvVuvVqVOkoAMxFnUkC9uBBPdIb49uhxuX9OO2zA2duZWbWu3Rr91LFv3cJiMKTL1DX8XXbL2LSoC1NAt+J4sfEyWtYhz75L39y2qU7TZGuBYFWWAywJCzAnLAZYFJSBj1cODxFxExGhp8Xu6jaoTTb8Pu+kqZOHiv/AK2iyzg922Dg1HDKDewFr+PdIcXArW25lmbOiWhOjpoyKVK0yMhRArAgVCBMBAQJgRAQIIgU2gUlYFDrB8LLJApFEGBWKQ7IBkgAsCvIIDIIEhIE5YFLLMCAsCSgmf8ABQ1OAVYFYWBcCwKwIFQECYEwEBAQEBAiAtAgiBSVgUGnAKkCcsCAkCRTgTlgMsBlgMsBlgMkBlgQUgBTgVBYFQECbQECYCBECYCAgIEQEBAQEBaAtAQFoCAtAWgICAgICAgIEwEBAQEBAQIECYCBEBAQEBAQEBAQEBAQJgICAgICAgICAgICAgIH/9k="/>
          <p:cNvSpPr>
            <a:spLocks noChangeAspect="1" noChangeArrowheads="1"/>
          </p:cNvSpPr>
          <p:nvPr/>
        </p:nvSpPr>
        <p:spPr bwMode="auto">
          <a:xfrm>
            <a:off x="155575" y="-1371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30728" name="AutoShape 8" descr="data:image/jpeg;base64,/9j/4AAQSkZJRgABAQAAAQABAAD/2wCEAAkGBxAQEBUUEBAUEA8QEhUQFBQUFRAUDxUUFBUWFhcXFRQYHCggHRolHBQVITEhJSkrLi4uFx8zODMsNygtLisBCgoKDg0OGhAQGiwkHyQsLCwsLCwsLCwsLCwsLCwsLCwsLCwsLCwsLCwsLCwsLCwsLCwsLCwsLCwsLCwsLCwsLP/AABEIAOEA4QMBEQACEQEDEQH/xAAbAAEAAQUBAAAAAAAAAAAAAAAAAQIDBAUGB//EAEAQAAIBAgMEBwUGBAQHAAAAAAECAAMRBBIhBQYxQRMiUWFxgZEHMqGxwUJSYnKCkhQj0eEVJEPwFzNTc4Oi8f/EABsBAQACAwEBAAAAAAAAAAAAAAADBAECBQYH/8QALhEBAAICAQQBAgcAAQUBAAAAAAECAxEEBRIhMUETUQYUFSIyYXFSM0JTgZEj/9oADAMBAAIRAxEAPwD3CBMBAQIgICBMBAQEBAQEBAQEBAQEBAQEBAQEBAQEBAQEBAgwECYCAgICAgICAgICAgICAgRAmAgICAgICBECYCAgRApqVAoJJsBqTymJ8EzprDt2nf3Xt22FvS95p9SEP1q7bHD11dcym4M3idpYmJXJlkgIEwIgICAgICAgICBrNo7bpUDlN2fjlWxI8eyTYuPbJ6QZeRXGp2dt6lWbKLo54Bra+BBm2Xi3xxuWMfJredNrK6wQEBAQECYCAgIEGBo9765SgLcGqqp8LMfmBNMnpFl/i53+OXLKyppmbq7S/nmnfq1ASPzL/a8npKxil2UlWCAgICAgICAgICAgY+0MSKNJ6h4U1LegmaV3MQ1tOomXmeGxua7ObuxLE95nepEVrpxb/unag461RCvEOpHjmE1zTE0ltij98PV5wnZIZICAgIEwECIEwEDV7x4E18M6L79sy/mXUevDzmLR4a2jcPKv4wjQ3BGhB0I8pX0q6bXc6o1THU8uoXMx8MpHzIm9I8t8ceXqcmWSAEBAmBBgTAiAgICAganeqmz4KuFBLdGSAOOmv0m+KYi8I8vmk6ePUsXpxnYizlTDd7m4JsVi00Jp0SKrnlobqPMj4GV+Rk7ap8GPdnrk5bpEyEBAQECYCBECYEQLOLxK0lzObAepPYJiZ0xadQ8y3sw6V6hqInQseNuLd7DhfwkE28qtrxMsXYVRsNco5VmtmYcSBy8O6Y7p34Y7pj06/ZO9fWC1zcHTPYAjxtyklb/dJTL93XAyVYTAQEBAQIgICAga3bm10wqXbV2uFXtPae4aSXDinJbSLLljHG3D43eKvUJvWKg/ZTqqPTU+c6dOPjrH3c22a9p3Lkq2zMz3VsoJuRN5p5Y759S9G3K2hQpItDoxRc26wuRUbtJOuaUeRx7R+7a5gz1/i7GUlwgICAgIEwECIEwIgcnvVjgKmU8Kag2/E39pBkn4Vs0+dOLxONzm8jhFEMU1ZnTLY7M2NUxFCrWpsc1FgMmlmXLdvPX4TeK7hvWm4d1ubjzVw+VjdqRy+K2up+Y8pJSdwlx23Gm/E3SkBAmAgRAQECGYAEnQDWNbYmdRt5jjBV2pjsiErT4s33KIPL8R+ZnS3GDHH3c/X1sjm6wNN3S98jsl+3KSPpLFLd1YlDeupmFS17TdpLPw2OB0PEcO2Z3E+Gs7jy9T2Di+mw9NzxZbHxUlT8ROLlr23mHYxTukM+RpCAgICBMBAQECIHBb10c2Myt7tR6IP5TZT9ZDf+Stf+bjsdhjh69WiTfo6jAE8SvFfgRNbRpraNLLVBMMO89l1YGlXXsqKfIr/aTU9J8Xpn7GpihjXpDRWDZR3aOvwZvSa1/lpivi+nUyVMQF4C8BeAgICBpt7cb0WFbWxfq+XFvgD6yfjV7rwg5FtUYO4uzeiw5qsLVMTaqb8Qn2F9Df9UzyMnff+mMFYrTfy8rxWIDVah+9Uc+rGXsfisQp3/kpappJPhH8ttgdl2wS4hr9JWxBRP8AtqrA/wDt8hIaXmcmkt6ax7em7moRgqV+edvIuxHwMocid5JXcEapDdSJMQEBAQJgIEQJgQYHJ76YQ5kqLxPUB/GvWT5GRZPe0OWPlyPtEp3r066e7iKKt+pbgj0yzF/u1v8Adz1PBOwuWtflznLydQis6iHNyc6KzqIb/dnaFTAlzTs/Shbhr2GW+ot4yL9UtHqEcdTtHqGZjN6XSsMVURb0lsVW4DCzD16/wEzj6le143DNOoWteNw9KwtcVKauvu1FVx4MAR853YncbdyJ3G3Pbxbzthq4oogY9GKpJvaxJGnpOfzeZbBrUKHM5lsExqGtXfOvzpof3Tn/AKvk/wCKhHVcnzVfpb6t9uiP0t/USavV9/yqlr1bz5qx8Z7RkVmWnh2LJYHOyqNQDpa+mvwnqOm8SObjjJW2oS36nERusMB/aLX5UKY8SxnWjolfm0q09Vv9lK+0iupBqUaZW4BylgdSBpfxkefpFKUm0WnwkxdSva8V09KB0nAl2o+7zL2ibfzYn+FC3FEK73+0Ws2XTlaw8zOz03iVyVmZlyefyJpaIiFH/EPE5cvQ0rWsLZhYWtpLc9Fp/wApV/1S/wDxcN0JHAyW3Tpj+Mo/zu/cKGZr25/OUMuO2OdSuY71vG4egYxcy4XB0es1JBS04dIwHSOe4a/GVqR9OJvPyltPfMVh6PhMOKdNUX3UUKPAC059p3O3QrGo0vTDJAQEBAmAgICAgYu0cGtamyNoG4EcQRwI7wZiY2xaNw813iuirRrjKaNQuD9mzA3t+EkAjvuJz+Za1cUxDncubVxzDRjaFG9s4v5zz84rTG3DnFbW2aBI53Eo53Eoq0VdSrAFWFiDziLTWdwRaYncN5hd5cTTpqiZAiKEXqm4CiwHHsEv16nmiNL1epZYjTX47FvXfPUOZrZb2A07BKmbkZMs7vKrlz3yzu8rEh/xD8sU7RpXtcm2lwGI07508PSOXlp31puPu27PDW46or1gUNx0dmPeG0HjqZ6/8KYc+HvpkiYhJMfs0ontUR/9mtqxaNSzEzWdw6ShvzjkFsyPbmyXb1BE5lukceZ35her1LNEaaDH4lq9Z61S3S1LZiBYGwAGngJc4/Gpgrqitl5Fss7usWlhFtYr4lENmYAyK2StfEt647WjcMnZVPp6yLSXpajXyqO0C+t+Q4zn862Ps71zi1v3dj1zdbdwYUF6hz4hxZj9lB91Pqedp5vNmm8u5iwxSHQyFOQEBAQECYCAgICBEDiPaZTpVqPQkf5ggPTcW6ozC+buIBnP5vIx0/bZQ5ufHT9tnl+D3YOcdK7BbEkqVvextYHle0o25OGK+FG3JxRV01KnlUDsAHpOPadzMuTNtzMq7TGmNEbEwKXW4I4XBHrM1ntmJkrOpaRMBVQBcmbKLXBUA20vrwn0bh/ibiUwRW3iYj0ltq07U1VZGCuACylhY34EA307xOr0zq+LnWmKRrTE1jt2TtNETJ5JgIETOyfTCx2yaVRXctUFe65ACvRWGjX53t5Tl8vjZb27qr/Gz0rGrNv7OejwOL6WsSwZeiWwHVLkXY693LtlLkcLNfGtYeVirke5qZwHZTDJAQEBAQJgICAgIEGB55vzVC4vrEAdChFzb7T/AFnnuqUtOXcfZwuo4r3zftjfhzLbToj/AFAfC5+U50YLz8IcfSeZk/jjlR/i9H7x/a02/L3+VqPw71D/AMUr2Gx1OobK12421BmlsVq+1DlcDkcX/q1mGTI/6U4YTbWoj7d/AEiTRgvLqYOi83NXux0mYQNr0fvH9rR+Wt9ktvw/1Csb+lK7T2hRbhUX1t85rOG8e4UsnT+Ti83pLU43EK+IIBv0ahABqSWsx0H6Z7b8L1pgpbLltrbSMV+2KxG5X6eCrN7tGqf/ABuPmJ6TJ13g095IbxwM9vVVZ2XiB/oVf2mRR+IunTPjLDb9O5HzVikEEgghlNiCCGB7CDwnXw58eavfjncKt8c0tqykn1JAA1JJPAAds2yZa4qza86hitJvbVWWuzMQeGHq/sInHt+IunVnX1YXI6byJ8xVS+ArrxoVR+hz8hJade6ff1lhpbgZ491YlQ204MdADo1+Whlv85gyUnttEo/o5ItETD3yh7o/KPlPGz7eqpvthcmGxAQEBAQJgQYEEwMGrtrDKbNXQH8wmvfH3TV42WY3FZZVGuji6MGU8wQRMxMSitWa+JhWZlh557XMBmSjXHFGak3g4uPivxlLmU3ES9B+HppPImto9x4ebCc57mIj7EMs3YdenTqOahys1gjHhltqL8je/wAJByqWtWIq+bfjLi8vLlr21maRHw3VTaVFRc1Ae4an0EpRhvMvE4um8rJaIrSd/wCOWA1YgWUuzKOwE3AnU+IfaOicfLg4VKZv5KodcIhrbHW0eYdr7OsYLVKOgy/zFsLGxNj8fnOL1Wto1aHj+rcOuHL3VjUS7ScTcuWRsn0812vgq9OtUNVG6zswcAlGB4G47rCx7J9j/DfVeFHDrji0RMe4eP6lxc05ptrcMKkrsR0SO9S91Cgk35a8B5zp9T5/CnjWjJeNTCtxePnjJE1rL1HDBsi5/fyjNbhmtr8Z8NzTX6luz1t7em+2N+1yR7lspqIG0YBh3gHXzk+LkZMc7rOmtqVnxLf4LEZ0B5jQ+M9507l/mcMX+flQyV7Z0yRL7RMBATIQECYEGBwe8G2nr1GRGK0VNtD75HEm3Lu7pUy5J3qHoOBw61rF7R5aKrTAEgdVb2dtl8JVDoSUuM6X6rLz07ewySl+1S5XGrlrr5dBU9pmHD2FCqUBtm6l/wBt5vPLrE60r0/D2e2Pui0f40+/m9dDF0UpUMzdcVGJBW1gbDXnrIeRnreuodHovSs3HzTkyeNenDylp6kgIYmIn2i0NYx0ifEQmG6lmsIa3vFKzafTpcLuVinphi1OmWAORs2YX5MRoDOdfqWKtu1wr9drFtRXcNnuhu/iMPiWeqAqCmUFmBzEspuLcgAfWVOfzMWXFEV97c/qfOx8mK9sOynFcggRNotavqWJjaLTacl7e5IrEeiaMoJiPI56pvQgawW4HfrL0cOe3aPvh0m6201rl8oNlVSey5Jt8jPQdBx3pNqz68IM8xOmdtLaeRsie/xJ+7f6zoc/nTj/AG09oa12soHOpdifzGeftys0zvun/wCpe2F6jjmQ2c5l7eYnR4fU793bf00tRtgbz0cTExuESZkIEwLOMv0b245Gt42MxPptT+UbeQYbF2GsoTHnb11LR2qcVjLzDM2anEVrzaENrNBj9prTYi1yPTUSC2KZs6uDnVx4oj5Xdn4rpUzWtraQ3r2zp0eNn+tTuZM1WSAgICBH0IPob/SYmEWbH9THNPu7uhvzSyDPSfpANbZcpPcbzg26VebTMT4eVt0bkd2oZW7+9P8AFVjTNPIcpddb3AIBv6yLlcCcOOLRO1fmcC/GrE2ne3STmqBAiZCBTAgzMeBoaO76LWUlFehc5geNiD62JGvdPY8Xq/Ctx/p5a/uc23HzRk3E+HSbHpYfDXWihVXYEkknXgOJvaOP1TjVydmOPfymtitPmWgGMLVGY8WYn4ynyN2vMsQ3+CxotrKc1ZRi64msV8ja7DrZ6IvyJX0JtPW8C02wxtDb2z5eakCYEGB5Fvrsd8HXLgf5eq2ZG5Kx1KH427vCVclNTt3eHye+sRPuHNVMRI9Lc3Ytav32m2kc2ZtLdiriz0mHwYpU1W7V6zMtM2Au1mOvD7K2m/Z8q9uRET21ncteqgCwNwosDbLcDnac7JPdL2fDxRhwxWf/AGZh2iaaWe+v3TmHaI0d0T8pmGxB/aMw7Y0x3QXg7oTB/jpPZ7hy2Kd/s0qOX9VRh9FPrOZ1a+sUV+8vOddyRutXohI7Z53UvOqOkXtHqJntkTeNTHsJgUMwHE2mYiZNrfTL94eom0Vn7MbhOcdojtk8KKtUKpJ4AX9JNx41kr/rFvTm8RUVarBWzJmLKRwKnUfOegyRE+YVI2y6OLtzlea7ZVVMZfQak6AcyTNqYpmdQxt3Wx8KaVFFb3rEt4sST87eU9RxsX08cVQzPlmywwmAgQYYlo98dn/xGEdQMzL/ADFFr3K8vMXml43CzxcnZliXj6YKm50uAewm0qbei7Kz5Z+EwooVFqIiMUOYB1DqfI/OItpjJx63rpuN/N46uJ2cq4RHFZ6q061KmGeqKeVvdCi5UsEFx2gc5Na/dXUOdgwfl83df1HpwmD3K2vW1/hnpg86rCn6qTcekhjBP2dG/VKx/wBzY0/ZhtI+89Ff1sfkJt+XlXnq9P7Y+0vZ/jsPTao1aiVQXNma9u641MxbD212l4/Uvq5IpX5Y6LYAXvbS/Oc+ZeypGo0t4qkzrlQ2dmVRc2BLEAAnlxm2ONzpX5dppim0fDZ0/Z7jyOtUpKezMx+Npe/L+Hlf1mI8D7hY9eDUm/Ww+kxPGlvXrVPnbCxG7m0qOpoO4H/TIqfAa/CaW48reLq+O0/ydPuvSxCYcZKbq1Ql3upU5r2AN7cAALTi8riZM2TUV9OJz+V9TLM7bgYDFNxIHi0zXo+SfcKH1oT/AINiPvr6t/SSfo1mPrQydk4OvTrWqMMuUnRr34Dh5zmdR4c8ev7oS479zeGcX36TNDtjZNatVBpOACuoYkAWtw9Z2um4PzG6x8Iclu1jjdbF2/5iH9Tf0nX/AEi/9Ifqrb7u49eADflcX+NpFbpV/szGWFODw+JNVaWJWrTpPcOSGsVA1ytwvy07ZXrxK47x9SNNpvuPC+u7oBYLUc0x7hYAMB39vwm+XNXv/Z6Rwxjs+sptmU9+o+Ex9SBtdiYPLXp656mcW00A5m3hfWS8bdstdQxPp6AJ6dCmZCAgDApMH9vGd6MB/CYx0AsjHpE7MrX08jceUqZK6l6HiZu+kf0pwmOBFmkWl+t4n2v9JlYNTYq66gjiIiZifBkpW8al2u728C4kZHstdRqOAcdq/US3jvt53l8S2Kd19Nu8lUXOb6ZTg6ys2UuhVe0txAHmJHk1NFzg99c0Wr8PFl2oRo1rjScycT3OPn7hmbJpV8ZWRKKkgOpZh7iAMDdj5STFinu2p8/nxGKYmfcS9radN4eZ3KgwwiNQJjz6EiBWIGs2yaqMtSmCQoIa3K+uvdOH1njTliJ9p8NtMM7wtbgLzzH5TzO1nvZm71WrWdqr6IFyJ2am5t4WE9H0Xi/T3dWzW26enPQIFGLxgpjtc8B9T3Sly+XXDX+21a7YalT1na5/3wE8xly3y23aU0RpiYzHINFmsVmRpa+LktafBt0u52COU1n4v1U7lHE+Z+U7vTuPFa90obS6WdNqmZEwECDApMDi/aZsrpMOKyi74c9bt6NiAfQ2PrI8ldwvcHL227Z+XlzMeUrOwintBl0PCNEZZZdLHEEMpKsOspFwdOYMamGZtW8al0dLfiuEswpswHvkHN5gG15v9afSnPAxTO9qMBga20anSVyww45nQv8AhQcl7TNq1m07lHnz0xV7cbq3wlIgA00KqLKCqkADkLyfthzPq2+4ECiygKOwAAegjUQ1m0z7lcv3zLVYbjAgEwFz2wJEDJpkW4wIPGBj4zZ1OsLMLHiGFrg/WV8vFpkjTaLaa+mauFNm93kw90+PYfGce2PNxp/b6b72zzvBYaAX7dZv+pZdemOyGAMRVqksitUPEngun4joJUnDmzT3T5bbhqKm1qjGw0E0+lEG0ioTxMxqBewGGavVWmOLtbwHEn0k2HH33iIJl6fQphFCqLKoCgdwGk9JSsVjUIZXRNhVAQECkwKTAtV6SupVhdWBUg8CDoRMfGmYmYnbxTeXYr4OuyMCabEtTbkyX+YvY/3la1dS7vHzRkr/AG0dRJqmmHb+zt6NejUw1emlTI3SoHVTZWsGAvwswvp96TU1LmcuLVnuh0ybr4FWzDDJcduZlH6SbSTshUnkZJjW2wddLAcOFuE2hDM7Y7iBaIgUkQKSIDLAZYFWWBUFgVgQLiiBfppfiLg8jwmJrE+xCbNoXv0NO/5V/pIvy+OJ32s7lr969oilR6NNHqi2n2U5nz4Svy8sY69tflmsbcbRScRKus0xph1+42AsrVmGrdRPAcSPPTynX6fh1E2lpaXWidNoqECqAgIFJgUmBSY+RpN6tkLi8M6WHSAFqZPJxw17DwM1vXcJ+Pk+neHijA8CLEGxHMESq7sTuNr2zMW2HrJURipUi/ep94HutNqzqUOekXpMPYaFbMoPaLy04UxqdFVoYWmN4FNoEZYEZYDJAnJAnLAkLAqCwKlgXUOsDIBgcHt3E9LiHPJT0a+C/wB7+s8/ysndkS1jw15qASvMfLK7s2g2IqrTT7ZtfsHM+QkuLHN7xEMTOnq2ForTRUQWVQAPAT0NKxSukS+JtAqECYCAgQYFBgUtAsuYHiO+FIUsdWA93pM37gG+ZMq3/k7mC3/51lriLiaLExt6LuXj+lwygm7Uf5Z7bD3T6fKWqW3DicvH2ZHQPwm6soECq0CcsBkgMsCoJMCckyGWACwFpgSh1gW9o4roqTPzUaeJ0Hxkea8VpNmYhwgWwnm5ncpWBiHu1hw4zeI1A7TcDCDr1Dx0pjuB1P0nS4FPM2aWdqs6jRcECoQJgTAQIMC2YFDQLTiB5f7QN3K7Yg1qSGotWxIHvKwAX0NpDek726XH5FYp2y5x9j1qNINUFgTa3Ney5mlq6hZw8it7drZ7n44UcRlY2SsMp7Mw1X5kecY5a8zFNq7d+2JW3GWZ040bYr7Wopo1VFPewms2iEsYbz8M/DVVqKGRgyngQQR6zMTtHNZrOpX8sywqywJyQJCTAnJAZYFjE1FRbsbCa3vWkd1vRDXHai9hHkZVjn4Z+W3bKpceh+0PWT15GOf+6GNS1m3ceKlqaG4BzMRwuOA+JPpObz+REx21b1hrsNhTUa3IC5+g85X4mGcl/wCmbTppq2GNOqQRYcvCScnFNLeIYiXfbi0mFJiRZWbq99hqR/vlLnArMRMy1tLqlnQarggVCBMCYCBBgUkQKCIFBEDExdLMIGg2ns9aiMjDRhbw7D5HWYtG4SY7zS0S8xxGHKsytoyMVPiDxlSY1L0NdZKbXkrVWFmqOR3sZibyVwY/iFdNASFUZnPAAXJmNTZJa1KRv07/AHU2a9CkQ/vO2cjiFvy8ZbpXUPP8rLGS+4b4LN1ZOWBUFgTlmAywGWBhbSwnSJa9iCCD2ESLNijJSayzE+Wjq1ej0rJl/ENUPnPO5uHkx/CWLQx8R0bDSVomYZ8MFlCiSR59DotkYLJS1HWfrH6D0noeJh+nT+0Vp2y12YjnrKD4iWprE+NNW7w1IKoA0A0mYiIjwMgCZFYECoQJgICAgUkQKTApIgWnWBhYjD3gcVvVuvVqVOkoAMxFnUkC9uBBPdIb49uhxuX9OO2zA2duZWbWu3Rr91LFv3cJiMKTL1DX8XXbL2LSoC1NAt+J4sfEyWtYhz75L39y2qU7TZGuBYFWWAywJCzAnLAZYFJSBj1cODxFxExGhp8Xu6jaoTTb8Pu+kqZOHiv/AK2iyzg922Dg1HDKDewFr+PdIcXArW25lmbOiWhOjpoyKVK0yMhRArAgVCBMBAQJgRAQIIgU2gUlYFDrB8LLJApFEGBWKQ7IBkgAsCvIIDIIEhIE5YFLLMCAsCSgmf8ABQ1OAVYFYWBcCwKwIFQECYEwEBAQEBAiAtAgiBSVgUGnAKkCcsCAkCRTgTlgMsBlgMsBlgMkBlgQUgBTgVBYFQECbQECYCBECYCAgIEQEBAQEBaAtAQFoCAtAWgICAgICAgIEwEBAQEBAQIECYCBEBAQEBAQEBAQEBAQJgICAgICAgICAgICAgIH/9k="/>
          <p:cNvSpPr>
            <a:spLocks noChangeAspect="1" noChangeArrowheads="1"/>
          </p:cNvSpPr>
          <p:nvPr/>
        </p:nvSpPr>
        <p:spPr bwMode="auto">
          <a:xfrm>
            <a:off x="155575" y="-1371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30729" name="AutoShape 10" descr="data:image/jpeg;base64,/9j/4AAQSkZJRgABAQAAAQABAAD/2wCEAAkGBxAQEBUUEBAUEA8QEhUQFBQUFRAUDxUUFBUWFhcXFRQYHCggHRolHBQVITEhJSkrLi4uFx8zODMsNygtLisBCgoKDg0OGhAQGiwkHyQsLCwsLCwsLCwsLCwsLCwsLCwsLCwsLCwsLCwsLCwsLCwsLCwsLCwsLCwsLCwsLCwsLP/AABEIAOEA4QMBEQACEQEDEQH/xAAbAAEAAQUBAAAAAAAAAAAAAAAAAQIDBAUGB//EAEAQAAIBAgMEBwUGBAQHAAAAAAECAAMRBBIhBQYxQRMiUWFxgZEHMqGxwUJSYnKCkhQj0eEVJEPwFzNTc4Oi8f/EABsBAQACAwEBAAAAAAAAAAAAAAADBAECBQYH/8QALhEBAAICAQQBAgcAAQUBAAAAAAECAxEEBRIhMUETUQYUFSIyYXFSM0JTgZEj/9oADAMBAAIRAxEAPwD3CBMBAQIgICBMBAQEBAQEBAQEBAQEBAQEBAQEBAQEBAQEBAgwECYCAgICAgICAgICAgICAgRAmAgICAgICBECYCAgRApqVAoJJsBqTymJ8EzprDt2nf3Xt22FvS95p9SEP1q7bHD11dcym4M3idpYmJXJlkgIEwIgICAgICAgICBrNo7bpUDlN2fjlWxI8eyTYuPbJ6QZeRXGp2dt6lWbKLo54Bra+BBm2Xi3xxuWMfJredNrK6wQEBAQECYCAgIEGBo9765SgLcGqqp8LMfmBNMnpFl/i53+OXLKyppmbq7S/nmnfq1ASPzL/a8npKxil2UlWCAgICAgICAgICAgY+0MSKNJ6h4U1LegmaV3MQ1tOomXmeGxua7ObuxLE95nepEVrpxb/unag461RCvEOpHjmE1zTE0ltij98PV5wnZIZICAgIEwECIEwEDV7x4E18M6L79sy/mXUevDzmLR4a2jcPKv4wjQ3BGhB0I8pX0q6bXc6o1THU8uoXMx8MpHzIm9I8t8ceXqcmWSAEBAmBBgTAiAgICAganeqmz4KuFBLdGSAOOmv0m+KYi8I8vmk6ePUsXpxnYizlTDd7m4JsVi00Jp0SKrnlobqPMj4GV+Rk7ap8GPdnrk5bpEyEBAQECYCBECYEQLOLxK0lzObAepPYJiZ0xadQ8y3sw6V6hqInQseNuLd7DhfwkE28qtrxMsXYVRsNco5VmtmYcSBy8O6Y7p34Y7pj06/ZO9fWC1zcHTPYAjxtyklb/dJTL93XAyVYTAQEBAQIgICAga3bm10wqXbV2uFXtPae4aSXDinJbSLLljHG3D43eKvUJvWKg/ZTqqPTU+c6dOPjrH3c22a9p3Lkq2zMz3VsoJuRN5p5Y759S9G3K2hQpItDoxRc26wuRUbtJOuaUeRx7R+7a5gz1/i7GUlwgICAgIEwECIEwIgcnvVjgKmU8Kag2/E39pBkn4Vs0+dOLxONzm8jhFEMU1ZnTLY7M2NUxFCrWpsc1FgMmlmXLdvPX4TeK7hvWm4d1ubjzVw+VjdqRy+K2up+Y8pJSdwlx23Gm/E3SkBAmAgRAQECGYAEnQDWNbYmdRt5jjBV2pjsiErT4s33KIPL8R+ZnS3GDHH3c/X1sjm6wNN3S98jsl+3KSPpLFLd1YlDeupmFS17TdpLPw2OB0PEcO2Z3E+Gs7jy9T2Di+mw9NzxZbHxUlT8ROLlr23mHYxTukM+RpCAgICBMBAQECIHBb10c2Myt7tR6IP5TZT9ZDf+Stf+bjsdhjh69WiTfo6jAE8SvFfgRNbRpraNLLVBMMO89l1YGlXXsqKfIr/aTU9J8Xpn7GpihjXpDRWDZR3aOvwZvSa1/lpivi+nUyVMQF4C8BeAgICBpt7cb0WFbWxfq+XFvgD6yfjV7rwg5FtUYO4uzeiw5qsLVMTaqb8Qn2F9Df9UzyMnff+mMFYrTfy8rxWIDVah+9Uc+rGXsfisQp3/kpappJPhH8ttgdl2wS4hr9JWxBRP8AtqrA/wDt8hIaXmcmkt6ax7em7moRgqV+edvIuxHwMocid5JXcEapDdSJMQEBAQJgIEQJgQYHJ76YQ5kqLxPUB/GvWT5GRZPe0OWPlyPtEp3r066e7iKKt+pbgj0yzF/u1v8Adz1PBOwuWtflznLydQis6iHNyc6KzqIb/dnaFTAlzTs/Shbhr2GW+ot4yL9UtHqEcdTtHqGZjN6XSsMVURb0lsVW4DCzD16/wEzj6le143DNOoWteNw9KwtcVKauvu1FVx4MAR853YncbdyJ3G3Pbxbzthq4oogY9GKpJvaxJGnpOfzeZbBrUKHM5lsExqGtXfOvzpof3Tn/AKvk/wCKhHVcnzVfpb6t9uiP0t/USavV9/yqlr1bz5qx8Z7RkVmWnh2LJYHOyqNQDpa+mvwnqOm8SObjjJW2oS36nERusMB/aLX5UKY8SxnWjolfm0q09Vv9lK+0iupBqUaZW4BylgdSBpfxkefpFKUm0WnwkxdSva8V09KB0nAl2o+7zL2ibfzYn+FC3FEK73+0Ws2XTlaw8zOz03iVyVmZlyefyJpaIiFH/EPE5cvQ0rWsLZhYWtpLc9Fp/wApV/1S/wDxcN0JHAyW3Tpj+Mo/zu/cKGZr25/OUMuO2OdSuY71vG4egYxcy4XB0es1JBS04dIwHSOe4a/GVqR9OJvPyltPfMVh6PhMOKdNUX3UUKPAC059p3O3QrGo0vTDJAQEBAmAgICAgYu0cGtamyNoG4EcQRwI7wZiY2xaNw813iuirRrjKaNQuD9mzA3t+EkAjvuJz+Za1cUxDncubVxzDRjaFG9s4v5zz84rTG3DnFbW2aBI53Eo53Eoq0VdSrAFWFiDziLTWdwRaYncN5hd5cTTpqiZAiKEXqm4CiwHHsEv16nmiNL1epZYjTX47FvXfPUOZrZb2A07BKmbkZMs7vKrlz3yzu8rEh/xD8sU7RpXtcm2lwGI07508PSOXlp31puPu27PDW46or1gUNx0dmPeG0HjqZ6/8KYc+HvpkiYhJMfs0ontUR/9mtqxaNSzEzWdw6ShvzjkFsyPbmyXb1BE5lukceZ35her1LNEaaDH4lq9Z61S3S1LZiBYGwAGngJc4/Gpgrqitl5Fss7usWlhFtYr4lENmYAyK2StfEt647WjcMnZVPp6yLSXpajXyqO0C+t+Q4zn862Ps71zi1v3dj1zdbdwYUF6hz4hxZj9lB91Pqedp5vNmm8u5iwxSHQyFOQEBAQECYCAgICBEDiPaZTpVqPQkf5ggPTcW6ozC+buIBnP5vIx0/bZQ5ufHT9tnl+D3YOcdK7BbEkqVvextYHle0o25OGK+FG3JxRV01KnlUDsAHpOPadzMuTNtzMq7TGmNEbEwKXW4I4XBHrM1ntmJkrOpaRMBVQBcmbKLXBUA20vrwn0bh/ibiUwRW3iYj0ltq07U1VZGCuACylhY34EA307xOr0zq+LnWmKRrTE1jt2TtNETJ5JgIETOyfTCx2yaVRXctUFe65ACvRWGjX53t5Tl8vjZb27qr/Gz0rGrNv7OejwOL6WsSwZeiWwHVLkXY693LtlLkcLNfGtYeVirke5qZwHZTDJAQEBAQJgICAgIEGB55vzVC4vrEAdChFzb7T/AFnnuqUtOXcfZwuo4r3zftjfhzLbToj/AFAfC5+U50YLz8IcfSeZk/jjlR/i9H7x/a02/L3+VqPw71D/AMUr2Gx1OobK12421BmlsVq+1DlcDkcX/q1mGTI/6U4YTbWoj7d/AEiTRgvLqYOi83NXux0mYQNr0fvH9rR+Wt9ktvw/1Csb+lK7T2hRbhUX1t85rOG8e4UsnT+Ti83pLU43EK+IIBv0ahABqSWsx0H6Z7b8L1pgpbLltrbSMV+2KxG5X6eCrN7tGqf/ABuPmJ6TJ13g095IbxwM9vVVZ2XiB/oVf2mRR+IunTPjLDb9O5HzVikEEgghlNiCCGB7CDwnXw58eavfjncKt8c0tqykn1JAA1JJPAAds2yZa4qza86hitJvbVWWuzMQeGHq/sInHt+IunVnX1YXI6byJ8xVS+ArrxoVR+hz8hJade6ff1lhpbgZ491YlQ204MdADo1+Whlv85gyUnttEo/o5ItETD3yh7o/KPlPGz7eqpvthcmGxAQEBAQJgQYEEwMGrtrDKbNXQH8wmvfH3TV42WY3FZZVGuji6MGU8wQRMxMSitWa+JhWZlh557XMBmSjXHFGak3g4uPivxlLmU3ES9B+HppPImto9x4ebCc57mIj7EMs3YdenTqOahys1gjHhltqL8je/wAJByqWtWIq+bfjLi8vLlr21maRHw3VTaVFRc1Ae4an0EpRhvMvE4um8rJaIrSd/wCOWA1YgWUuzKOwE3AnU+IfaOicfLg4VKZv5KodcIhrbHW0eYdr7OsYLVKOgy/zFsLGxNj8fnOL1Wto1aHj+rcOuHL3VjUS7ScTcuWRsn0812vgq9OtUNVG6zswcAlGB4G47rCx7J9j/DfVeFHDrji0RMe4eP6lxc05ptrcMKkrsR0SO9S91Cgk35a8B5zp9T5/CnjWjJeNTCtxePnjJE1rL1HDBsi5/fyjNbhmtr8Z8NzTX6luz1t7em+2N+1yR7lspqIG0YBh3gHXzk+LkZMc7rOmtqVnxLf4LEZ0B5jQ+M9507l/mcMX+flQyV7Z0yRL7RMBATIQECYEGBwe8G2nr1GRGK0VNtD75HEm3Lu7pUy5J3qHoOBw61rF7R5aKrTAEgdVb2dtl8JVDoSUuM6X6rLz07ewySl+1S5XGrlrr5dBU9pmHD2FCqUBtm6l/wBt5vPLrE60r0/D2e2Pui0f40+/m9dDF0UpUMzdcVGJBW1gbDXnrIeRnreuodHovSs3HzTkyeNenDylp6kgIYmIn2i0NYx0ifEQmG6lmsIa3vFKzafTpcLuVinphi1OmWAORs2YX5MRoDOdfqWKtu1wr9drFtRXcNnuhu/iMPiWeqAqCmUFmBzEspuLcgAfWVOfzMWXFEV97c/qfOx8mK9sOynFcggRNotavqWJjaLTacl7e5IrEeiaMoJiPI56pvQgawW4HfrL0cOe3aPvh0m6201rl8oNlVSey5Jt8jPQdBx3pNqz68IM8xOmdtLaeRsie/xJ+7f6zoc/nTj/AG09oa12soHOpdifzGeftys0zvun/wCpe2F6jjmQ2c5l7eYnR4fU793bf00tRtgbz0cTExuESZkIEwLOMv0b245Gt42MxPptT+UbeQYbF2GsoTHnb11LR2qcVjLzDM2anEVrzaENrNBj9prTYi1yPTUSC2KZs6uDnVx4oj5Xdn4rpUzWtraQ3r2zp0eNn+tTuZM1WSAgICBH0IPob/SYmEWbH9THNPu7uhvzSyDPSfpANbZcpPcbzg26VebTMT4eVt0bkd2oZW7+9P8AFVjTNPIcpddb3AIBv6yLlcCcOOLRO1fmcC/GrE2ne3STmqBAiZCBTAgzMeBoaO76LWUlFehc5geNiD62JGvdPY8Xq/Ctx/p5a/uc23HzRk3E+HSbHpYfDXWihVXYEkknXgOJvaOP1TjVydmOPfymtitPmWgGMLVGY8WYn4ynyN2vMsQ3+CxotrKc1ZRi64msV8ja7DrZ6IvyJX0JtPW8C02wxtDb2z5eakCYEGB5Fvrsd8HXLgf5eq2ZG5Kx1KH427vCVclNTt3eHye+sRPuHNVMRI9Lc3Ytav32m2kc2ZtLdiriz0mHwYpU1W7V6zMtM2Au1mOvD7K2m/Z8q9uRET21ncteqgCwNwosDbLcDnac7JPdL2fDxRhwxWf/AGZh2iaaWe+v3TmHaI0d0T8pmGxB/aMw7Y0x3QXg7oTB/jpPZ7hy2Kd/s0qOX9VRh9FPrOZ1a+sUV+8vOddyRutXohI7Z53UvOqOkXtHqJntkTeNTHsJgUMwHE2mYiZNrfTL94eom0Vn7MbhOcdojtk8KKtUKpJ4AX9JNx41kr/rFvTm8RUVarBWzJmLKRwKnUfOegyRE+YVI2y6OLtzlea7ZVVMZfQak6AcyTNqYpmdQxt3Wx8KaVFFb3rEt4sST87eU9RxsX08cVQzPlmywwmAgQYYlo98dn/xGEdQMzL/ADFFr3K8vMXml43CzxcnZliXj6YKm50uAewm0qbei7Kz5Z+EwooVFqIiMUOYB1DqfI/OItpjJx63rpuN/N46uJ2cq4RHFZ6q061KmGeqKeVvdCi5UsEFx2gc5Na/dXUOdgwfl83df1HpwmD3K2vW1/hnpg86rCn6qTcekhjBP2dG/VKx/wBzY0/ZhtI+89Ff1sfkJt+XlXnq9P7Y+0vZ/jsPTao1aiVQXNma9u641MxbD212l4/Uvq5IpX5Y6LYAXvbS/Oc+ZeypGo0t4qkzrlQ2dmVRc2BLEAAnlxm2ONzpX5dppim0fDZ0/Z7jyOtUpKezMx+Npe/L+Hlf1mI8D7hY9eDUm/Ww+kxPGlvXrVPnbCxG7m0qOpoO4H/TIqfAa/CaW48reLq+O0/ydPuvSxCYcZKbq1Ql3upU5r2AN7cAALTi8riZM2TUV9OJz+V9TLM7bgYDFNxIHi0zXo+SfcKH1oT/AINiPvr6t/SSfo1mPrQydk4OvTrWqMMuUnRr34Dh5zmdR4c8ev7oS479zeGcX36TNDtjZNatVBpOACuoYkAWtw9Z2um4PzG6x8Iclu1jjdbF2/5iH9Tf0nX/AEi/9Ifqrb7u49eADflcX+NpFbpV/szGWFODw+JNVaWJWrTpPcOSGsVA1ytwvy07ZXrxK47x9SNNpvuPC+u7oBYLUc0x7hYAMB39vwm+XNXv/Z6Rwxjs+sptmU9+o+Ex9SBtdiYPLXp656mcW00A5m3hfWS8bdstdQxPp6AJ6dCmZCAgDApMH9vGd6MB/CYx0AsjHpE7MrX08jceUqZK6l6HiZu+kf0pwmOBFmkWl+t4n2v9JlYNTYq66gjiIiZifBkpW8al2u728C4kZHstdRqOAcdq/US3jvt53l8S2Kd19Nu8lUXOb6ZTg6ys2UuhVe0txAHmJHk1NFzg99c0Wr8PFl2oRo1rjScycT3OPn7hmbJpV8ZWRKKkgOpZh7iAMDdj5STFinu2p8/nxGKYmfcS9radN4eZ3KgwwiNQJjz6EiBWIGs2yaqMtSmCQoIa3K+uvdOH1njTliJ9p8NtMM7wtbgLzzH5TzO1nvZm71WrWdqr6IFyJ2am5t4WE9H0Xi/T3dWzW26enPQIFGLxgpjtc8B9T3Sly+XXDX+21a7YalT1na5/3wE8xly3y23aU0RpiYzHINFmsVmRpa+LktafBt0u52COU1n4v1U7lHE+Z+U7vTuPFa90obS6WdNqmZEwECDApMDi/aZsrpMOKyi74c9bt6NiAfQ2PrI8ldwvcHL227Z+XlzMeUrOwintBl0PCNEZZZdLHEEMpKsOspFwdOYMamGZtW8al0dLfiuEswpswHvkHN5gG15v9afSnPAxTO9qMBga20anSVyww45nQv8AhQcl7TNq1m07lHnz0xV7cbq3wlIgA00KqLKCqkADkLyfthzPq2+4ECiygKOwAAegjUQ1m0z7lcv3zLVYbjAgEwFz2wJEDJpkW4wIPGBj4zZ1OsLMLHiGFrg/WV8vFpkjTaLaa+mauFNm93kw90+PYfGce2PNxp/b6b72zzvBYaAX7dZv+pZdemOyGAMRVqksitUPEngun4joJUnDmzT3T5bbhqKm1qjGw0E0+lEG0ioTxMxqBewGGavVWmOLtbwHEn0k2HH33iIJl6fQphFCqLKoCgdwGk9JSsVjUIZXRNhVAQECkwKTAtV6SupVhdWBUg8CDoRMfGmYmYnbxTeXYr4OuyMCabEtTbkyX+YvY/3la1dS7vHzRkr/AG0dRJqmmHb+zt6NejUw1emlTI3SoHVTZWsGAvwswvp96TU1LmcuLVnuh0ybr4FWzDDJcduZlH6SbSTshUnkZJjW2wddLAcOFuE2hDM7Y7iBaIgUkQKSIDLAZYFWWBUFgVgQLiiBfppfiLg8jwmJrE+xCbNoXv0NO/5V/pIvy+OJ32s7lr969oilR6NNHqi2n2U5nz4Svy8sY69tflmsbcbRScRKus0xph1+42AsrVmGrdRPAcSPPTynX6fh1E2lpaXWidNoqECqAgIFJgUmBSY+RpN6tkLi8M6WHSAFqZPJxw17DwM1vXcJ+Pk+neHijA8CLEGxHMESq7sTuNr2zMW2HrJURipUi/ep94HutNqzqUOekXpMPYaFbMoPaLy04UxqdFVoYWmN4FNoEZYEZYDJAnJAnLAkLAqCwKlgXUOsDIBgcHt3E9LiHPJT0a+C/wB7+s8/ysndkS1jw15qASvMfLK7s2g2IqrTT7ZtfsHM+QkuLHN7xEMTOnq2ForTRUQWVQAPAT0NKxSukS+JtAqECYCAgQYFBgUtAsuYHiO+FIUsdWA93pM37gG+ZMq3/k7mC3/51lriLiaLExt6LuXj+lwygm7Uf5Z7bD3T6fKWqW3DicvH2ZHQPwm6soECq0CcsBkgMsCoJMCckyGWACwFpgSh1gW9o4roqTPzUaeJ0Hxkea8VpNmYhwgWwnm5ncpWBiHu1hw4zeI1A7TcDCDr1Dx0pjuB1P0nS4FPM2aWdqs6jRcECoQJgTAQIMC2YFDQLTiB5f7QN3K7Yg1qSGotWxIHvKwAX0NpDek726XH5FYp2y5x9j1qNINUFgTa3Ney5mlq6hZw8it7drZ7n44UcRlY2SsMp7Mw1X5kecY5a8zFNq7d+2JW3GWZ040bYr7Wopo1VFPewms2iEsYbz8M/DVVqKGRgyngQQR6zMTtHNZrOpX8sywqywJyQJCTAnJAZYFjE1FRbsbCa3vWkd1vRDXHai9hHkZVjn4Z+W3bKpceh+0PWT15GOf+6GNS1m3ceKlqaG4BzMRwuOA+JPpObz+REx21b1hrsNhTUa3IC5+g85X4mGcl/wCmbTppq2GNOqQRYcvCScnFNLeIYiXfbi0mFJiRZWbq99hqR/vlLnArMRMy1tLqlnQarggVCBMCYCBBgUkQKCIFBEDExdLMIGg2ns9aiMjDRhbw7D5HWYtG4SY7zS0S8xxGHKsytoyMVPiDxlSY1L0NdZKbXkrVWFmqOR3sZibyVwY/iFdNASFUZnPAAXJmNTZJa1KRv07/AHU2a9CkQ/vO2cjiFvy8ZbpXUPP8rLGS+4b4LN1ZOWBUFgTlmAywGWBhbSwnSJa9iCCD2ESLNijJSayzE+Wjq1ej0rJl/ENUPnPO5uHkx/CWLQx8R0bDSVomYZ8MFlCiSR59DotkYLJS1HWfrH6D0noeJh+nT+0Vp2y12YjnrKD4iWprE+NNW7w1IKoA0A0mYiIjwMgCZFYECoQJgICAgUkQKTApIgWnWBhYjD3gcVvVuvVqVOkoAMxFnUkC9uBBPdIb49uhxuX9OO2zA2duZWbWu3Rr91LFv3cJiMKTL1DX8XXbL2LSoC1NAt+J4sfEyWtYhz75L39y2qU7TZGuBYFWWAywJCzAnLAZYFJSBj1cODxFxExGhp8Xu6jaoTTb8Pu+kqZOHiv/AK2iyzg922Dg1HDKDewFr+PdIcXArW25lmbOiWhOjpoyKVK0yMhRArAgVCBMBAQJgRAQIIgU2gUlYFDrB8LLJApFEGBWKQ7IBkgAsCvIIDIIEhIE5YFLLMCAsCSgmf8ABQ1OAVYFYWBcCwKwIFQECYEwEBAQEBAiAtAgiBSVgUGnAKkCcsCAkCRTgTlgMsBlgMsBlgMkBlgQUgBTgVBYFQECbQECYCBECYCAgIEQEBAQEBaAtAQFoCAtAWgICAgICAgIEwEBAQEBAQIECYCBEBAQEBAQEBAQEBAQJgICAgICAgICAgICAgIH/9k="/>
          <p:cNvSpPr>
            <a:spLocks noChangeAspect="1" noChangeArrowheads="1"/>
          </p:cNvSpPr>
          <p:nvPr/>
        </p:nvSpPr>
        <p:spPr bwMode="auto">
          <a:xfrm>
            <a:off x="155575" y="-1371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30730" name="AutoShape 12" descr="data:image/jpeg;base64,/9j/4AAQSkZJRgABAQAAAQABAAD/2wCEAAkGBxAQEBUUEBAUEA8QEhUQFBQUFRAUDxUUFBUWFhcXFRQYHCggHRolHBQVITEhJSkrLi4uFx8zODMsNygtLisBCgoKDg0OGhAQGiwkHyQsLCwsLCwsLCwsLCwsLCwsLCwsLCwsLCwsLCwsLCwsLCwsLCwsLCwsLCwsLCwsLCwsLP/AABEIAOEA4QMBEQACEQEDEQH/xAAbAAEAAQUBAAAAAAAAAAAAAAAAAQIDBAUGB//EAEAQAAIBAgMEBwUGBAQHAAAAAAECAAMRBBIhBQYxQRMiUWFxgZEHMqGxwUJSYnKCkhQj0eEVJEPwFzNTc4Oi8f/EABsBAQACAwEBAAAAAAAAAAAAAAADBAECBQYH/8QALhEBAAICAQQBAgcAAQUBAAAAAAECAxEEBRIhMUETUQYUFSIyYXFSM0JTgZEj/9oADAMBAAIRAxEAPwD3CBMBAQIgICBMBAQEBAQEBAQEBAQEBAQEBAQEBAQEBAQEBAgwECYCAgICAgICAgICAgICAgRAmAgICAgICBECYCAgRApqVAoJJsBqTymJ8EzprDt2nf3Xt22FvS95p9SEP1q7bHD11dcym4M3idpYmJXJlkgIEwIgICAgICAgICBrNo7bpUDlN2fjlWxI8eyTYuPbJ6QZeRXGp2dt6lWbKLo54Bra+BBm2Xi3xxuWMfJredNrK6wQEBAQECYCAgIEGBo9765SgLcGqqp8LMfmBNMnpFl/i53+OXLKyppmbq7S/nmnfq1ASPzL/a8npKxil2UlWCAgICAgICAgICAgY+0MSKNJ6h4U1LegmaV3MQ1tOomXmeGxua7ObuxLE95nepEVrpxb/unag461RCvEOpHjmE1zTE0ltij98PV5wnZIZICAgIEwECIEwEDV7x4E18M6L79sy/mXUevDzmLR4a2jcPKv4wjQ3BGhB0I8pX0q6bXc6o1THU8uoXMx8MpHzIm9I8t8ceXqcmWSAEBAmBBgTAiAgICAganeqmz4KuFBLdGSAOOmv0m+KYi8I8vmk6ePUsXpxnYizlTDd7m4JsVi00Jp0SKrnlobqPMj4GV+Rk7ap8GPdnrk5bpEyEBAQECYCBECYEQLOLxK0lzObAepPYJiZ0xadQ8y3sw6V6hqInQseNuLd7DhfwkE28qtrxMsXYVRsNco5VmtmYcSBy8O6Y7p34Y7pj06/ZO9fWC1zcHTPYAjxtyklb/dJTL93XAyVYTAQEBAQIgICAga3bm10wqXbV2uFXtPae4aSXDinJbSLLljHG3D43eKvUJvWKg/ZTqqPTU+c6dOPjrH3c22a9p3Lkq2zMz3VsoJuRN5p5Y759S9G3K2hQpItDoxRc26wuRUbtJOuaUeRx7R+7a5gz1/i7GUlwgICAgIEwECIEwIgcnvVjgKmU8Kag2/E39pBkn4Vs0+dOLxONzm8jhFEMU1ZnTLY7M2NUxFCrWpsc1FgMmlmXLdvPX4TeK7hvWm4d1ubjzVw+VjdqRy+K2up+Y8pJSdwlx23Gm/E3SkBAmAgRAQECGYAEnQDWNbYmdRt5jjBV2pjsiErT4s33KIPL8R+ZnS3GDHH3c/X1sjm6wNN3S98jsl+3KSPpLFLd1YlDeupmFS17TdpLPw2OB0PEcO2Z3E+Gs7jy9T2Di+mw9NzxZbHxUlT8ROLlr23mHYxTukM+RpCAgICBMBAQECIHBb10c2Myt7tR6IP5TZT9ZDf+Stf+bjsdhjh69WiTfo6jAE8SvFfgRNbRpraNLLVBMMO89l1YGlXXsqKfIr/aTU9J8Xpn7GpihjXpDRWDZR3aOvwZvSa1/lpivi+nUyVMQF4C8BeAgICBpt7cb0WFbWxfq+XFvgD6yfjV7rwg5FtUYO4uzeiw5qsLVMTaqb8Qn2F9Df9UzyMnff+mMFYrTfy8rxWIDVah+9Uc+rGXsfisQp3/kpappJPhH8ttgdl2wS4hr9JWxBRP8AtqrA/wDt8hIaXmcmkt6ax7em7moRgqV+edvIuxHwMocid5JXcEapDdSJMQEBAQJgIEQJgQYHJ76YQ5kqLxPUB/GvWT5GRZPe0OWPlyPtEp3r066e7iKKt+pbgj0yzF/u1v8Adz1PBOwuWtflznLydQis6iHNyc6KzqIb/dnaFTAlzTs/Shbhr2GW+ot4yL9UtHqEcdTtHqGZjN6XSsMVURb0lsVW4DCzD16/wEzj6le143DNOoWteNw9KwtcVKauvu1FVx4MAR853YncbdyJ3G3Pbxbzthq4oogY9GKpJvaxJGnpOfzeZbBrUKHM5lsExqGtXfOvzpof3Tn/AKvk/wCKhHVcnzVfpb6t9uiP0t/USavV9/yqlr1bz5qx8Z7RkVmWnh2LJYHOyqNQDpa+mvwnqOm8SObjjJW2oS36nERusMB/aLX5UKY8SxnWjolfm0q09Vv9lK+0iupBqUaZW4BylgdSBpfxkefpFKUm0WnwkxdSva8V09KB0nAl2o+7zL2ibfzYn+FC3FEK73+0Ws2XTlaw8zOz03iVyVmZlyefyJpaIiFH/EPE5cvQ0rWsLZhYWtpLc9Fp/wApV/1S/wDxcN0JHAyW3Tpj+Mo/zu/cKGZr25/OUMuO2OdSuY71vG4egYxcy4XB0es1JBS04dIwHSOe4a/GVqR9OJvPyltPfMVh6PhMOKdNUX3UUKPAC059p3O3QrGo0vTDJAQEBAmAgICAgYu0cGtamyNoG4EcQRwI7wZiY2xaNw813iuirRrjKaNQuD9mzA3t+EkAjvuJz+Za1cUxDncubVxzDRjaFG9s4v5zz84rTG3DnFbW2aBI53Eo53Eoq0VdSrAFWFiDziLTWdwRaYncN5hd5cTTpqiZAiKEXqm4CiwHHsEv16nmiNL1epZYjTX47FvXfPUOZrZb2A07BKmbkZMs7vKrlz3yzu8rEh/xD8sU7RpXtcm2lwGI07508PSOXlp31puPu27PDW46or1gUNx0dmPeG0HjqZ6/8KYc+HvpkiYhJMfs0ontUR/9mtqxaNSzEzWdw6ShvzjkFsyPbmyXb1BE5lukceZ35her1LNEaaDH4lq9Z61S3S1LZiBYGwAGngJc4/Gpgrqitl5Fss7usWlhFtYr4lENmYAyK2StfEt647WjcMnZVPp6yLSXpajXyqO0C+t+Q4zn862Ps71zi1v3dj1zdbdwYUF6hz4hxZj9lB91Pqedp5vNmm8u5iwxSHQyFOQEBAQECYCAgICBEDiPaZTpVqPQkf5ggPTcW6ozC+buIBnP5vIx0/bZQ5ufHT9tnl+D3YOcdK7BbEkqVvextYHle0o25OGK+FG3JxRV01KnlUDsAHpOPadzMuTNtzMq7TGmNEbEwKXW4I4XBHrM1ntmJkrOpaRMBVQBcmbKLXBUA20vrwn0bh/ibiUwRW3iYj0ltq07U1VZGCuACylhY34EA307xOr0zq+LnWmKRrTE1jt2TtNETJ5JgIETOyfTCx2yaVRXctUFe65ACvRWGjX53t5Tl8vjZb27qr/Gz0rGrNv7OejwOL6WsSwZeiWwHVLkXY693LtlLkcLNfGtYeVirke5qZwHZTDJAQEBAQJgICAgIEGB55vzVC4vrEAdChFzb7T/AFnnuqUtOXcfZwuo4r3zftjfhzLbToj/AFAfC5+U50YLz8IcfSeZk/jjlR/i9H7x/a02/L3+VqPw71D/AMUr2Gx1OobK12421BmlsVq+1DlcDkcX/q1mGTI/6U4YTbWoj7d/AEiTRgvLqYOi83NXux0mYQNr0fvH9rR+Wt9ktvw/1Csb+lK7T2hRbhUX1t85rOG8e4UsnT+Ti83pLU43EK+IIBv0ahABqSWsx0H6Z7b8L1pgpbLltrbSMV+2KxG5X6eCrN7tGqf/ABuPmJ6TJ13g095IbxwM9vVVZ2XiB/oVf2mRR+IunTPjLDb9O5HzVikEEgghlNiCCGB7CDwnXw58eavfjncKt8c0tqykn1JAA1JJPAAds2yZa4qza86hitJvbVWWuzMQeGHq/sInHt+IunVnX1YXI6byJ8xVS+ArrxoVR+hz8hJade6ff1lhpbgZ491YlQ204MdADo1+Whlv85gyUnttEo/o5ItETD3yh7o/KPlPGz7eqpvthcmGxAQEBAQJgQYEEwMGrtrDKbNXQH8wmvfH3TV42WY3FZZVGuji6MGU8wQRMxMSitWa+JhWZlh557XMBmSjXHFGak3g4uPivxlLmU3ES9B+HppPImto9x4ebCc57mIj7EMs3YdenTqOahys1gjHhltqL8je/wAJByqWtWIq+bfjLi8vLlr21maRHw3VTaVFRc1Ae4an0EpRhvMvE4um8rJaIrSd/wCOWA1YgWUuzKOwE3AnU+IfaOicfLg4VKZv5KodcIhrbHW0eYdr7OsYLVKOgy/zFsLGxNj8fnOL1Wto1aHj+rcOuHL3VjUS7ScTcuWRsn0812vgq9OtUNVG6zswcAlGB4G47rCx7J9j/DfVeFHDrji0RMe4eP6lxc05ptrcMKkrsR0SO9S91Cgk35a8B5zp9T5/CnjWjJeNTCtxePnjJE1rL1HDBsi5/fyjNbhmtr8Z8NzTX6luz1t7em+2N+1yR7lspqIG0YBh3gHXzk+LkZMc7rOmtqVnxLf4LEZ0B5jQ+M9507l/mcMX+flQyV7Z0yRL7RMBATIQECYEGBwe8G2nr1GRGK0VNtD75HEm3Lu7pUy5J3qHoOBw61rF7R5aKrTAEgdVb2dtl8JVDoSUuM6X6rLz07ewySl+1S5XGrlrr5dBU9pmHD2FCqUBtm6l/wBt5vPLrE60r0/D2e2Pui0f40+/m9dDF0UpUMzdcVGJBW1gbDXnrIeRnreuodHovSs3HzTkyeNenDylp6kgIYmIn2i0NYx0ifEQmG6lmsIa3vFKzafTpcLuVinphi1OmWAORs2YX5MRoDOdfqWKtu1wr9drFtRXcNnuhu/iMPiWeqAqCmUFmBzEspuLcgAfWVOfzMWXFEV97c/qfOx8mK9sOynFcggRNotavqWJjaLTacl7e5IrEeiaMoJiPI56pvQgawW4HfrL0cOe3aPvh0m6201rl8oNlVSey5Jt8jPQdBx3pNqz68IM8xOmdtLaeRsie/xJ+7f6zoc/nTj/AG09oa12soHOpdifzGeftys0zvun/wCpe2F6jjmQ2c5l7eYnR4fU793bf00tRtgbz0cTExuESZkIEwLOMv0b245Gt42MxPptT+UbeQYbF2GsoTHnb11LR2qcVjLzDM2anEVrzaENrNBj9prTYi1yPTUSC2KZs6uDnVx4oj5Xdn4rpUzWtraQ3r2zp0eNn+tTuZM1WSAgICBH0IPob/SYmEWbH9THNPu7uhvzSyDPSfpANbZcpPcbzg26VebTMT4eVt0bkd2oZW7+9P8AFVjTNPIcpddb3AIBv6yLlcCcOOLRO1fmcC/GrE2ne3STmqBAiZCBTAgzMeBoaO76LWUlFehc5geNiD62JGvdPY8Xq/Ctx/p5a/uc23HzRk3E+HSbHpYfDXWihVXYEkknXgOJvaOP1TjVydmOPfymtitPmWgGMLVGY8WYn4ynyN2vMsQ3+CxotrKc1ZRi64msV8ja7DrZ6IvyJX0JtPW8C02wxtDb2z5eakCYEGB5Fvrsd8HXLgf5eq2ZG5Kx1KH427vCVclNTt3eHye+sRPuHNVMRI9Lc3Ytav32m2kc2ZtLdiriz0mHwYpU1W7V6zMtM2Au1mOvD7K2m/Z8q9uRET21ncteqgCwNwosDbLcDnac7JPdL2fDxRhwxWf/AGZh2iaaWe+v3TmHaI0d0T8pmGxB/aMw7Y0x3QXg7oTB/jpPZ7hy2Kd/s0qOX9VRh9FPrOZ1a+sUV+8vOddyRutXohI7Z53UvOqOkXtHqJntkTeNTHsJgUMwHE2mYiZNrfTL94eom0Vn7MbhOcdojtk8KKtUKpJ4AX9JNx41kr/rFvTm8RUVarBWzJmLKRwKnUfOegyRE+YVI2y6OLtzlea7ZVVMZfQak6AcyTNqYpmdQxt3Wx8KaVFFb3rEt4sST87eU9RxsX08cVQzPlmywwmAgQYYlo98dn/xGEdQMzL/ADFFr3K8vMXml43CzxcnZliXj6YKm50uAewm0qbei7Kz5Z+EwooVFqIiMUOYB1DqfI/OItpjJx63rpuN/N46uJ2cq4RHFZ6q061KmGeqKeVvdCi5UsEFx2gc5Na/dXUOdgwfl83df1HpwmD3K2vW1/hnpg86rCn6qTcekhjBP2dG/VKx/wBzY0/ZhtI+89Ff1sfkJt+XlXnq9P7Y+0vZ/jsPTao1aiVQXNma9u641MxbD212l4/Uvq5IpX5Y6LYAXvbS/Oc+ZeypGo0t4qkzrlQ2dmVRc2BLEAAnlxm2ONzpX5dppim0fDZ0/Z7jyOtUpKezMx+Npe/L+Hlf1mI8D7hY9eDUm/Ww+kxPGlvXrVPnbCxG7m0qOpoO4H/TIqfAa/CaW48reLq+O0/ydPuvSxCYcZKbq1Ql3upU5r2AN7cAALTi8riZM2TUV9OJz+V9TLM7bgYDFNxIHi0zXo+SfcKH1oT/AINiPvr6t/SSfo1mPrQydk4OvTrWqMMuUnRr34Dh5zmdR4c8ev7oS479zeGcX36TNDtjZNatVBpOACuoYkAWtw9Z2um4PzG6x8Iclu1jjdbF2/5iH9Tf0nX/AEi/9Ifqrb7u49eADflcX+NpFbpV/szGWFODw+JNVaWJWrTpPcOSGsVA1ytwvy07ZXrxK47x9SNNpvuPC+u7oBYLUc0x7hYAMB39vwm+XNXv/Z6Rwxjs+sptmU9+o+Ex9SBtdiYPLXp656mcW00A5m3hfWS8bdstdQxPp6AJ6dCmZCAgDApMH9vGd6MB/CYx0AsjHpE7MrX08jceUqZK6l6HiZu+kf0pwmOBFmkWl+t4n2v9JlYNTYq66gjiIiZifBkpW8al2u728C4kZHstdRqOAcdq/US3jvt53l8S2Kd19Nu8lUXOb6ZTg6ys2UuhVe0txAHmJHk1NFzg99c0Wr8PFl2oRo1rjScycT3OPn7hmbJpV8ZWRKKkgOpZh7iAMDdj5STFinu2p8/nxGKYmfcS9radN4eZ3KgwwiNQJjz6EiBWIGs2yaqMtSmCQoIa3K+uvdOH1njTliJ9p8NtMM7wtbgLzzH5TzO1nvZm71WrWdqr6IFyJ2am5t4WE9H0Xi/T3dWzW26enPQIFGLxgpjtc8B9T3Sly+XXDX+21a7YalT1na5/3wE8xly3y23aU0RpiYzHINFmsVmRpa+LktafBt0u52COU1n4v1U7lHE+Z+U7vTuPFa90obS6WdNqmZEwECDApMDi/aZsrpMOKyi74c9bt6NiAfQ2PrI8ldwvcHL227Z+XlzMeUrOwintBl0PCNEZZZdLHEEMpKsOspFwdOYMamGZtW8al0dLfiuEswpswHvkHN5gG15v9afSnPAxTO9qMBga20anSVyww45nQv8AhQcl7TNq1m07lHnz0xV7cbq3wlIgA00KqLKCqkADkLyfthzPq2+4ECiygKOwAAegjUQ1m0z7lcv3zLVYbjAgEwFz2wJEDJpkW4wIPGBj4zZ1OsLMLHiGFrg/WV8vFpkjTaLaa+mauFNm93kw90+PYfGce2PNxp/b6b72zzvBYaAX7dZv+pZdemOyGAMRVqksitUPEngun4joJUnDmzT3T5bbhqKm1qjGw0E0+lEG0ioTxMxqBewGGavVWmOLtbwHEn0k2HH33iIJl6fQphFCqLKoCgdwGk9JSsVjUIZXRNhVAQECkwKTAtV6SupVhdWBUg8CDoRMfGmYmYnbxTeXYr4OuyMCabEtTbkyX+YvY/3la1dS7vHzRkr/AG0dRJqmmHb+zt6NejUw1emlTI3SoHVTZWsGAvwswvp96TU1LmcuLVnuh0ybr4FWzDDJcduZlH6SbSTshUnkZJjW2wddLAcOFuE2hDM7Y7iBaIgUkQKSIDLAZYFWWBUFgVgQLiiBfppfiLg8jwmJrE+xCbNoXv0NO/5V/pIvy+OJ32s7lr969oilR6NNHqi2n2U5nz4Svy8sY69tflmsbcbRScRKus0xph1+42AsrVmGrdRPAcSPPTynX6fh1E2lpaXWidNoqECqAgIFJgUmBSY+RpN6tkLi8M6WHSAFqZPJxw17DwM1vXcJ+Pk+neHijA8CLEGxHMESq7sTuNr2zMW2HrJURipUi/ep94HutNqzqUOekXpMPYaFbMoPaLy04UxqdFVoYWmN4FNoEZYEZYDJAnJAnLAkLAqCwKlgXUOsDIBgcHt3E9LiHPJT0a+C/wB7+s8/ysndkS1jw15qASvMfLK7s2g2IqrTT7ZtfsHM+QkuLHN7xEMTOnq2ForTRUQWVQAPAT0NKxSukS+JtAqECYCAgQYFBgUtAsuYHiO+FIUsdWA93pM37gG+ZMq3/k7mC3/51lriLiaLExt6LuXj+lwygm7Uf5Z7bD3T6fKWqW3DicvH2ZHQPwm6soECq0CcsBkgMsCoJMCckyGWACwFpgSh1gW9o4roqTPzUaeJ0Hxkea8VpNmYhwgWwnm5ncpWBiHu1hw4zeI1A7TcDCDr1Dx0pjuB1P0nS4FPM2aWdqs6jRcECoQJgTAQIMC2YFDQLTiB5f7QN3K7Yg1qSGotWxIHvKwAX0NpDek726XH5FYp2y5x9j1qNINUFgTa3Ney5mlq6hZw8it7drZ7n44UcRlY2SsMp7Mw1X5kecY5a8zFNq7d+2JW3GWZ040bYr7Wopo1VFPewms2iEsYbz8M/DVVqKGRgyngQQR6zMTtHNZrOpX8sywqywJyQJCTAnJAZYFjE1FRbsbCa3vWkd1vRDXHai9hHkZVjn4Z+W3bKpceh+0PWT15GOf+6GNS1m3ceKlqaG4BzMRwuOA+JPpObz+REx21b1hrsNhTUa3IC5+g85X4mGcl/wCmbTppq2GNOqQRYcvCScnFNLeIYiXfbi0mFJiRZWbq99hqR/vlLnArMRMy1tLqlnQarggVCBMCYCBBgUkQKCIFBEDExdLMIGg2ns9aiMjDRhbw7D5HWYtG4SY7zS0S8xxGHKsytoyMVPiDxlSY1L0NdZKbXkrVWFmqOR3sZibyVwY/iFdNASFUZnPAAXJmNTZJa1KRv07/AHU2a9CkQ/vO2cjiFvy8ZbpXUPP8rLGS+4b4LN1ZOWBUFgTlmAywGWBhbSwnSJa9iCCD2ESLNijJSayzE+Wjq1ej0rJl/ENUPnPO5uHkx/CWLQx8R0bDSVomYZ8MFlCiSR59DotkYLJS1HWfrH6D0noeJh+nT+0Vp2y12YjnrKD4iWprE+NNW7w1IKoA0A0mYiIjwMgCZFYECoQJgICAgUkQKTApIgWnWBhYjD3gcVvVuvVqVOkoAMxFnUkC9uBBPdIb49uhxuX9OO2zA2duZWbWu3Rr91LFv3cJiMKTL1DX8XXbL2LSoC1NAt+J4sfEyWtYhz75L39y2qU7TZGuBYFWWAywJCzAnLAZYFJSBj1cODxFxExGhp8Xu6jaoTTb8Pu+kqZOHiv/AK2iyzg922Dg1HDKDewFr+PdIcXArW25lmbOiWhOjpoyKVK0yMhRArAgVCBMBAQJgRAQIIgU2gUlYFDrB8LLJApFEGBWKQ7IBkgAsCvIIDIIEhIE5YFLLMCAsCSgmf8ABQ1OAVYFYWBcCwKwIFQECYEwEBAQEBAiAtAgiBSVgUGnAKkCcsCAkCRTgTlgMsBlgMsBlgMkBlgQUgBTgVBYFQECbQECYCBECYCAgIEQEBAQEBaAtAQFoCAtAWgICAgICAgIEwEBAQEBAQIECYCBEBAQEBAQEBAQEBAQJgICAgICAgICAgICAgIH/9k="/>
          <p:cNvSpPr>
            <a:spLocks noChangeAspect="1" noChangeArrowheads="1"/>
          </p:cNvSpPr>
          <p:nvPr/>
        </p:nvSpPr>
        <p:spPr bwMode="auto">
          <a:xfrm>
            <a:off x="155575" y="-1371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30731" name="AutoShape 14" descr="data:image/jpeg;base64,/9j/4AAQSkZJRgABAQAAAQABAAD/2wCEAAkGBxAQEBUUEBAUEA8QEhUQFBQUFRAUDxUUFBUWFhcXFRQYHCggHRolHBQVITEhJSkrLi4uFx8zODMsNygtLisBCgoKDg0OGhAQGiwkHyQsLCwsLCwsLCwsLCwsLCwsLCwsLCwsLCwsLCwsLCwsLCwsLCwsLCwsLCwsLCwsLCwsLP/AABEIAOEA4QMBEQACEQEDEQH/xAAbAAEAAQUBAAAAAAAAAAAAAAAAAQIDBAUGB//EAEAQAAIBAgMEBwUGBAQHAAAAAAECAAMRBBIhBQYxQRMiUWFxgZEHMqGxwUJSYnKCkhQj0eEVJEPwFzNTc4Oi8f/EABsBAQACAwEBAAAAAAAAAAAAAAADBAECBQYH/8QALhEBAAICAQQBAgcAAQUBAAAAAAECAxEEBRIhMUETUQYUFSIyYXFSM0JTgZEj/9oADAMBAAIRAxEAPwD3CBMBAQIgICBMBAQEBAQEBAQEBAQEBAQEBAQEBAQEBAQEBAgwECYCAgICAgICAgICAgICAgRAmAgICAgICBECYCAgRApqVAoJJsBqTymJ8EzprDt2nf3Xt22FvS95p9SEP1q7bHD11dcym4M3idpYmJXJlkgIEwIgICAgICAgICBrNo7bpUDlN2fjlWxI8eyTYuPbJ6QZeRXGp2dt6lWbKLo54Bra+BBm2Xi3xxuWMfJredNrK6wQEBAQECYCAgIEGBo9765SgLcGqqp8LMfmBNMnpFl/i53+OXLKyppmbq7S/nmnfq1ASPzL/a8npKxil2UlWCAgICAgICAgICAgY+0MSKNJ6h4U1LegmaV3MQ1tOomXmeGxua7ObuxLE95nepEVrpxb/unag461RCvEOpHjmE1zTE0ltij98PV5wnZIZICAgIEwECIEwEDV7x4E18M6L79sy/mXUevDzmLR4a2jcPKv4wjQ3BGhB0I8pX0q6bXc6o1THU8uoXMx8MpHzIm9I8t8ceXqcmWSAEBAmBBgTAiAgICAganeqmz4KuFBLdGSAOOmv0m+KYi8I8vmk6ePUsXpxnYizlTDd7m4JsVi00Jp0SKrnlobqPMj4GV+Rk7ap8GPdnrk5bpEyEBAQECYCBECYEQLOLxK0lzObAepPYJiZ0xadQ8y3sw6V6hqInQseNuLd7DhfwkE28qtrxMsXYVRsNco5VmtmYcSBy8O6Y7p34Y7pj06/ZO9fWC1zcHTPYAjxtyklb/dJTL93XAyVYTAQEBAQIgICAga3bm10wqXbV2uFXtPae4aSXDinJbSLLljHG3D43eKvUJvWKg/ZTqqPTU+c6dOPjrH3c22a9p3Lkq2zMz3VsoJuRN5p5Y759S9G3K2hQpItDoxRc26wuRUbtJOuaUeRx7R+7a5gz1/i7GUlwgICAgIEwECIEwIgcnvVjgKmU8Kag2/E39pBkn4Vs0+dOLxONzm8jhFEMU1ZnTLY7M2NUxFCrWpsc1FgMmlmXLdvPX4TeK7hvWm4d1ubjzVw+VjdqRy+K2up+Y8pJSdwlx23Gm/E3SkBAmAgRAQECGYAEnQDWNbYmdRt5jjBV2pjsiErT4s33KIPL8R+ZnS3GDHH3c/X1sjm6wNN3S98jsl+3KSPpLFLd1YlDeupmFS17TdpLPw2OB0PEcO2Z3E+Gs7jy9T2Di+mw9NzxZbHxUlT8ROLlr23mHYxTukM+RpCAgICBMBAQECIHBb10c2Myt7tR6IP5TZT9ZDf+Stf+bjsdhjh69WiTfo6jAE8SvFfgRNbRpraNLLVBMMO89l1YGlXXsqKfIr/aTU9J8Xpn7GpihjXpDRWDZR3aOvwZvSa1/lpivi+nUyVMQF4C8BeAgICBpt7cb0WFbWxfq+XFvgD6yfjV7rwg5FtUYO4uzeiw5qsLVMTaqb8Qn2F9Df9UzyMnff+mMFYrTfy8rxWIDVah+9Uc+rGXsfisQp3/kpappJPhH8ttgdl2wS4hr9JWxBRP8AtqrA/wDt8hIaXmcmkt6ax7em7moRgqV+edvIuxHwMocid5JXcEapDdSJMQEBAQJgIEQJgQYHJ76YQ5kqLxPUB/GvWT5GRZPe0OWPlyPtEp3r066e7iKKt+pbgj0yzF/u1v8Adz1PBOwuWtflznLydQis6iHNyc6KzqIb/dnaFTAlzTs/Shbhr2GW+ot4yL9UtHqEcdTtHqGZjN6XSsMVURb0lsVW4DCzD16/wEzj6le143DNOoWteNw9KwtcVKauvu1FVx4MAR853YncbdyJ3G3Pbxbzthq4oogY9GKpJvaxJGnpOfzeZbBrUKHM5lsExqGtXfOvzpof3Tn/AKvk/wCKhHVcnzVfpb6t9uiP0t/USavV9/yqlr1bz5qx8Z7RkVmWnh2LJYHOyqNQDpa+mvwnqOm8SObjjJW2oS36nERusMB/aLX5UKY8SxnWjolfm0q09Vv9lK+0iupBqUaZW4BylgdSBpfxkefpFKUm0WnwkxdSva8V09KB0nAl2o+7zL2ibfzYn+FC3FEK73+0Ws2XTlaw8zOz03iVyVmZlyefyJpaIiFH/EPE5cvQ0rWsLZhYWtpLc9Fp/wApV/1S/wDxcN0JHAyW3Tpj+Mo/zu/cKGZr25/OUMuO2OdSuY71vG4egYxcy4XB0es1JBS04dIwHSOe4a/GVqR9OJvPyltPfMVh6PhMOKdNUX3UUKPAC059p3O3QrGo0vTDJAQEBAmAgICAgYu0cGtamyNoG4EcQRwI7wZiY2xaNw813iuirRrjKaNQuD9mzA3t+EkAjvuJz+Za1cUxDncubVxzDRjaFG9s4v5zz84rTG3DnFbW2aBI53Eo53Eoq0VdSrAFWFiDziLTWdwRaYncN5hd5cTTpqiZAiKEXqm4CiwHHsEv16nmiNL1epZYjTX47FvXfPUOZrZb2A07BKmbkZMs7vKrlz3yzu8rEh/xD8sU7RpXtcm2lwGI07508PSOXlp31puPu27PDW46or1gUNx0dmPeG0HjqZ6/8KYc+HvpkiYhJMfs0ontUR/9mtqxaNSzEzWdw6ShvzjkFsyPbmyXb1BE5lukceZ35her1LNEaaDH4lq9Z61S3S1LZiBYGwAGngJc4/Gpgrqitl5Fss7usWlhFtYr4lENmYAyK2StfEt647WjcMnZVPp6yLSXpajXyqO0C+t+Q4zn862Ps71zi1v3dj1zdbdwYUF6hz4hxZj9lB91Pqedp5vNmm8u5iwxSHQyFOQEBAQECYCAgICBEDiPaZTpVqPQkf5ggPTcW6ozC+buIBnP5vIx0/bZQ5ufHT9tnl+D3YOcdK7BbEkqVvextYHle0o25OGK+FG3JxRV01KnlUDsAHpOPadzMuTNtzMq7TGmNEbEwKXW4I4XBHrM1ntmJkrOpaRMBVQBcmbKLXBUA20vrwn0bh/ibiUwRW3iYj0ltq07U1VZGCuACylhY34EA307xOr0zq+LnWmKRrTE1jt2TtNETJ5JgIETOyfTCx2yaVRXctUFe65ACvRWGjX53t5Tl8vjZb27qr/Gz0rGrNv7OejwOL6WsSwZeiWwHVLkXY693LtlLkcLNfGtYeVirke5qZwHZTDJAQEBAQJgICAgIEGB55vzVC4vrEAdChFzb7T/AFnnuqUtOXcfZwuo4r3zftjfhzLbToj/AFAfC5+U50YLz8IcfSeZk/jjlR/i9H7x/a02/L3+VqPw71D/AMUr2Gx1OobK12421BmlsVq+1DlcDkcX/q1mGTI/6U4YTbWoj7d/AEiTRgvLqYOi83NXux0mYQNr0fvH9rR+Wt9ktvw/1Csb+lK7T2hRbhUX1t85rOG8e4UsnT+Ti83pLU43EK+IIBv0ahABqSWsx0H6Z7b8L1pgpbLltrbSMV+2KxG5X6eCrN7tGqf/ABuPmJ6TJ13g095IbxwM9vVVZ2XiB/oVf2mRR+IunTPjLDb9O5HzVikEEgghlNiCCGB7CDwnXw58eavfjncKt8c0tqykn1JAA1JJPAAds2yZa4qza86hitJvbVWWuzMQeGHq/sInHt+IunVnX1YXI6byJ8xVS+ArrxoVR+hz8hJade6ff1lhpbgZ491YlQ204MdADo1+Whlv85gyUnttEo/o5ItETD3yh7o/KPlPGz7eqpvthcmGxAQEBAQJgQYEEwMGrtrDKbNXQH8wmvfH3TV42WY3FZZVGuji6MGU8wQRMxMSitWa+JhWZlh557XMBmSjXHFGak3g4uPivxlLmU3ES9B+HppPImto9x4ebCc57mIj7EMs3YdenTqOahys1gjHhltqL8je/wAJByqWtWIq+bfjLi8vLlr21maRHw3VTaVFRc1Ae4an0EpRhvMvE4um8rJaIrSd/wCOWA1YgWUuzKOwE3AnU+IfaOicfLg4VKZv5KodcIhrbHW0eYdr7OsYLVKOgy/zFsLGxNj8fnOL1Wto1aHj+rcOuHL3VjUS7ScTcuWRsn0812vgq9OtUNVG6zswcAlGB4G47rCx7J9j/DfVeFHDrji0RMe4eP6lxc05ptrcMKkrsR0SO9S91Cgk35a8B5zp9T5/CnjWjJeNTCtxePnjJE1rL1HDBsi5/fyjNbhmtr8Z8NzTX6luz1t7em+2N+1yR7lspqIG0YBh3gHXzk+LkZMc7rOmtqVnxLf4LEZ0B5jQ+M9507l/mcMX+flQyV7Z0yRL7RMBATIQECYEGBwe8G2nr1GRGK0VNtD75HEm3Lu7pUy5J3qHoOBw61rF7R5aKrTAEgdVb2dtl8JVDoSUuM6X6rLz07ewySl+1S5XGrlrr5dBU9pmHD2FCqUBtm6l/wBt5vPLrE60r0/D2e2Pui0f40+/m9dDF0UpUMzdcVGJBW1gbDXnrIeRnreuodHovSs3HzTkyeNenDylp6kgIYmIn2i0NYx0ifEQmG6lmsIa3vFKzafTpcLuVinphi1OmWAORs2YX5MRoDOdfqWKtu1wr9drFtRXcNnuhu/iMPiWeqAqCmUFmBzEspuLcgAfWVOfzMWXFEV97c/qfOx8mK9sOynFcggRNotavqWJjaLTacl7e5IrEeiaMoJiPI56pvQgawW4HfrL0cOe3aPvh0m6201rl8oNlVSey5Jt8jPQdBx3pNqz68IM8xOmdtLaeRsie/xJ+7f6zoc/nTj/AG09oa12soHOpdifzGeftys0zvun/wCpe2F6jjmQ2c5l7eYnR4fU793bf00tRtgbz0cTExuESZkIEwLOMv0b245Gt42MxPptT+UbeQYbF2GsoTHnb11LR2qcVjLzDM2anEVrzaENrNBj9prTYi1yPTUSC2KZs6uDnVx4oj5Xdn4rpUzWtraQ3r2zp0eNn+tTuZM1WSAgICBH0IPob/SYmEWbH9THNPu7uhvzSyDPSfpANbZcpPcbzg26VebTMT4eVt0bkd2oZW7+9P8AFVjTNPIcpddb3AIBv6yLlcCcOOLRO1fmcC/GrE2ne3STmqBAiZCBTAgzMeBoaO76LWUlFehc5geNiD62JGvdPY8Xq/Ctx/p5a/uc23HzRk3E+HSbHpYfDXWihVXYEkknXgOJvaOP1TjVydmOPfymtitPmWgGMLVGY8WYn4ynyN2vMsQ3+CxotrKc1ZRi64msV8ja7DrZ6IvyJX0JtPW8C02wxtDb2z5eakCYEGB5Fvrsd8HXLgf5eq2ZG5Kx1KH427vCVclNTt3eHye+sRPuHNVMRI9Lc3Ytav32m2kc2ZtLdiriz0mHwYpU1W7V6zMtM2Au1mOvD7K2m/Z8q9uRET21ncteqgCwNwosDbLcDnac7JPdL2fDxRhwxWf/AGZh2iaaWe+v3TmHaI0d0T8pmGxB/aMw7Y0x3QXg7oTB/jpPZ7hy2Kd/s0qOX9VRh9FPrOZ1a+sUV+8vOddyRutXohI7Z53UvOqOkXtHqJntkTeNTHsJgUMwHE2mYiZNrfTL94eom0Vn7MbhOcdojtk8KKtUKpJ4AX9JNx41kr/rFvTm8RUVarBWzJmLKRwKnUfOegyRE+YVI2y6OLtzlea7ZVVMZfQak6AcyTNqYpmdQxt3Wx8KaVFFb3rEt4sST87eU9RxsX08cVQzPlmywwmAgQYYlo98dn/xGEdQMzL/ADFFr3K8vMXml43CzxcnZliXj6YKm50uAewm0qbei7Kz5Z+EwooVFqIiMUOYB1DqfI/OItpjJx63rpuN/N46uJ2cq4RHFZ6q061KmGeqKeVvdCi5UsEFx2gc5Na/dXUOdgwfl83df1HpwmD3K2vW1/hnpg86rCn6qTcekhjBP2dG/VKx/wBzY0/ZhtI+89Ff1sfkJt+XlXnq9P7Y+0vZ/jsPTao1aiVQXNma9u641MxbD212l4/Uvq5IpX5Y6LYAXvbS/Oc+ZeypGo0t4qkzrlQ2dmVRc2BLEAAnlxm2ONzpX5dppim0fDZ0/Z7jyOtUpKezMx+Npe/L+Hlf1mI8D7hY9eDUm/Ww+kxPGlvXrVPnbCxG7m0qOpoO4H/TIqfAa/CaW48reLq+O0/ydPuvSxCYcZKbq1Ql3upU5r2AN7cAALTi8riZM2TUV9OJz+V9TLM7bgYDFNxIHi0zXo+SfcKH1oT/AINiPvr6t/SSfo1mPrQydk4OvTrWqMMuUnRr34Dh5zmdR4c8ev7oS479zeGcX36TNDtjZNatVBpOACuoYkAWtw9Z2um4PzG6x8Iclu1jjdbF2/5iH9Tf0nX/AEi/9Ifqrb7u49eADflcX+NpFbpV/szGWFODw+JNVaWJWrTpPcOSGsVA1ytwvy07ZXrxK47x9SNNpvuPC+u7oBYLUc0x7hYAMB39vwm+XNXv/Z6Rwxjs+sptmU9+o+Ex9SBtdiYPLXp656mcW00A5m3hfWS8bdstdQxPp6AJ6dCmZCAgDApMH9vGd6MB/CYx0AsjHpE7MrX08jceUqZK6l6HiZu+kf0pwmOBFmkWl+t4n2v9JlYNTYq66gjiIiZifBkpW8al2u728C4kZHstdRqOAcdq/US3jvt53l8S2Kd19Nu8lUXOb6ZTg6ys2UuhVe0txAHmJHk1NFzg99c0Wr8PFl2oRo1rjScycT3OPn7hmbJpV8ZWRKKkgOpZh7iAMDdj5STFinu2p8/nxGKYmfcS9radN4eZ3KgwwiNQJjz6EiBWIGs2yaqMtSmCQoIa3K+uvdOH1njTliJ9p8NtMM7wtbgLzzH5TzO1nvZm71WrWdqr6IFyJ2am5t4WE9H0Xi/T3dWzW26enPQIFGLxgpjtc8B9T3Sly+XXDX+21a7YalT1na5/3wE8xly3y23aU0RpiYzHINFmsVmRpa+LktafBt0u52COU1n4v1U7lHE+Z+U7vTuPFa90obS6WdNqmZEwECDApMDi/aZsrpMOKyi74c9bt6NiAfQ2PrI8ldwvcHL227Z+XlzMeUrOwintBl0PCNEZZZdLHEEMpKsOspFwdOYMamGZtW8al0dLfiuEswpswHvkHN5gG15v9afSnPAxTO9qMBga20anSVyww45nQv8AhQcl7TNq1m07lHnz0xV7cbq3wlIgA00KqLKCqkADkLyfthzPq2+4ECiygKOwAAegjUQ1m0z7lcv3zLVYbjAgEwFz2wJEDJpkW4wIPGBj4zZ1OsLMLHiGFrg/WV8vFpkjTaLaa+mauFNm93kw90+PYfGce2PNxp/b6b72zzvBYaAX7dZv+pZdemOyGAMRVqksitUPEngun4joJUnDmzT3T5bbhqKm1qjGw0E0+lEG0ioTxMxqBewGGavVWmOLtbwHEn0k2HH33iIJl6fQphFCqLKoCgdwGk9JSsVjUIZXRNhVAQECkwKTAtV6SupVhdWBUg8CDoRMfGmYmYnbxTeXYr4OuyMCabEtTbkyX+YvY/3la1dS7vHzRkr/AG0dRJqmmHb+zt6NejUw1emlTI3SoHVTZWsGAvwswvp96TU1LmcuLVnuh0ybr4FWzDDJcduZlH6SbSTshUnkZJjW2wddLAcOFuE2hDM7Y7iBaIgUkQKSIDLAZYFWWBUFgVgQLiiBfppfiLg8jwmJrE+xCbNoXv0NO/5V/pIvy+OJ32s7lr969oilR6NNHqi2n2U5nz4Svy8sY69tflmsbcbRScRKus0xph1+42AsrVmGrdRPAcSPPTynX6fh1E2lpaXWidNoqECqAgIFJgUmBSY+RpN6tkLi8M6WHSAFqZPJxw17DwM1vXcJ+Pk+neHijA8CLEGxHMESq7sTuNr2zMW2HrJURipUi/ep94HutNqzqUOekXpMPYaFbMoPaLy04UxqdFVoYWmN4FNoEZYEZYDJAnJAnLAkLAqCwKlgXUOsDIBgcHt3E9LiHPJT0a+C/wB7+s8/ysndkS1jw15qASvMfLK7s2g2IqrTT7ZtfsHM+QkuLHN7xEMTOnq2ForTRUQWVQAPAT0NKxSukS+JtAqECYCAgQYFBgUtAsuYHiO+FIUsdWA93pM37gG+ZMq3/k7mC3/51lriLiaLExt6LuXj+lwygm7Uf5Z7bD3T6fKWqW3DicvH2ZHQPwm6soECq0CcsBkgMsCoJMCckyGWACwFpgSh1gW9o4roqTPzUaeJ0Hxkea8VpNmYhwgWwnm5ncpWBiHu1hw4zeI1A7TcDCDr1Dx0pjuB1P0nS4FPM2aWdqs6jRcECoQJgTAQIMC2YFDQLTiB5f7QN3K7Yg1qSGotWxIHvKwAX0NpDek726XH5FYp2y5x9j1qNINUFgTa3Ney5mlq6hZw8it7drZ7n44UcRlY2SsMp7Mw1X5kecY5a8zFNq7d+2JW3GWZ040bYr7Wopo1VFPewms2iEsYbz8M/DVVqKGRgyngQQR6zMTtHNZrOpX8sywqywJyQJCTAnJAZYFjE1FRbsbCa3vWkd1vRDXHai9hHkZVjn4Z+W3bKpceh+0PWT15GOf+6GNS1m3ceKlqaG4BzMRwuOA+JPpObz+REx21b1hrsNhTUa3IC5+g85X4mGcl/wCmbTppq2GNOqQRYcvCScnFNLeIYiXfbi0mFJiRZWbq99hqR/vlLnArMRMy1tLqlnQarggVCBMCYCBBgUkQKCIFBEDExdLMIGg2ns9aiMjDRhbw7D5HWYtG4SY7zS0S8xxGHKsytoyMVPiDxlSY1L0NdZKbXkrVWFmqOR3sZibyVwY/iFdNASFUZnPAAXJmNTZJa1KRv07/AHU2a9CkQ/vO2cjiFvy8ZbpXUPP8rLGS+4b4LN1ZOWBUFgTlmAywGWBhbSwnSJa9iCCD2ESLNijJSayzE+Wjq1ej0rJl/ENUPnPO5uHkx/CWLQx8R0bDSVomYZ8MFlCiSR59DotkYLJS1HWfrH6D0noeJh+nT+0Vp2y12YjnrKD4iWprE+NNW7w1IKoA0A0mYiIjwMgCZFYECoQJgICAgUkQKTApIgWnWBhYjD3gcVvVuvVqVOkoAMxFnUkC9uBBPdIb49uhxuX9OO2zA2duZWbWu3Rr91LFv3cJiMKTL1DX8XXbL2LSoC1NAt+J4sfEyWtYhz75L39y2qU7TZGuBYFWWAywJCzAnLAZYFJSBj1cODxFxExGhp8Xu6jaoTTb8Pu+kqZOHiv/AK2iyzg922Dg1HDKDewFr+PdIcXArW25lmbOiWhOjpoyKVK0yMhRArAgVCBMBAQJgRAQIIgU2gUlYFDrB8LLJApFEGBWKQ7IBkgAsCvIIDIIEhIE5YFLLMCAsCSgmf8ABQ1OAVYFYWBcCwKwIFQECYEwEBAQEBAiAtAgiBSVgUGnAKkCcsCAkCRTgTlgMsBlgMsBlgMkBlgQUgBTgVBYFQECbQECYCBECYCAgIEQEBAQEBaAtAQFoCAtAWgICAgICAgIEwEBAQEBAQIECYCBEBAQEBAQEBAQEBAQJgICAgICAgICAgICAgIH/9k="/>
          <p:cNvSpPr>
            <a:spLocks noChangeAspect="1" noChangeArrowheads="1"/>
          </p:cNvSpPr>
          <p:nvPr/>
        </p:nvSpPr>
        <p:spPr bwMode="auto">
          <a:xfrm>
            <a:off x="155575" y="-1371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pic>
        <p:nvPicPr>
          <p:cNvPr id="30732" name="Picture 15" descr="C:\projects 2015\Aimia\Bentley\reporting\summ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3" y="39401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Summary</a:t>
            </a:r>
            <a:endParaRPr lang="en-CA" dirty="0"/>
          </a:p>
        </p:txBody>
      </p:sp>
      <p:sp>
        <p:nvSpPr>
          <p:cNvPr id="8" name="Content Placeholder 7"/>
          <p:cNvSpPr>
            <a:spLocks noGrp="1"/>
          </p:cNvSpPr>
          <p:nvPr>
            <p:ph idx="1"/>
          </p:nvPr>
        </p:nvSpPr>
        <p:spPr>
          <a:xfrm>
            <a:off x="457200" y="915988"/>
            <a:ext cx="8229600" cy="5057775"/>
          </a:xfrm>
        </p:spPr>
        <p:txBody>
          <a:bodyPr/>
          <a:lstStyle/>
          <a:p>
            <a:pPr>
              <a:buNone/>
            </a:pPr>
            <a:r>
              <a:rPr lang="en-CA" b="1" dirty="0" smtClean="0"/>
              <a:t>WORKING FROM A POSITION OF STRENGTH</a:t>
            </a:r>
          </a:p>
          <a:p>
            <a:r>
              <a:rPr lang="en-CA" dirty="0" smtClean="0"/>
              <a:t>The new Bruce brand is being created from a position of strength.  Today, Bruce County is well known and positively regarded by Ontario residents; 85% had heard of the area, and 81% of these people had a positive impression while the balance were simply neutral.  Moreover, those who had visited were typically positive about their experiences and expressed high likelihood of returning.   </a:t>
            </a:r>
          </a:p>
          <a:p>
            <a:r>
              <a:rPr lang="en-CA" dirty="0" smtClean="0"/>
              <a:t>However, only 15% of the total sample felt that they had high familiarity with Bruce County, and 65% indicated that they were aware of the County and had at least some familiarity (scores of &gt;1 where 1=low) … reinforcing the need for communications.</a:t>
            </a:r>
          </a:p>
          <a:p>
            <a:pPr>
              <a:buNone/>
            </a:pPr>
            <a:r>
              <a:rPr lang="en-CA" dirty="0" smtClean="0"/>
              <a:t>WHAT BRUCE COUNTY IS KNOWN FOR TODAY</a:t>
            </a:r>
          </a:p>
          <a:p>
            <a:r>
              <a:rPr lang="en-CA" dirty="0" smtClean="0"/>
              <a:t>The identity of Bruce County, and its most unique strength, revolved around the spectacular natural landscape: its scenic beauty and myriad of easily accessible outdoor recreational opportunities were almost iconic.  This was seen by community members as a key driver for all who come to the County. </a:t>
            </a:r>
          </a:p>
          <a:p>
            <a:r>
              <a:rPr lang="en-CA" dirty="0" smtClean="0"/>
              <a:t>The County was also seen as a traditional, friendly rural area with strong community and family values: a place where life was less hectic and stressful.</a:t>
            </a:r>
          </a:p>
          <a:p>
            <a:r>
              <a:rPr lang="en-CA" dirty="0" smtClean="0"/>
              <a:t>When it came to fulfilling the needs that they considered most important when choosing a place to live, however, there was a bit of a disconnect; ~40% of those with at least some familiarity were not convinced that the Bruce would deliver on health care, affordability, easy accessibility, and </a:t>
            </a:r>
            <a:r>
              <a:rPr lang="en-CA" dirty="0" err="1" smtClean="0"/>
              <a:t>work:life</a:t>
            </a:r>
            <a:r>
              <a:rPr lang="en-CA" dirty="0" smtClean="0"/>
              <a:t> balance.  To some extent, this reflects the low to moderate familiarity and is a communication challenge.</a:t>
            </a:r>
          </a:p>
          <a:p>
            <a:pPr>
              <a:buNone/>
            </a:pPr>
            <a:endParaRPr lang="en-CA" dirty="0" smtClean="0"/>
          </a:p>
          <a:p>
            <a:pPr>
              <a:buNone/>
            </a:pPr>
            <a:endParaRPr lang="en-CA" dirty="0" smtClean="0"/>
          </a:p>
          <a:p>
            <a:endParaRPr lang="en-CA" dirty="0" smtClean="0"/>
          </a:p>
        </p:txBody>
      </p:sp>
      <p:sp>
        <p:nvSpPr>
          <p:cNvPr id="4" name="Date Placeholder 3"/>
          <p:cNvSpPr>
            <a:spLocks noGrp="1"/>
          </p:cNvSpPr>
          <p:nvPr>
            <p:ph type="dt" sz="half" idx="10"/>
          </p:nvPr>
        </p:nvSpPr>
        <p:spPr/>
        <p:txBody>
          <a:bodyPr/>
          <a:lstStyle/>
          <a:p>
            <a:pPr>
              <a:defRPr/>
            </a:pPr>
            <a:r>
              <a:rPr lang="en-US" dirty="0" smtClean="0"/>
              <a:t>January 14, 2016</a:t>
            </a:r>
            <a:endParaRPr lang="en-US" dirty="0"/>
          </a:p>
        </p:txBody>
      </p:sp>
      <p:sp>
        <p:nvSpPr>
          <p:cNvPr id="5" name="Footer Placeholder 4"/>
          <p:cNvSpPr>
            <a:spLocks noGrp="1"/>
          </p:cNvSpPr>
          <p:nvPr>
            <p:ph type="ftr" sz="quarter" idx="11"/>
          </p:nvPr>
        </p:nvSpPr>
        <p:spPr/>
        <p:txBody>
          <a:bodyPr/>
          <a:lstStyle/>
          <a:p>
            <a:pPr>
              <a:defRPr/>
            </a:pPr>
            <a:r>
              <a:rPr lang="en-CA" dirty="0" smtClean="0"/>
              <a:t>Bruce Brand Project</a:t>
            </a:r>
            <a:endParaRPr lang="en-US" dirty="0"/>
          </a:p>
        </p:txBody>
      </p:sp>
      <p:sp>
        <p:nvSpPr>
          <p:cNvPr id="6" name="Slide Number Placeholder 5"/>
          <p:cNvSpPr>
            <a:spLocks noGrp="1"/>
          </p:cNvSpPr>
          <p:nvPr>
            <p:ph type="sldNum" sz="quarter" idx="12"/>
          </p:nvPr>
        </p:nvSpPr>
        <p:spPr/>
        <p:txBody>
          <a:bodyPr/>
          <a:lstStyle/>
          <a:p>
            <a:fld id="{9D1A961A-115D-4687-AE2D-7E3068DFD7D5}"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Summary</a:t>
            </a:r>
            <a:endParaRPr lang="en-CA" dirty="0"/>
          </a:p>
        </p:txBody>
      </p:sp>
      <p:sp>
        <p:nvSpPr>
          <p:cNvPr id="8" name="Content Placeholder 7"/>
          <p:cNvSpPr>
            <a:spLocks noGrp="1"/>
          </p:cNvSpPr>
          <p:nvPr>
            <p:ph idx="1"/>
          </p:nvPr>
        </p:nvSpPr>
        <p:spPr/>
        <p:txBody>
          <a:bodyPr/>
          <a:lstStyle/>
          <a:p>
            <a:pPr>
              <a:buNone/>
            </a:pPr>
            <a:r>
              <a:rPr lang="en-CA" b="1" dirty="0" smtClean="0"/>
              <a:t>PERCEIVED SUITABILITY FOR LIVING, WORKING AND VISITING</a:t>
            </a:r>
          </a:p>
          <a:p>
            <a:r>
              <a:rPr lang="en-CA" dirty="0" smtClean="0"/>
              <a:t>Through the survey of Ontarians, Bruce County was endorsed most strongly as a vacation destination, secondly as a place to live, and relatively least enthusiastically as a place to work or have a business – an assessment that was reinforced through the community meetings.  </a:t>
            </a:r>
          </a:p>
          <a:p>
            <a:pPr lvl="1"/>
            <a:r>
              <a:rPr lang="en-CA" dirty="0" smtClean="0"/>
              <a:t>Tourism was clearly a success story.  The majority of those in the survey who were aware of the County had visited in the past five years, and their satisfaction and high likelihood of returning were consistent with past visitor research.</a:t>
            </a:r>
          </a:p>
          <a:p>
            <a:pPr lvl="1"/>
            <a:r>
              <a:rPr lang="en-CA" dirty="0" smtClean="0"/>
              <a:t>Beyond Bruce Power, which was a significant employer, and seasonal employment, availability of jobs and favourable opportunities for establishing businesses were seen as limited … a barrier to attracting new permanent residents.</a:t>
            </a:r>
          </a:p>
          <a:p>
            <a:pPr lvl="1"/>
            <a:r>
              <a:rPr lang="en-CA" dirty="0" smtClean="0"/>
              <a:t>As a place to live, the County was perceived as most suitable for those raising a family, and for empty nesters … and was challenged in appealing to young adults.  Looking ahead, however, the community prioritized attracting younger residents to ensure sustainability of the area; those who had grown up in The Bruce or another rural area, and who have started their families, were seen as the most likely targets, as they know and appreciate the benefits of living outside the city.</a:t>
            </a:r>
          </a:p>
          <a:p>
            <a:endParaRPr lang="en-CA" dirty="0" smtClean="0"/>
          </a:p>
        </p:txBody>
      </p:sp>
      <p:sp>
        <p:nvSpPr>
          <p:cNvPr id="4" name="Date Placeholder 3"/>
          <p:cNvSpPr>
            <a:spLocks noGrp="1"/>
          </p:cNvSpPr>
          <p:nvPr>
            <p:ph type="dt" sz="half" idx="10"/>
          </p:nvPr>
        </p:nvSpPr>
        <p:spPr/>
        <p:txBody>
          <a:bodyPr/>
          <a:lstStyle/>
          <a:p>
            <a:pPr>
              <a:defRPr/>
            </a:pPr>
            <a:r>
              <a:rPr lang="en-US" smtClean="0"/>
              <a:t>January 14, 2016</a:t>
            </a:r>
            <a:endParaRPr lang="en-US"/>
          </a:p>
        </p:txBody>
      </p:sp>
      <p:sp>
        <p:nvSpPr>
          <p:cNvPr id="5" name="Footer Placeholder 4"/>
          <p:cNvSpPr>
            <a:spLocks noGrp="1"/>
          </p:cNvSpPr>
          <p:nvPr>
            <p:ph type="ftr" sz="quarter" idx="11"/>
          </p:nvPr>
        </p:nvSpPr>
        <p:spPr/>
        <p:txBody>
          <a:bodyPr/>
          <a:lstStyle/>
          <a:p>
            <a:pPr>
              <a:defRPr/>
            </a:pPr>
            <a:r>
              <a:rPr lang="en-CA" dirty="0" smtClean="0"/>
              <a:t>Bruce Brand Project</a:t>
            </a:r>
            <a:endParaRPr lang="en-US" dirty="0"/>
          </a:p>
        </p:txBody>
      </p:sp>
      <p:sp>
        <p:nvSpPr>
          <p:cNvPr id="6" name="Slide Number Placeholder 5"/>
          <p:cNvSpPr>
            <a:spLocks noGrp="1"/>
          </p:cNvSpPr>
          <p:nvPr>
            <p:ph type="sldNum" sz="quarter" idx="12"/>
          </p:nvPr>
        </p:nvSpPr>
        <p:spPr/>
        <p:txBody>
          <a:bodyPr/>
          <a:lstStyle/>
          <a:p>
            <a:fld id="{9D1A961A-115D-4687-AE2D-7E3068DFD7D5}" type="slidenum">
              <a:rPr lang="en-US" altLang="en-US" smtClean="0"/>
              <a:pPr/>
              <a:t>9</a:t>
            </a:fld>
            <a:endParaRPr lang="en-US" altLang="en-US"/>
          </a:p>
        </p:txBody>
      </p:sp>
    </p:spTree>
  </p:cSld>
  <p:clrMapOvr>
    <a:masterClrMapping/>
  </p:clrMapOvr>
</p:sld>
</file>

<file path=ppt/theme/theme1.xml><?xml version="1.0" encoding="utf-8"?>
<a:theme xmlns:a="http://schemas.openxmlformats.org/drawingml/2006/main" name="Insights Report #2">
  <a:themeElements>
    <a:clrScheme name="Custom 3">
      <a:dk1>
        <a:sysClr val="windowText" lastClr="000000"/>
      </a:dk1>
      <a:lt1>
        <a:sysClr val="window" lastClr="FFFFFF"/>
      </a:lt1>
      <a:dk2>
        <a:srgbClr val="757648"/>
      </a:dk2>
      <a:lt2>
        <a:srgbClr val="EEECE1"/>
      </a:lt2>
      <a:accent1>
        <a:srgbClr val="A7B83C"/>
      </a:accent1>
      <a:accent2>
        <a:srgbClr val="B3D3BF"/>
      </a:accent2>
      <a:accent3>
        <a:srgbClr val="757648"/>
      </a:accent3>
      <a:accent4>
        <a:srgbClr val="C3D69B"/>
      </a:accent4>
      <a:accent5>
        <a:srgbClr val="B7DDE8"/>
      </a:accent5>
      <a:accent6>
        <a:srgbClr val="EBF1D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Insights Report #2</Template>
  <TotalTime>4181</TotalTime>
  <Words>8631</Words>
  <Application>Microsoft Office PowerPoint</Application>
  <PresentationFormat>On-screen Show (4:3)</PresentationFormat>
  <Paragraphs>1645</Paragraphs>
  <Slides>60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8" baseType="lpstr">
      <vt:lpstr>Arial</vt:lpstr>
      <vt:lpstr>Calibri</vt:lpstr>
      <vt:lpstr>MV Boli</vt:lpstr>
      <vt:lpstr>Times New Roman</vt:lpstr>
      <vt:lpstr>Wingdings</vt:lpstr>
      <vt:lpstr>Insights Report #2</vt:lpstr>
      <vt:lpstr>Worksheet</vt:lpstr>
      <vt:lpstr>Document</vt:lpstr>
      <vt:lpstr>Report on Research to Support Bruce Brand Project</vt:lpstr>
      <vt:lpstr>Table Of Contents</vt:lpstr>
      <vt:lpstr>PowerPoint Presentation</vt:lpstr>
      <vt:lpstr>Background</vt:lpstr>
      <vt:lpstr>Objectives</vt:lpstr>
      <vt:lpstr>Methodology</vt:lpstr>
      <vt:lpstr>PowerPoint Presentation</vt:lpstr>
      <vt:lpstr>Summary</vt:lpstr>
      <vt:lpstr>Summary</vt:lpstr>
      <vt:lpstr>Summary</vt:lpstr>
      <vt:lpstr>Awareness, Familiarity and Overall Impressions of Bruce County Visitation to Bruce County by Those Who Had Familiarity Evaluation of Bruce County Perceived Suitability of Bruce County as a Place to Live and Work Perceived Strengths and Concerns Reaction to Concept Statements Describing Bruce County</vt:lpstr>
      <vt:lpstr>PowerPoint Presentation</vt:lpstr>
      <vt:lpstr>Awareness, Familiarity and Overall Impressions of Bruce County</vt:lpstr>
      <vt:lpstr>Spontaneous Awareness of Bruce vs. Other Counties</vt:lpstr>
      <vt:lpstr>Awareness of Specific Places in Bruce County</vt:lpstr>
      <vt:lpstr>Total Awareness of Bruce County</vt:lpstr>
      <vt:lpstr>Familiarity with Bruce County</vt:lpstr>
      <vt:lpstr>Overall Impression of Bruce County</vt:lpstr>
      <vt:lpstr>Image of Bruce County</vt:lpstr>
      <vt:lpstr>PowerPoint Presentation</vt:lpstr>
      <vt:lpstr>Visitation to Bruce County by Those With Familiarity</vt:lpstr>
      <vt:lpstr>Past Visitation to Bruce County</vt:lpstr>
      <vt:lpstr>Past Visitation to Bruce County</vt:lpstr>
      <vt:lpstr>Future Likelihood of Visiting Bruce County</vt:lpstr>
      <vt:lpstr>PowerPoint Presentation</vt:lpstr>
      <vt:lpstr>The Attributes</vt:lpstr>
      <vt:lpstr>The Attributes</vt:lpstr>
      <vt:lpstr>Evaluation of Bruce County</vt:lpstr>
      <vt:lpstr>Perceived Importance of Attributes</vt:lpstr>
      <vt:lpstr>Perceived Importance of Attributes</vt:lpstr>
      <vt:lpstr>Perceived Credibility of Attributes</vt:lpstr>
      <vt:lpstr>Perceived Credibility of Attributes</vt:lpstr>
      <vt:lpstr>Importance vs Credibility of Various Attributes</vt:lpstr>
      <vt:lpstr>Importance vs. Credibility of Various Attributes</vt:lpstr>
      <vt:lpstr>PowerPoint Presentation</vt:lpstr>
      <vt:lpstr>Perceived Suitability of Bruce County as a Place to Live, Work and Vacation</vt:lpstr>
      <vt:lpstr>Perceived Suitability of Bruce County as a Place to Live, Work and Vacation</vt:lpstr>
      <vt:lpstr>Perceived Suitability of Bruce County as a Place to Live, Work and Vacation</vt:lpstr>
      <vt:lpstr>PowerPoint Presentation</vt:lpstr>
      <vt:lpstr>Perceived Strengths and Concerns</vt:lpstr>
      <vt:lpstr>Perceived Strengths</vt:lpstr>
      <vt:lpstr>STRENGTHS, IN THE WORDS OF THE RESPONDENTS</vt:lpstr>
      <vt:lpstr>Perceived Concerns</vt:lpstr>
      <vt:lpstr>CONCERNS, IN THE WORDS OF THE RESPONDENTS</vt:lpstr>
      <vt:lpstr>PowerPoint Presentation</vt:lpstr>
      <vt:lpstr>The Concept Statements</vt:lpstr>
      <vt:lpstr>Evaluation of the Concept Statements</vt:lpstr>
      <vt:lpstr>Themes from Community Discussions Personality of Bruce County Living in Bruce County Brainstorming the New Bruce Brand</vt:lpstr>
      <vt:lpstr>Themes from Community Discussions</vt:lpstr>
      <vt:lpstr>Themes from Community Discussions</vt:lpstr>
      <vt:lpstr>Themes from Community Discussions</vt:lpstr>
      <vt:lpstr>Personality of Bruce County</vt:lpstr>
      <vt:lpstr>Living in Bruce County</vt:lpstr>
      <vt:lpstr>Brainstorming the New Bruce Brand</vt:lpstr>
      <vt:lpstr>Brainstorming the New Bruce Brand</vt:lpstr>
      <vt:lpstr>Brainstorming the New Bruce Brand</vt:lpstr>
      <vt:lpstr>Part 1: Review of Existing Reports and Studies  List of Resources Utilized Part 2: Quantitative Survey of Ontario Residents   Questionnaire    Profile of Respondents  Weighting of the Data  Verbatim Responses to Open Ended Questions</vt:lpstr>
      <vt:lpstr>Part 1: Review of Existing Report and Studies</vt:lpstr>
      <vt:lpstr>Part 2: Quantitative Survey of Ontario Residents</vt:lpstr>
      <vt:lpstr>Part 2: Quantitative Survey of Ontario Residents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on Survey of Aeroplan Members Regarding Bentley and the Aeroplan: Bentley Partnership</dc:title>
  <dc:creator>Chris</dc:creator>
  <cp:lastModifiedBy>Jill Roote</cp:lastModifiedBy>
  <cp:revision>200</cp:revision>
  <cp:lastPrinted>2016-01-12T02:36:44Z</cp:lastPrinted>
  <dcterms:created xsi:type="dcterms:W3CDTF">2015-11-11T15:41:48Z</dcterms:created>
  <dcterms:modified xsi:type="dcterms:W3CDTF">2016-02-04T13:28:51Z</dcterms:modified>
</cp:coreProperties>
</file>